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8" r:id="rId3"/>
    <p:sldMasterId id="2147483712" r:id="rId4"/>
    <p:sldMasterId id="2147483726" r:id="rId5"/>
    <p:sldMasterId id="2147483740" r:id="rId6"/>
    <p:sldMasterId id="2147483752" r:id="rId7"/>
    <p:sldMasterId id="2147483764" r:id="rId8"/>
    <p:sldMasterId id="2147483776" r:id="rId9"/>
    <p:sldMasterId id="2147483788" r:id="rId10"/>
    <p:sldMasterId id="2147483800" r:id="rId11"/>
    <p:sldMasterId id="2147483812" r:id="rId12"/>
  </p:sldMasterIdLst>
  <p:sldIdLst>
    <p:sldId id="256" r:id="rId13"/>
    <p:sldId id="263" r:id="rId14"/>
    <p:sldId id="257" r:id="rId15"/>
    <p:sldId id="311" r:id="rId16"/>
    <p:sldId id="262" r:id="rId17"/>
    <p:sldId id="291" r:id="rId18"/>
    <p:sldId id="292" r:id="rId19"/>
    <p:sldId id="299" r:id="rId20"/>
    <p:sldId id="301" r:id="rId21"/>
    <p:sldId id="318" r:id="rId22"/>
    <p:sldId id="320" r:id="rId23"/>
    <p:sldId id="322" r:id="rId24"/>
    <p:sldId id="267" r:id="rId25"/>
    <p:sldId id="273" r:id="rId26"/>
    <p:sldId id="303" r:id="rId27"/>
    <p:sldId id="305" r:id="rId28"/>
    <p:sldId id="274" r:id="rId29"/>
    <p:sldId id="310" r:id="rId30"/>
    <p:sldId id="307" r:id="rId31"/>
    <p:sldId id="309" r:id="rId32"/>
    <p:sldId id="275" r:id="rId33"/>
    <p:sldId id="281" r:id="rId34"/>
    <p:sldId id="314" r:id="rId35"/>
    <p:sldId id="293" r:id="rId36"/>
    <p:sldId id="294" r:id="rId37"/>
    <p:sldId id="296" r:id="rId38"/>
    <p:sldId id="313" r:id="rId39"/>
    <p:sldId id="312" r:id="rId40"/>
    <p:sldId id="31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p:restoredTop sz="94614"/>
  </p:normalViewPr>
  <p:slideViewPr>
    <p:cSldViewPr>
      <p:cViewPr>
        <p:scale>
          <a:sx n="96" d="100"/>
          <a:sy n="96" d="100"/>
        </p:scale>
        <p:origin x="-1194" y="-19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140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44367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7804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4220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0766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6738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01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939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9731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2058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46046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280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435136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5880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88340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981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95036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16608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037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99524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06305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5566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07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1699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26241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34201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97849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78351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64773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22672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22512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1961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94598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447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00267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5980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0549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5946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68574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20182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6330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9778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06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2054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69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287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075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2285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578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17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258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2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4835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2678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44354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98510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7904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8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8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8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303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980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205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0703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5630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1409-09B0-4686-972F-3FF534FCBD0F}" type="datetimeFigureOut">
              <a:rPr lang="en-GB" smtClean="0"/>
              <a:t>02/06/2016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6937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603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9380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6120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8261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8006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2018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6376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7"/>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5241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56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44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61409-09B0-4686-972F-3FF534FCBD0F}" type="datetimeFigureOut">
              <a:rPr lang="en-GB" smtClean="0"/>
              <a:t>02/06/2016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81850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28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75130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72916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882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5179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5956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3454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341926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73419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17895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61409-09B0-4686-972F-3FF534FCBD0F}" type="datetimeFigureOut">
              <a:rPr lang="en-GB" smtClean="0"/>
              <a:t>02/06/2016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989274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1"/>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1"/>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4290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51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9135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71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854054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621192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47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18518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9249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9020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61409-09B0-4686-972F-3FF534FCBD0F}" type="datetimeFigureOut">
              <a:rPr lang="en-GB" smtClean="0"/>
              <a:t>02/06/2016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51800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15267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64723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02484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131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680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79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55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3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751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19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1409-09B0-4686-972F-3FF534FCBD0F}" type="datetimeFigureOut">
              <a:rPr lang="en-GB" smtClean="0"/>
              <a:t>02/06/2016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5278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055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865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790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4227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812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9170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1751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2243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1134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168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68457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08929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5949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14519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41658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76700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72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2142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0056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55765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06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5782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1248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14074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90548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72526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51849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6270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39763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5650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3645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4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1409-09B0-4686-972F-3FF534FCBD0F}" type="datetimeFigureOut">
              <a:rPr lang="en-GB" smtClean="0"/>
              <a:t>02/06/2016</a:t>
            </a:fld>
            <a:endParaRPr lang="en-GB"/>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AC28-8E93-4B25-83B7-B4C1CBFA47E3}" type="slidenum">
              <a:rPr lang="en-GB" smtClean="0"/>
              <a:t>‹#›</a:t>
            </a:fld>
            <a:endParaRPr lang="en-GB"/>
          </a:p>
        </p:txBody>
      </p:sp>
    </p:spTree>
    <p:extLst>
      <p:ext uri="{BB962C8B-B14F-4D97-AF65-F5344CB8AC3E}">
        <p14:creationId xmlns:p14="http://schemas.microsoft.com/office/powerpoint/2010/main" val="4407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171718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423413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45587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41"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2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3"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76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0"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33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26"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1"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481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615379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58763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02/06/2016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7984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4.xml"/><Relationship Id="rId1" Type="http://schemas.openxmlformats.org/officeDocument/2006/relationships/vmlDrawing" Target="../drawings/vmlDrawing2.v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a:t>
            </a:r>
            <a:r>
              <a:rPr lang="en-GB" dirty="0"/>
              <a:t>and installation plan </a:t>
            </a:r>
            <a:r>
              <a:rPr lang="en-GB" dirty="0" smtClean="0"/>
              <a:t>for RE3&amp;4 Upgrade</a:t>
            </a:r>
            <a:endParaRPr lang="en-GB" dirty="0"/>
          </a:p>
        </p:txBody>
      </p:sp>
      <p:sp>
        <p:nvSpPr>
          <p:cNvPr id="5" name="TextBox 4"/>
          <p:cNvSpPr txBox="1"/>
          <p:nvPr/>
        </p:nvSpPr>
        <p:spPr>
          <a:xfrm>
            <a:off x="1907704" y="4437112"/>
            <a:ext cx="5040562" cy="646331"/>
          </a:xfrm>
          <a:prstGeom prst="rect">
            <a:avLst/>
          </a:prstGeom>
          <a:noFill/>
        </p:spPr>
        <p:txBody>
          <a:bodyPr wrap="square" rtlCol="0">
            <a:spAutoFit/>
          </a:bodyPr>
          <a:lstStyle/>
          <a:p>
            <a:pPr algn="ctr"/>
            <a:r>
              <a:rPr lang="en-GB" dirty="0" smtClean="0"/>
              <a:t>Ian </a:t>
            </a:r>
            <a:r>
              <a:rPr lang="en-GB" dirty="0" err="1" smtClean="0"/>
              <a:t>Crotty</a:t>
            </a:r>
            <a:r>
              <a:rPr lang="en-GB" dirty="0" smtClean="0"/>
              <a:t> </a:t>
            </a:r>
          </a:p>
          <a:p>
            <a:pPr algn="ctr"/>
            <a:r>
              <a:rPr lang="en-GB" dirty="0" smtClean="0"/>
              <a:t>(on behalf of RPC Collaboration)</a:t>
            </a:r>
            <a:endParaRPr lang="en-GB" dirty="0"/>
          </a:p>
        </p:txBody>
      </p:sp>
      <p:sp>
        <p:nvSpPr>
          <p:cNvPr id="3" name="Rettangolo 2"/>
          <p:cNvSpPr/>
          <p:nvPr/>
        </p:nvSpPr>
        <p:spPr>
          <a:xfrm>
            <a:off x="2837745" y="6381328"/>
            <a:ext cx="3180486" cy="369332"/>
          </a:xfrm>
          <a:prstGeom prst="rect">
            <a:avLst/>
          </a:prstGeom>
        </p:spPr>
        <p:txBody>
          <a:bodyPr wrap="none">
            <a:spAutoFit/>
          </a:bodyPr>
          <a:lstStyle/>
          <a:p>
            <a:pPr algn="ctr"/>
            <a:r>
              <a:rPr lang="en-GB" dirty="0" err="1" smtClean="0"/>
              <a:t>Muon</a:t>
            </a:r>
            <a:r>
              <a:rPr lang="en-GB" dirty="0" smtClean="0"/>
              <a:t> TIG meeting, 2 </a:t>
            </a:r>
            <a:r>
              <a:rPr lang="en-GB" dirty="0"/>
              <a:t>June 2016</a:t>
            </a:r>
          </a:p>
        </p:txBody>
      </p:sp>
    </p:spTree>
    <p:extLst>
      <p:ext uri="{BB962C8B-B14F-4D97-AF65-F5344CB8AC3E}">
        <p14:creationId xmlns:p14="http://schemas.microsoft.com/office/powerpoint/2010/main" val="127191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01" t="24172" r="37319" b="14123"/>
          <a:stretch/>
        </p:blipFill>
        <p:spPr bwMode="auto">
          <a:xfrm>
            <a:off x="320122" y="819361"/>
            <a:ext cx="8490811" cy="54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815912"/>
            <a:ext cx="2088232" cy="1477328"/>
          </a:xfrm>
          <a:prstGeom prst="rect">
            <a:avLst/>
          </a:prstGeom>
          <a:solidFill>
            <a:srgbClr val="FFC000"/>
          </a:solidFill>
        </p:spPr>
        <p:txBody>
          <a:bodyPr wrap="square" rtlCol="0">
            <a:spAutoFit/>
          </a:bodyPr>
          <a:lstStyle/>
          <a:p>
            <a:r>
              <a:rPr lang="en-GB" dirty="0" smtClean="0">
                <a:solidFill>
                  <a:prstClr val="black"/>
                </a:solidFill>
              </a:rPr>
              <a:t>RE Electrical Power loads on one YE3 and dissipation. Present </a:t>
            </a:r>
            <a:r>
              <a:rPr lang="en-GB" dirty="0" smtClean="0">
                <a:solidFill>
                  <a:prstClr val="black"/>
                </a:solidFill>
              </a:rPr>
              <a:t>Configuration</a:t>
            </a:r>
            <a:endParaRPr lang="en-GB" dirty="0">
              <a:solidFill>
                <a:prstClr val="black"/>
              </a:solidFill>
            </a:endParaRPr>
          </a:p>
        </p:txBody>
      </p:sp>
      <p:sp>
        <p:nvSpPr>
          <p:cNvPr id="5" name="Left Arrow 4"/>
          <p:cNvSpPr/>
          <p:nvPr/>
        </p:nvSpPr>
        <p:spPr>
          <a:xfrm rot="7291567">
            <a:off x="7667267" y="2342675"/>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580112" y="5048309"/>
            <a:ext cx="1979143" cy="646331"/>
          </a:xfrm>
          <a:prstGeom prst="rect">
            <a:avLst/>
          </a:prstGeom>
          <a:noFill/>
        </p:spPr>
        <p:txBody>
          <a:bodyPr wrap="square" rtlCol="0">
            <a:spAutoFit/>
          </a:bodyPr>
          <a:lstStyle/>
          <a:p>
            <a:r>
              <a:rPr lang="en-GB" dirty="0" smtClean="0"/>
              <a:t>Cabling losses have not been included</a:t>
            </a:r>
            <a:endParaRPr lang="en-GB" dirty="0"/>
          </a:p>
        </p:txBody>
      </p:sp>
    </p:spTree>
    <p:extLst>
      <p:ext uri="{BB962C8B-B14F-4D97-AF65-F5344CB8AC3E}">
        <p14:creationId xmlns:p14="http://schemas.microsoft.com/office/powerpoint/2010/main" val="19135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26125" r="37341" b="12525"/>
          <a:stretch/>
        </p:blipFill>
        <p:spPr bwMode="auto">
          <a:xfrm>
            <a:off x="209796" y="908720"/>
            <a:ext cx="8796660"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1484784"/>
            <a:ext cx="1800200" cy="646331"/>
          </a:xfrm>
          <a:prstGeom prst="rect">
            <a:avLst/>
          </a:prstGeom>
          <a:solidFill>
            <a:srgbClr val="FFC000"/>
          </a:solidFill>
        </p:spPr>
        <p:txBody>
          <a:bodyPr wrap="square" rtlCol="0">
            <a:spAutoFit/>
          </a:bodyPr>
          <a:lstStyle/>
          <a:p>
            <a:r>
              <a:rPr lang="en-GB" dirty="0" smtClean="0">
                <a:solidFill>
                  <a:prstClr val="black"/>
                </a:solidFill>
              </a:rPr>
              <a:t> Configuration after </a:t>
            </a:r>
            <a:r>
              <a:rPr lang="en-GB" dirty="0" smtClean="0">
                <a:solidFill>
                  <a:prstClr val="black"/>
                </a:solidFill>
              </a:rPr>
              <a:t>Upgrade</a:t>
            </a:r>
            <a:endParaRPr lang="en-GB" dirty="0">
              <a:solidFill>
                <a:prstClr val="black"/>
              </a:solidFill>
            </a:endParaRPr>
          </a:p>
        </p:txBody>
      </p:sp>
      <p:sp>
        <p:nvSpPr>
          <p:cNvPr id="4" name="Left Arrow 3"/>
          <p:cNvSpPr/>
          <p:nvPr/>
        </p:nvSpPr>
        <p:spPr>
          <a:xfrm rot="7291567">
            <a:off x="7669682" y="2558698"/>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33217" y="5390583"/>
            <a:ext cx="1979143" cy="646331"/>
          </a:xfrm>
          <a:prstGeom prst="rect">
            <a:avLst/>
          </a:prstGeom>
          <a:noFill/>
        </p:spPr>
        <p:txBody>
          <a:bodyPr wrap="square" rtlCol="0">
            <a:spAutoFit/>
          </a:bodyPr>
          <a:lstStyle/>
          <a:p>
            <a:r>
              <a:rPr lang="en-GB" dirty="0" smtClean="0"/>
              <a:t>Cabling losses have not been included</a:t>
            </a:r>
            <a:endParaRPr lang="en-GB" dirty="0"/>
          </a:p>
        </p:txBody>
      </p:sp>
    </p:spTree>
    <p:extLst>
      <p:ext uri="{BB962C8B-B14F-4D97-AF65-F5344CB8AC3E}">
        <p14:creationId xmlns:p14="http://schemas.microsoft.com/office/powerpoint/2010/main" val="176731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Upgrade </a:t>
            </a:r>
            <a:r>
              <a:rPr lang="en-GB" dirty="0" smtClean="0"/>
              <a:t>Power</a:t>
            </a:r>
            <a:br>
              <a:rPr lang="en-GB" dirty="0" smtClean="0"/>
            </a:br>
            <a:r>
              <a:rPr lang="en-GB" dirty="0" smtClean="0"/>
              <a:t>Provisional values</a:t>
            </a:r>
            <a:endParaRPr lang="en-GB" dirty="0"/>
          </a:p>
        </p:txBody>
      </p:sp>
      <p:sp>
        <p:nvSpPr>
          <p:cNvPr id="3" name="Content Placeholder 2"/>
          <p:cNvSpPr>
            <a:spLocks noGrp="1"/>
          </p:cNvSpPr>
          <p:nvPr>
            <p:ph idx="1"/>
          </p:nvPr>
        </p:nvSpPr>
        <p:spPr/>
        <p:txBody>
          <a:bodyPr/>
          <a:lstStyle/>
          <a:p>
            <a:r>
              <a:rPr lang="en-GB" dirty="0" smtClean="0"/>
              <a:t>FEB &amp; LBB		6kW</a:t>
            </a:r>
          </a:p>
          <a:p>
            <a:endParaRPr lang="en-GB" dirty="0"/>
          </a:p>
          <a:p>
            <a:pPr marL="0" indent="0">
              <a:buNone/>
            </a:pPr>
            <a:r>
              <a:rPr lang="en-GB" dirty="0"/>
              <a:t> </a:t>
            </a:r>
            <a:r>
              <a:rPr lang="en-GB" dirty="0" smtClean="0"/>
              <a:t>   Alternatives, </a:t>
            </a:r>
            <a:r>
              <a:rPr lang="en-GB" sz="2400" dirty="0" smtClean="0"/>
              <a:t>assuming similar PS efficiency 0.56</a:t>
            </a:r>
          </a:p>
          <a:p>
            <a:r>
              <a:rPr lang="en-GB" dirty="0" smtClean="0"/>
              <a:t>PETIROC	(embed)		5.1kW</a:t>
            </a:r>
          </a:p>
          <a:p>
            <a:r>
              <a:rPr lang="en-GB" dirty="0" smtClean="0"/>
              <a:t>PETIROC	(FPGA)		</a:t>
            </a:r>
            <a:r>
              <a:rPr lang="en-GB" dirty="0" smtClean="0"/>
              <a:t>8.3kW</a:t>
            </a:r>
          </a:p>
          <a:p>
            <a:r>
              <a:rPr lang="en-GB" dirty="0" smtClean="0"/>
              <a:t>Values given include an estimate of the rack component loads and losses.</a:t>
            </a:r>
            <a:endParaRPr lang="en-GB" dirty="0"/>
          </a:p>
        </p:txBody>
      </p:sp>
    </p:spTree>
    <p:extLst>
      <p:ext uri="{BB962C8B-B14F-4D97-AF65-F5344CB8AC3E}">
        <p14:creationId xmlns:p14="http://schemas.microsoft.com/office/powerpoint/2010/main" val="108995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288"/>
            <a:ext cx="8229600" cy="1143000"/>
          </a:xfrm>
        </p:spPr>
        <p:txBody>
          <a:bodyPr/>
          <a:lstStyle/>
          <a:p>
            <a:r>
              <a:rPr lang="en-GB" dirty="0" smtClean="0"/>
              <a:t>RE3/1 service passage</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205" y="785290"/>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4387338"/>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634192" y="3311108"/>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111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738" y="3208954"/>
            <a:ext cx="2880320" cy="1200329"/>
          </a:xfrm>
          <a:prstGeom prst="rect">
            <a:avLst/>
          </a:prstGeom>
          <a:solidFill>
            <a:srgbClr val="FFC000"/>
          </a:solidFill>
        </p:spPr>
        <p:txBody>
          <a:bodyPr wrap="square" rtlCol="0">
            <a:spAutoFit/>
          </a:bodyPr>
          <a:lstStyle/>
          <a:p>
            <a:r>
              <a:rPr lang="en-GB" dirty="0" smtClean="0"/>
              <a:t>Service passage to the periphery is either on top of or under the RE3/2 &amp; </a:t>
            </a:r>
            <a:r>
              <a:rPr lang="en-GB" dirty="0" smtClean="0"/>
              <a:t>RE3/3, to be checked with IO</a:t>
            </a:r>
            <a:endParaRPr lang="en-GB" dirty="0"/>
          </a:p>
        </p:txBody>
      </p:sp>
      <p:sp>
        <p:nvSpPr>
          <p:cNvPr id="4" name="TextBox 3"/>
          <p:cNvSpPr txBox="1"/>
          <p:nvPr/>
        </p:nvSpPr>
        <p:spPr>
          <a:xfrm>
            <a:off x="6372200" y="1628800"/>
            <a:ext cx="2411760" cy="646331"/>
          </a:xfrm>
          <a:prstGeom prst="rect">
            <a:avLst/>
          </a:prstGeom>
          <a:solidFill>
            <a:srgbClr val="FFC000"/>
          </a:solidFill>
        </p:spPr>
        <p:txBody>
          <a:bodyPr wrap="square" rtlCol="0">
            <a:spAutoFit/>
          </a:bodyPr>
          <a:lstStyle/>
          <a:p>
            <a:r>
              <a:rPr lang="en-GB" dirty="0" smtClean="0"/>
              <a:t>Space on the periphery is very limited</a:t>
            </a:r>
            <a:endParaRPr lang="en-GB" dirty="0"/>
          </a:p>
        </p:txBody>
      </p:sp>
      <p:cxnSp>
        <p:nvCxnSpPr>
          <p:cNvPr id="6" name="Straight Arrow Connector 5"/>
          <p:cNvCxnSpPr/>
          <p:nvPr/>
        </p:nvCxnSpPr>
        <p:spPr>
          <a:xfrm flipH="1" flipV="1">
            <a:off x="1733974" y="2249072"/>
            <a:ext cx="821802" cy="132394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7584" y="4077072"/>
            <a:ext cx="792088" cy="1134074"/>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03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Service </a:t>
            </a:r>
            <a:r>
              <a:rPr lang="en-GB" dirty="0"/>
              <a:t>P</a:t>
            </a:r>
            <a:r>
              <a:rPr lang="en-GB" dirty="0" smtClean="0"/>
              <a:t>assage</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G:\Websites\p\project-cms-rpc-endcap\RPC\UpscopeHighEta\RPCDevelopements\RE31and41\RE41\Photos\InnerRadiusSupport\PositiveRE4\IMG_09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3968" y="378904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Websites\p\project-cms-rpc-endcap\RPC\UpscopeHighEta\RPCDevelopements\RE31and41\RE41\Photos\InnerRadiusSupport\PositiveRE4\IMG_09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640" y="1412776"/>
            <a:ext cx="4139952" cy="3104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1124744"/>
            <a:ext cx="2592288" cy="2308324"/>
          </a:xfrm>
          <a:prstGeom prst="rect">
            <a:avLst/>
          </a:prstGeom>
          <a:solidFill>
            <a:srgbClr val="FFC000"/>
          </a:solidFill>
        </p:spPr>
        <p:txBody>
          <a:bodyPr wrap="square" rtlCol="0">
            <a:spAutoFit/>
          </a:bodyPr>
          <a:lstStyle/>
          <a:p>
            <a:r>
              <a:rPr lang="en-GB" dirty="0" smtClean="0"/>
              <a:t>There are large passages under the CSCs that may or may not be useful. If not then services must transit over the RE4 SMs. This is not a good solution either as they are very flexible.</a:t>
            </a:r>
            <a:endParaRPr lang="en-GB" dirty="0"/>
          </a:p>
        </p:txBody>
      </p:sp>
      <p:sp>
        <p:nvSpPr>
          <p:cNvPr id="5" name="TextBox 4"/>
          <p:cNvSpPr txBox="1"/>
          <p:nvPr/>
        </p:nvSpPr>
        <p:spPr>
          <a:xfrm>
            <a:off x="1763688" y="5013177"/>
            <a:ext cx="2016224" cy="936104"/>
          </a:xfrm>
          <a:prstGeom prst="rect">
            <a:avLst/>
          </a:prstGeom>
          <a:solidFill>
            <a:srgbClr val="FFC000"/>
          </a:solidFill>
        </p:spPr>
        <p:txBody>
          <a:bodyPr wrap="square" rtlCol="0">
            <a:spAutoFit/>
          </a:bodyPr>
          <a:lstStyle/>
          <a:p>
            <a:r>
              <a:rPr lang="en-GB" dirty="0" smtClean="0"/>
              <a:t>We will have to consult with our CSC colleagues.</a:t>
            </a:r>
            <a:endParaRPr lang="en-GB" dirty="0"/>
          </a:p>
        </p:txBody>
      </p:sp>
    </p:spTree>
    <p:extLst>
      <p:ext uri="{BB962C8B-B14F-4D97-AF65-F5344CB8AC3E}">
        <p14:creationId xmlns:p14="http://schemas.microsoft.com/office/powerpoint/2010/main" val="3359686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RE3/1</a:t>
            </a:r>
            <a:endParaRPr lang="en-GB" dirty="0"/>
          </a:p>
        </p:txBody>
      </p:sp>
      <p:sp>
        <p:nvSpPr>
          <p:cNvPr id="3" name="Content Placeholder 2"/>
          <p:cNvSpPr>
            <a:spLocks noGrp="1"/>
          </p:cNvSpPr>
          <p:nvPr>
            <p:ph idx="1"/>
          </p:nvPr>
        </p:nvSpPr>
        <p:spPr>
          <a:xfrm>
            <a:off x="251520" y="1628800"/>
            <a:ext cx="8229600" cy="4525963"/>
          </a:xfrm>
        </p:spPr>
        <p:txBody>
          <a:bodyPr/>
          <a:lstStyle/>
          <a:p>
            <a:r>
              <a:rPr lang="en-GB" dirty="0" smtClean="0"/>
              <a:t>Basic parameters</a:t>
            </a:r>
          </a:p>
          <a:p>
            <a:endParaRPr lang="en-GB" dirty="0"/>
          </a:p>
        </p:txBody>
      </p:sp>
      <p:sp>
        <p:nvSpPr>
          <p:cNvPr id="4" name="TextBox 3"/>
          <p:cNvSpPr txBox="1"/>
          <p:nvPr/>
        </p:nvSpPr>
        <p:spPr>
          <a:xfrm>
            <a:off x="395536" y="2564904"/>
            <a:ext cx="1728192" cy="923330"/>
          </a:xfrm>
          <a:prstGeom prst="rect">
            <a:avLst/>
          </a:prstGeom>
          <a:noFill/>
        </p:spPr>
        <p:txBody>
          <a:bodyPr wrap="square" rtlCol="0">
            <a:spAutoFit/>
          </a:bodyPr>
          <a:lstStyle/>
          <a:p>
            <a:r>
              <a:rPr lang="en-GB" dirty="0" smtClean="0">
                <a:solidFill>
                  <a:prstClr val="black"/>
                </a:solidFill>
              </a:rPr>
              <a:t>R Outer = 3302</a:t>
            </a:r>
          </a:p>
          <a:p>
            <a:r>
              <a:rPr lang="en-GB" dirty="0" smtClean="0">
                <a:solidFill>
                  <a:prstClr val="black"/>
                </a:solidFill>
              </a:rPr>
              <a:t>R Inner = 1526</a:t>
            </a:r>
          </a:p>
          <a:p>
            <a:r>
              <a:rPr lang="en-GB" dirty="0" smtClean="0">
                <a:solidFill>
                  <a:prstClr val="black"/>
                </a:solidFill>
              </a:rPr>
              <a:t>Delta     = 1776</a:t>
            </a:r>
            <a:endParaRPr lang="en-GB" dirty="0">
              <a:solidFill>
                <a:prstClr val="black"/>
              </a:solidFill>
            </a:endParaRPr>
          </a:p>
        </p:txBody>
      </p:sp>
      <p:pic>
        <p:nvPicPr>
          <p:cNvPr id="5123" name="Picture 3" descr="G:\Websites\p\project-cms-rpc-endcap\RPC\UpscopeHighEta\RPCDevelopements\RE31and41\RE31\Drawings\BokiParameters24May2016\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63888" y="1196752"/>
            <a:ext cx="4421173" cy="4313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979712" y="1700809"/>
            <a:ext cx="3600400" cy="108011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9712" y="3026569"/>
            <a:ext cx="3888432" cy="14105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3933056"/>
            <a:ext cx="2448272" cy="1224136"/>
          </a:xfrm>
          <a:prstGeom prst="rect">
            <a:avLst/>
          </a:prstGeom>
          <a:noFill/>
        </p:spPr>
        <p:txBody>
          <a:bodyPr wrap="square" rtlCol="0">
            <a:spAutoFit/>
          </a:bodyPr>
          <a:lstStyle/>
          <a:p>
            <a:r>
              <a:rPr lang="en-GB" dirty="0" smtClean="0">
                <a:solidFill>
                  <a:prstClr val="black"/>
                </a:solidFill>
              </a:rPr>
              <a:t>This area has to be studied and an envelope produced and agreed with Integration</a:t>
            </a:r>
            <a:endParaRPr lang="en-GB" dirty="0">
              <a:solidFill>
                <a:prstClr val="black"/>
              </a:solidFill>
            </a:endParaRPr>
          </a:p>
        </p:txBody>
      </p:sp>
      <p:pic>
        <p:nvPicPr>
          <p:cNvPr id="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254631" y="2977671"/>
            <a:ext cx="3302136" cy="24766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8316416" y="3318235"/>
            <a:ext cx="64013" cy="1550925"/>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88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Websites\p\project-cms-rpc-endcap\RPC\UpscopeHighEta\RPCDevelopements\RE31and41\RE31\Photos040214\040220145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9748" y="3277311"/>
            <a:ext cx="4152460" cy="311434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761" y="2852936"/>
            <a:ext cx="3696409" cy="277230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709530" y="4691270"/>
            <a:ext cx="1701548" cy="29644"/>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716" y="3595375"/>
            <a:ext cx="1224136" cy="646331"/>
          </a:xfrm>
          <a:prstGeom prst="rect">
            <a:avLst/>
          </a:prstGeom>
          <a:solidFill>
            <a:srgbClr val="FFC000"/>
          </a:solidFill>
        </p:spPr>
        <p:txBody>
          <a:bodyPr wrap="square" rtlCol="0">
            <a:spAutoFit/>
          </a:bodyPr>
          <a:lstStyle/>
          <a:p>
            <a:r>
              <a:rPr lang="en-GB" dirty="0" smtClean="0">
                <a:solidFill>
                  <a:prstClr val="black"/>
                </a:solidFill>
              </a:rPr>
              <a:t>Space to cover</a:t>
            </a:r>
            <a:endParaRPr lang="en-GB" dirty="0">
              <a:solidFill>
                <a:prstClr val="black"/>
              </a:solidFill>
            </a:endParaRPr>
          </a:p>
        </p:txBody>
      </p:sp>
      <p:sp>
        <p:nvSpPr>
          <p:cNvPr id="9" name="TextBox 8"/>
          <p:cNvSpPr txBox="1"/>
          <p:nvPr/>
        </p:nvSpPr>
        <p:spPr>
          <a:xfrm>
            <a:off x="5796136" y="2995211"/>
            <a:ext cx="2088232" cy="923330"/>
          </a:xfrm>
          <a:prstGeom prst="rect">
            <a:avLst/>
          </a:prstGeom>
          <a:solidFill>
            <a:srgbClr val="FFC000"/>
          </a:solidFill>
        </p:spPr>
        <p:txBody>
          <a:bodyPr wrap="square" rtlCol="0">
            <a:spAutoFit/>
          </a:bodyPr>
          <a:lstStyle/>
          <a:p>
            <a:r>
              <a:rPr lang="en-GB" dirty="0" smtClean="0">
                <a:solidFill>
                  <a:prstClr val="black"/>
                </a:solidFill>
              </a:rPr>
              <a:t>Services to </a:t>
            </a:r>
            <a:r>
              <a:rPr lang="en-GB" dirty="0" smtClean="0">
                <a:solidFill>
                  <a:prstClr val="black"/>
                </a:solidFill>
              </a:rPr>
              <a:t>extend to RE3/1 </a:t>
            </a:r>
            <a:r>
              <a:rPr lang="en-GB" dirty="0" smtClean="0">
                <a:solidFill>
                  <a:prstClr val="black"/>
                </a:solidFill>
              </a:rPr>
              <a:t>? Gas and cooling.</a:t>
            </a:r>
            <a:endParaRPr lang="en-GB" dirty="0">
              <a:solidFill>
                <a:prstClr val="black"/>
              </a:solidFill>
            </a:endParaRPr>
          </a:p>
        </p:txBody>
      </p:sp>
      <p:sp>
        <p:nvSpPr>
          <p:cNvPr id="10" name="TextBox 9"/>
          <p:cNvSpPr txBox="1"/>
          <p:nvPr/>
        </p:nvSpPr>
        <p:spPr>
          <a:xfrm>
            <a:off x="2627784" y="836713"/>
            <a:ext cx="4104456" cy="1200329"/>
          </a:xfrm>
          <a:prstGeom prst="rect">
            <a:avLst/>
          </a:prstGeom>
          <a:solidFill>
            <a:srgbClr val="FFC000"/>
          </a:solidFill>
        </p:spPr>
        <p:txBody>
          <a:bodyPr wrap="square" rtlCol="0">
            <a:spAutoFit/>
          </a:bodyPr>
          <a:lstStyle/>
          <a:p>
            <a:r>
              <a:rPr lang="en-GB" dirty="0" smtClean="0">
                <a:solidFill>
                  <a:prstClr val="black"/>
                </a:solidFill>
              </a:rPr>
              <a:t>RE3/1 as </a:t>
            </a:r>
            <a:r>
              <a:rPr lang="en-GB" dirty="0" smtClean="0">
                <a:solidFill>
                  <a:prstClr val="black"/>
                </a:solidFill>
              </a:rPr>
              <a:t>designed, “short version” was m</a:t>
            </a:r>
            <a:r>
              <a:rPr lang="en-GB" dirty="0" smtClean="0">
                <a:solidFill>
                  <a:prstClr val="black"/>
                </a:solidFill>
              </a:rPr>
              <a:t>ounted flush with </a:t>
            </a:r>
            <a:r>
              <a:rPr lang="en-GB" dirty="0" smtClean="0">
                <a:solidFill>
                  <a:prstClr val="black"/>
                </a:solidFill>
              </a:rPr>
              <a:t>the Yoke. Shielding takes up significant space in “</a:t>
            </a:r>
            <a:r>
              <a:rPr lang="en-GB" dirty="0" smtClean="0">
                <a:solidFill>
                  <a:prstClr val="black"/>
                </a:solidFill>
              </a:rPr>
              <a:t>Z”. Z space over shielding </a:t>
            </a:r>
            <a:r>
              <a:rPr lang="en-GB" dirty="0" smtClean="0">
                <a:solidFill>
                  <a:prstClr val="black"/>
                </a:solidFill>
              </a:rPr>
              <a:t>to be studied</a:t>
            </a:r>
            <a:r>
              <a:rPr lang="en-GB" dirty="0" smtClean="0">
                <a:solidFill>
                  <a:prstClr val="black"/>
                </a:solidFill>
              </a:rPr>
              <a:t>.</a:t>
            </a:r>
            <a:endParaRPr lang="en-GB" dirty="0">
              <a:solidFill>
                <a:prstClr val="black"/>
              </a:solidFill>
            </a:endParaRPr>
          </a:p>
        </p:txBody>
      </p:sp>
    </p:spTree>
    <p:extLst>
      <p:ext uri="{BB962C8B-B14F-4D97-AF65-F5344CB8AC3E}">
        <p14:creationId xmlns:p14="http://schemas.microsoft.com/office/powerpoint/2010/main" val="758700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28"/>
            <a:ext cx="8229600" cy="1143000"/>
          </a:xfrm>
        </p:spPr>
        <p:txBody>
          <a:bodyPr>
            <a:normAutofit/>
          </a:bodyPr>
          <a:lstStyle/>
          <a:p>
            <a:r>
              <a:rPr lang="en-GB" dirty="0" smtClean="0"/>
              <a:t>RE3/1 Mounting</a:t>
            </a:r>
            <a:endParaRPr lang="en-GB" dirty="0"/>
          </a:p>
        </p:txBody>
      </p:sp>
      <p:pic>
        <p:nvPicPr>
          <p:cNvPr id="2050" name="Picture 2" descr="G:\Websites\p\project-cms-rpc-endcap\RPC\UpscopeHighEta\RPCDevelopements\RE31and41\RE31\Photos040214\040220145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461166"/>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293867"/>
            <a:ext cx="1872208" cy="923330"/>
          </a:xfrm>
          <a:prstGeom prst="rect">
            <a:avLst/>
          </a:prstGeom>
          <a:solidFill>
            <a:srgbClr val="FFC000"/>
          </a:solidFill>
        </p:spPr>
        <p:txBody>
          <a:bodyPr wrap="square" rtlCol="0">
            <a:spAutoFit/>
          </a:bodyPr>
          <a:lstStyle/>
          <a:p>
            <a:r>
              <a:rPr lang="en-GB" dirty="0" smtClean="0"/>
              <a:t>M12 Mounting holes drilled for “short” RE3/1</a:t>
            </a:r>
            <a:endParaRPr lang="en-GB" dirty="0"/>
          </a:p>
        </p:txBody>
      </p:sp>
      <p:cxnSp>
        <p:nvCxnSpPr>
          <p:cNvPr id="6" name="Straight Arrow Connector 5"/>
          <p:cNvCxnSpPr/>
          <p:nvPr/>
        </p:nvCxnSpPr>
        <p:spPr>
          <a:xfrm flipV="1">
            <a:off x="1907704" y="4365104"/>
            <a:ext cx="1440160" cy="86409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descr="G:\Websites\p\project-cms-rpc-endcap\RPC\UpscopeHighEta\RPCDevelopements\RE31and41\RE41\Photos\RE4GabPug\DSCF940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004048" y="1124744"/>
            <a:ext cx="3262745" cy="2448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Websites\p\project-cms-rpc-endcap\RPC\UpscopeHighEta\RPCDevelopements\RE31and41\RE31\Photos040214\04022014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112" y="4221088"/>
            <a:ext cx="3279371" cy="24605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52020" y="1268760"/>
            <a:ext cx="3096344" cy="923330"/>
          </a:xfrm>
          <a:prstGeom prst="rect">
            <a:avLst/>
          </a:prstGeom>
          <a:solidFill>
            <a:srgbClr val="FFC000"/>
          </a:solidFill>
        </p:spPr>
        <p:txBody>
          <a:bodyPr wrap="square" rtlCol="0">
            <a:spAutoFit/>
          </a:bodyPr>
          <a:lstStyle/>
          <a:p>
            <a:r>
              <a:rPr lang="en-GB" dirty="0" smtClean="0"/>
              <a:t>Bolt heads (and washers ?) to be made flush with shield (</a:t>
            </a:r>
            <a:r>
              <a:rPr lang="en-GB" dirty="0" err="1" smtClean="0"/>
              <a:t>Pb</a:t>
            </a:r>
            <a:r>
              <a:rPr lang="en-GB" dirty="0" smtClean="0"/>
              <a:t>) to gain &gt;10mm</a:t>
            </a:r>
            <a:endParaRPr lang="en-GB" dirty="0"/>
          </a:p>
        </p:txBody>
      </p:sp>
      <p:sp>
        <p:nvSpPr>
          <p:cNvPr id="8" name="TextBox 7"/>
          <p:cNvSpPr txBox="1"/>
          <p:nvPr/>
        </p:nvSpPr>
        <p:spPr>
          <a:xfrm>
            <a:off x="5076056" y="3789040"/>
            <a:ext cx="2772308" cy="646331"/>
          </a:xfrm>
          <a:prstGeom prst="rect">
            <a:avLst/>
          </a:prstGeom>
          <a:solidFill>
            <a:srgbClr val="FFC000"/>
          </a:solidFill>
        </p:spPr>
        <p:txBody>
          <a:bodyPr wrap="square" rtlCol="0">
            <a:spAutoFit/>
          </a:bodyPr>
          <a:lstStyle/>
          <a:p>
            <a:r>
              <a:rPr lang="en-GB" dirty="0" smtClean="0"/>
              <a:t>Chambers will be exposed to this type of error !</a:t>
            </a:r>
            <a:endParaRPr lang="en-GB" dirty="0"/>
          </a:p>
        </p:txBody>
      </p:sp>
      <p:cxnSp>
        <p:nvCxnSpPr>
          <p:cNvPr id="12" name="Straight Arrow Connector 11"/>
          <p:cNvCxnSpPr/>
          <p:nvPr/>
        </p:nvCxnSpPr>
        <p:spPr>
          <a:xfrm>
            <a:off x="6660232" y="4435371"/>
            <a:ext cx="864096" cy="10160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9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332656"/>
            <a:ext cx="4392488" cy="646331"/>
          </a:xfrm>
          <a:prstGeom prst="rect">
            <a:avLst/>
          </a:prstGeom>
          <a:solidFill>
            <a:srgbClr val="FFC000"/>
          </a:solidFill>
        </p:spPr>
        <p:txBody>
          <a:bodyPr wrap="square" rtlCol="0">
            <a:spAutoFit/>
          </a:bodyPr>
          <a:lstStyle/>
          <a:p>
            <a:r>
              <a:rPr lang="en-GB" sz="3600" dirty="0" smtClean="0"/>
              <a:t>RE4/1 Mounting</a:t>
            </a:r>
            <a:endParaRPr lang="en-GB" sz="3600" dirty="0"/>
          </a:p>
        </p:txBody>
      </p:sp>
      <p:sp>
        <p:nvSpPr>
          <p:cNvPr id="3" name="TextBox 2"/>
          <p:cNvSpPr txBox="1"/>
          <p:nvPr/>
        </p:nvSpPr>
        <p:spPr>
          <a:xfrm>
            <a:off x="2987824" y="1556792"/>
            <a:ext cx="3616730" cy="648072"/>
          </a:xfrm>
          <a:prstGeom prst="rect">
            <a:avLst/>
          </a:prstGeom>
          <a:solidFill>
            <a:srgbClr val="FFC000"/>
          </a:solidFill>
        </p:spPr>
        <p:txBody>
          <a:bodyPr wrap="square" rtlCol="0">
            <a:spAutoFit/>
          </a:bodyPr>
          <a:lstStyle/>
          <a:p>
            <a:r>
              <a:rPr lang="en-GB" dirty="0" smtClean="0"/>
              <a:t>Chambers to be mounted between the shielding, CSCs and RE4 SMs</a:t>
            </a:r>
            <a:endParaRPr lang="en-GB" dirty="0"/>
          </a:p>
        </p:txBody>
      </p:sp>
      <p:cxnSp>
        <p:nvCxnSpPr>
          <p:cNvPr id="6" name="Straight Arrow Connector 5"/>
          <p:cNvCxnSpPr/>
          <p:nvPr/>
        </p:nvCxnSpPr>
        <p:spPr>
          <a:xfrm flipH="1">
            <a:off x="2843808" y="2139885"/>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4619" y="2139885"/>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3843"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09707"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04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94985" y="751168"/>
            <a:ext cx="3925683" cy="352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5124257" y="-3577"/>
            <a:ext cx="3015815" cy="354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41294" y="3276463"/>
            <a:ext cx="5079177" cy="331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4933012"/>
            <a:ext cx="936104" cy="369332"/>
          </a:xfrm>
          <a:prstGeom prst="rect">
            <a:avLst/>
          </a:prstGeom>
          <a:noFill/>
        </p:spPr>
        <p:txBody>
          <a:bodyPr wrap="square" rtlCol="0">
            <a:spAutoFit/>
          </a:bodyPr>
          <a:lstStyle/>
          <a:p>
            <a:r>
              <a:rPr lang="en-GB" dirty="0" smtClean="0">
                <a:solidFill>
                  <a:prstClr val="black"/>
                </a:solidFill>
              </a:rPr>
              <a:t>RE4 SM</a:t>
            </a:r>
            <a:endParaRPr lang="en-GB" dirty="0">
              <a:solidFill>
                <a:prstClr val="black"/>
              </a:solidFill>
            </a:endParaRPr>
          </a:p>
        </p:txBody>
      </p:sp>
      <p:cxnSp>
        <p:nvCxnSpPr>
          <p:cNvPr id="7" name="Straight Arrow Connector 6"/>
          <p:cNvCxnSpPr/>
          <p:nvPr/>
        </p:nvCxnSpPr>
        <p:spPr>
          <a:xfrm flipH="1" flipV="1">
            <a:off x="827584" y="2511521"/>
            <a:ext cx="576064" cy="235763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79712" y="4474363"/>
            <a:ext cx="3744416" cy="64331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61575" y="2348880"/>
            <a:ext cx="1862553" cy="369332"/>
          </a:xfrm>
          <a:prstGeom prst="rect">
            <a:avLst/>
          </a:prstGeom>
          <a:solidFill>
            <a:srgbClr val="FFC000"/>
          </a:solidFill>
        </p:spPr>
        <p:txBody>
          <a:bodyPr wrap="square" rtlCol="0">
            <a:spAutoFit/>
          </a:bodyPr>
          <a:lstStyle/>
          <a:p>
            <a:r>
              <a:rPr lang="en-GB" dirty="0" smtClean="0">
                <a:solidFill>
                  <a:prstClr val="black"/>
                </a:solidFill>
              </a:rPr>
              <a:t>RE4/1 extended</a:t>
            </a:r>
            <a:endParaRPr lang="en-GB" dirty="0">
              <a:solidFill>
                <a:prstClr val="black"/>
              </a:solidFill>
            </a:endParaRPr>
          </a:p>
        </p:txBody>
      </p:sp>
      <p:cxnSp>
        <p:nvCxnSpPr>
          <p:cNvPr id="14" name="Straight Arrow Connector 13"/>
          <p:cNvCxnSpPr/>
          <p:nvPr/>
        </p:nvCxnSpPr>
        <p:spPr>
          <a:xfrm flipV="1">
            <a:off x="5724128" y="1700808"/>
            <a:ext cx="1224136" cy="97123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24128" y="2672045"/>
            <a:ext cx="2088232" cy="291719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03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Improved RPC for </a:t>
            </a:r>
            <a:r>
              <a:rPr lang="en-GB" dirty="0" smtClean="0"/>
              <a:t>RE3/1 </a:t>
            </a:r>
            <a:r>
              <a:rPr lang="en-GB" dirty="0"/>
              <a:t>and </a:t>
            </a:r>
            <a:r>
              <a:rPr lang="en-GB" dirty="0" smtClean="0"/>
              <a:t>RE4/1</a:t>
            </a:r>
            <a:endParaRPr lang="en-GB" dirty="0"/>
          </a:p>
        </p:txBody>
      </p:sp>
      <p:pic>
        <p:nvPicPr>
          <p:cNvPr id="4" name="Picture 2" descr="D:\연구과제\Conferences\RPC_Conf\2014\kslee\Figures\4gap_RPC.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60" y="2276872"/>
            <a:ext cx="24440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1920" y="3982178"/>
            <a:ext cx="3510428" cy="23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51920" y="1383960"/>
            <a:ext cx="4285940" cy="2100018"/>
            <a:chOff x="3292069" y="633920"/>
            <a:chExt cx="5129079" cy="2316444"/>
          </a:xfrm>
        </p:grpSpPr>
        <p:pic>
          <p:nvPicPr>
            <p:cNvPr id="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2069" y="946567"/>
              <a:ext cx="5129079" cy="200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5"/>
            <p:cNvSpPr/>
            <p:nvPr/>
          </p:nvSpPr>
          <p:spPr>
            <a:xfrm>
              <a:off x="4414020" y="633920"/>
              <a:ext cx="3755497" cy="407395"/>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10" name="TextBox 9"/>
          <p:cNvSpPr txBox="1"/>
          <p:nvPr/>
        </p:nvSpPr>
        <p:spPr>
          <a:xfrm>
            <a:off x="539552" y="5373216"/>
            <a:ext cx="3096344" cy="1015663"/>
          </a:xfrm>
          <a:prstGeom prst="rect">
            <a:avLst/>
          </a:prstGeom>
          <a:solidFill>
            <a:srgbClr val="FFC000"/>
          </a:solidFill>
        </p:spPr>
        <p:txBody>
          <a:bodyPr wrap="square" rtlCol="0">
            <a:spAutoFit/>
          </a:bodyPr>
          <a:lstStyle/>
          <a:p>
            <a:r>
              <a:rPr lang="en-GB" sz="2000" b="1" i="1" dirty="0" smtClean="0">
                <a:solidFill>
                  <a:srgbClr val="FF0000"/>
                </a:solidFill>
              </a:rPr>
              <a:t>Most of the services are not depending by the technology choice. </a:t>
            </a:r>
            <a:endParaRPr lang="en-GB" dirty="0">
              <a:solidFill>
                <a:srgbClr val="FF0000"/>
              </a:solidFill>
            </a:endParaRPr>
          </a:p>
        </p:txBody>
      </p:sp>
    </p:spTree>
    <p:extLst>
      <p:ext uri="{BB962C8B-B14F-4D97-AF65-F5344CB8AC3E}">
        <p14:creationId xmlns:p14="http://schemas.microsoft.com/office/powerpoint/2010/main" val="334028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8704908">
            <a:off x="974855" y="1419557"/>
            <a:ext cx="3742518" cy="40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0020" y="1196752"/>
            <a:ext cx="2076095" cy="646331"/>
          </a:xfrm>
          <a:prstGeom prst="rect">
            <a:avLst/>
          </a:prstGeom>
          <a:noFill/>
        </p:spPr>
        <p:txBody>
          <a:bodyPr wrap="square" rtlCol="0">
            <a:spAutoFit/>
          </a:bodyPr>
          <a:lstStyle/>
          <a:p>
            <a:r>
              <a:rPr lang="en-GB" dirty="0" smtClean="0">
                <a:solidFill>
                  <a:prstClr val="black"/>
                </a:solidFill>
              </a:rPr>
              <a:t>Resultant RE4/1 envelope</a:t>
            </a:r>
            <a:endParaRPr lang="en-GB" dirty="0">
              <a:solidFill>
                <a:prstClr val="black"/>
              </a:solidFill>
            </a:endParaRPr>
          </a:p>
        </p:txBody>
      </p:sp>
      <p:sp>
        <p:nvSpPr>
          <p:cNvPr id="5" name="TextBox 4"/>
          <p:cNvSpPr txBox="1"/>
          <p:nvPr/>
        </p:nvSpPr>
        <p:spPr>
          <a:xfrm>
            <a:off x="5796136" y="980728"/>
            <a:ext cx="2160240" cy="923330"/>
          </a:xfrm>
          <a:prstGeom prst="rect">
            <a:avLst/>
          </a:prstGeom>
          <a:noFill/>
        </p:spPr>
        <p:txBody>
          <a:bodyPr wrap="square" rtlCol="0">
            <a:spAutoFit/>
          </a:bodyPr>
          <a:lstStyle/>
          <a:p>
            <a:r>
              <a:rPr lang="en-GB" dirty="0" smtClean="0">
                <a:solidFill>
                  <a:prstClr val="black"/>
                </a:solidFill>
              </a:rPr>
              <a:t>These dimensions will be verified with Integration office .</a:t>
            </a:r>
            <a:endParaRPr lang="en-GB" dirty="0">
              <a:solidFill>
                <a:prstClr val="black"/>
              </a:solidFill>
            </a:endParaRPr>
          </a:p>
        </p:txBody>
      </p:sp>
      <p:pic>
        <p:nvPicPr>
          <p:cNvPr id="4099" name="Picture 3" descr="G:\Websites\p\project-cms-rpc-endcap\RPC\UpscopeHighEta\RPCDevelopements\RE31and41\RE31\Drawings\BokiParameters24May201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4756" y="2156253"/>
            <a:ext cx="2905827" cy="2559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4756" y="5085185"/>
            <a:ext cx="1452913" cy="369332"/>
          </a:xfrm>
          <a:prstGeom prst="rect">
            <a:avLst/>
          </a:prstGeom>
          <a:noFill/>
        </p:spPr>
        <p:txBody>
          <a:bodyPr wrap="square" rtlCol="0">
            <a:spAutoFit/>
          </a:bodyPr>
          <a:lstStyle/>
          <a:p>
            <a:r>
              <a:rPr lang="en-GB" dirty="0" smtClean="0">
                <a:solidFill>
                  <a:prstClr val="black"/>
                </a:solidFill>
              </a:rPr>
              <a:t>85mm Gap.</a:t>
            </a:r>
            <a:endParaRPr lang="en-GB" dirty="0">
              <a:solidFill>
                <a:prstClr val="black"/>
              </a:solidFill>
            </a:endParaRPr>
          </a:p>
        </p:txBody>
      </p:sp>
      <p:sp>
        <p:nvSpPr>
          <p:cNvPr id="7" name="TextBox 6"/>
          <p:cNvSpPr txBox="1"/>
          <p:nvPr/>
        </p:nvSpPr>
        <p:spPr>
          <a:xfrm>
            <a:off x="4283968" y="5877272"/>
            <a:ext cx="2592288" cy="646331"/>
          </a:xfrm>
          <a:prstGeom prst="rect">
            <a:avLst/>
          </a:prstGeom>
          <a:noFill/>
        </p:spPr>
        <p:txBody>
          <a:bodyPr wrap="square" rtlCol="0">
            <a:spAutoFit/>
          </a:bodyPr>
          <a:lstStyle/>
          <a:p>
            <a:r>
              <a:rPr lang="en-GB" dirty="0" smtClean="0">
                <a:solidFill>
                  <a:prstClr val="black"/>
                </a:solidFill>
              </a:rPr>
              <a:t>A model should be made and tested in situ.</a:t>
            </a:r>
            <a:endParaRPr lang="en-GB" dirty="0">
              <a:solidFill>
                <a:prstClr val="black"/>
              </a:solidFill>
            </a:endParaRPr>
          </a:p>
        </p:txBody>
      </p:sp>
    </p:spTree>
    <p:extLst>
      <p:ext uri="{BB962C8B-B14F-4D97-AF65-F5344CB8AC3E}">
        <p14:creationId xmlns:p14="http://schemas.microsoft.com/office/powerpoint/2010/main" val="384596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Mounting</a:t>
            </a:r>
            <a:endParaRPr lang="en-GB" dirty="0"/>
          </a:p>
        </p:txBody>
      </p:sp>
      <p:pic>
        <p:nvPicPr>
          <p:cNvPr id="3077" name="Picture 5" descr="G:\Websites\p\project-cms-rpc-endcap\RPC\UpscopeHighEta\RPCDevelopements\RE31and41\RE41\Photos\InnerRadiusSupport\PositiveRE4\IMG_09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4211960" y="3212976"/>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ebsites\p\project-cms-rpc-endcap\RPC\UpscopeHighEta\RPCDevelopements\RE31and41\RE41\Photos\InnerRadiusSupport\PositiveRE4\IMG_09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16" y="3212976"/>
            <a:ext cx="3287859" cy="246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5731" y="1772816"/>
            <a:ext cx="3240360" cy="923330"/>
          </a:xfrm>
          <a:prstGeom prst="rect">
            <a:avLst/>
          </a:prstGeom>
          <a:solidFill>
            <a:srgbClr val="FFC000"/>
          </a:solidFill>
        </p:spPr>
        <p:txBody>
          <a:bodyPr wrap="square" rtlCol="0">
            <a:spAutoFit/>
          </a:bodyPr>
          <a:lstStyle/>
          <a:p>
            <a:r>
              <a:rPr lang="en-GB" dirty="0" smtClean="0"/>
              <a:t>Services on top of CSCs to be understood </a:t>
            </a:r>
            <a:r>
              <a:rPr lang="en-GB" dirty="0" err="1" smtClean="0"/>
              <a:t>wrt</a:t>
            </a:r>
            <a:r>
              <a:rPr lang="en-GB" dirty="0" smtClean="0"/>
              <a:t> the envelope that Integration office have</a:t>
            </a:r>
            <a:endParaRPr lang="en-GB" dirty="0"/>
          </a:p>
        </p:txBody>
      </p:sp>
      <p:sp>
        <p:nvSpPr>
          <p:cNvPr id="4" name="TextBox 3"/>
          <p:cNvSpPr txBox="1"/>
          <p:nvPr/>
        </p:nvSpPr>
        <p:spPr>
          <a:xfrm>
            <a:off x="899592" y="1988840"/>
            <a:ext cx="2160240" cy="646331"/>
          </a:xfrm>
          <a:prstGeom prst="rect">
            <a:avLst/>
          </a:prstGeom>
          <a:solidFill>
            <a:srgbClr val="FFC000"/>
          </a:solidFill>
        </p:spPr>
        <p:txBody>
          <a:bodyPr wrap="square" rtlCol="0">
            <a:spAutoFit/>
          </a:bodyPr>
          <a:lstStyle/>
          <a:p>
            <a:r>
              <a:rPr lang="en-GB" dirty="0" smtClean="0"/>
              <a:t>Details of as built to be understood.</a:t>
            </a:r>
            <a:endParaRPr lang="en-GB" dirty="0"/>
          </a:p>
        </p:txBody>
      </p:sp>
    </p:spTree>
    <p:extLst>
      <p:ext uri="{BB962C8B-B14F-4D97-AF65-F5344CB8AC3E}">
        <p14:creationId xmlns:p14="http://schemas.microsoft.com/office/powerpoint/2010/main" val="290208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6" y="548681"/>
            <a:ext cx="4680518" cy="707886"/>
          </a:xfrm>
          <a:prstGeom prst="rect">
            <a:avLst/>
          </a:prstGeom>
          <a:noFill/>
        </p:spPr>
        <p:txBody>
          <a:bodyPr wrap="square" rtlCol="0">
            <a:spAutoFit/>
          </a:bodyPr>
          <a:lstStyle/>
          <a:p>
            <a:r>
              <a:rPr lang="en-GB" sz="4000" dirty="0" smtClean="0"/>
              <a:t>RE4/1 mounting</a:t>
            </a:r>
          </a:p>
        </p:txBody>
      </p:sp>
      <p:pic>
        <p:nvPicPr>
          <p:cNvPr id="5123" name="Picture 3" descr="G:\Websites\p\project-cms-rpc-endcap\RPC\UpscopeHighEta\RPCDevelopements\RE31and41\RE41\Photos\InnerRadiusSupport\PositiveRE4\IMG_093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0800000">
            <a:off x="4211960" y="185382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Websites\p\project-cms-rpc-endcap\RPC\UpscopeHighEta\RPCDevelopements\RE31and41\RE41\Photos\InnerRadiusSupport\PositiveRE4\IMG_09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697" y="2262992"/>
            <a:ext cx="3858933" cy="289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1700808"/>
            <a:ext cx="1728192" cy="923330"/>
          </a:xfrm>
          <a:prstGeom prst="rect">
            <a:avLst/>
          </a:prstGeom>
          <a:solidFill>
            <a:srgbClr val="FFC000"/>
          </a:solidFill>
        </p:spPr>
        <p:txBody>
          <a:bodyPr wrap="square" rtlCol="0">
            <a:spAutoFit/>
          </a:bodyPr>
          <a:lstStyle/>
          <a:p>
            <a:r>
              <a:rPr lang="en-GB" dirty="0" smtClean="0"/>
              <a:t>Inner radius CSC mounting with Spare M24 </a:t>
            </a:r>
            <a:endParaRPr lang="en-GB" dirty="0"/>
          </a:p>
        </p:txBody>
      </p:sp>
      <p:sp>
        <p:nvSpPr>
          <p:cNvPr id="3" name="TextBox 2"/>
          <p:cNvSpPr txBox="1"/>
          <p:nvPr/>
        </p:nvSpPr>
        <p:spPr>
          <a:xfrm>
            <a:off x="5220072" y="4821160"/>
            <a:ext cx="3312368" cy="923330"/>
          </a:xfrm>
          <a:prstGeom prst="rect">
            <a:avLst/>
          </a:prstGeom>
          <a:solidFill>
            <a:srgbClr val="FFC000"/>
          </a:solidFill>
        </p:spPr>
        <p:txBody>
          <a:bodyPr wrap="square" rtlCol="0">
            <a:spAutoFit/>
          </a:bodyPr>
          <a:lstStyle/>
          <a:p>
            <a:r>
              <a:rPr lang="en-GB" dirty="0" smtClean="0"/>
              <a:t>Outer radius Mounting (M24) supporting the RE4 SMs. An astute solution is required here.</a:t>
            </a:r>
            <a:endParaRPr lang="en-GB" dirty="0"/>
          </a:p>
        </p:txBody>
      </p:sp>
    </p:spTree>
    <p:extLst>
      <p:ext uri="{BB962C8B-B14F-4D97-AF65-F5344CB8AC3E}">
        <p14:creationId xmlns:p14="http://schemas.microsoft.com/office/powerpoint/2010/main" val="61965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291" y="119105"/>
            <a:ext cx="9772649" cy="707886"/>
          </a:xfrm>
          <a:prstGeom prst="rect">
            <a:avLst/>
          </a:prstGeom>
          <a:noFill/>
        </p:spPr>
        <p:txBody>
          <a:bodyPr wrap="square" rtlCol="0">
            <a:spAutoFit/>
          </a:bodyPr>
          <a:lstStyle/>
          <a:p>
            <a:pPr algn="just"/>
            <a:r>
              <a:rPr lang="en-US" sz="4000" b="1" dirty="0" smtClean="0">
                <a:latin typeface="Times New Roman"/>
                <a:cs typeface="Times New Roman"/>
              </a:rPr>
              <a:t>Very preliminary installation schedule</a:t>
            </a:r>
            <a:endParaRPr lang="en-US" sz="4000" b="1" dirty="0">
              <a:latin typeface="Times New Roman"/>
              <a:cs typeface="Times New Roman"/>
            </a:endParaRPr>
          </a:p>
        </p:txBody>
      </p:sp>
      <p:sp>
        <p:nvSpPr>
          <p:cNvPr id="6" name="TextBox 5"/>
          <p:cNvSpPr txBox="1"/>
          <p:nvPr/>
        </p:nvSpPr>
        <p:spPr>
          <a:xfrm>
            <a:off x="297180" y="1284191"/>
            <a:ext cx="8595360" cy="461665"/>
          </a:xfrm>
          <a:prstGeom prst="rect">
            <a:avLst/>
          </a:prstGeom>
          <a:noFill/>
          <a:ln>
            <a:solidFill>
              <a:srgbClr val="BBE0E3"/>
            </a:solidFill>
          </a:ln>
        </p:spPr>
        <p:txBody>
          <a:bodyPr wrap="square" rtlCol="0">
            <a:spAutoFit/>
          </a:bodyPr>
          <a:lstStyle/>
          <a:p>
            <a:r>
              <a:rPr lang="en-GB" sz="2400" i="1" dirty="0" smtClean="0"/>
              <a:t>For each disk of RE3/1 or RE4/1</a:t>
            </a:r>
            <a:endParaRPr lang="en-GB" sz="2400" dirty="0"/>
          </a:p>
        </p:txBody>
      </p:sp>
      <p:sp>
        <p:nvSpPr>
          <p:cNvPr id="2" name="CasellaDiTesto 1"/>
          <p:cNvSpPr txBox="1"/>
          <p:nvPr/>
        </p:nvSpPr>
        <p:spPr>
          <a:xfrm>
            <a:off x="652291" y="2057400"/>
            <a:ext cx="6909802" cy="3416320"/>
          </a:xfrm>
          <a:prstGeom prst="rect">
            <a:avLst/>
          </a:prstGeom>
          <a:noFill/>
        </p:spPr>
        <p:txBody>
          <a:bodyPr wrap="none" rtlCol="0">
            <a:spAutoFit/>
          </a:bodyPr>
          <a:lstStyle/>
          <a:p>
            <a:r>
              <a:rPr lang="en-GB" dirty="0" smtClean="0"/>
              <a:t>18 chambers installed in 3 days. Crane needed full time.</a:t>
            </a:r>
          </a:p>
          <a:p>
            <a:r>
              <a:rPr lang="en-GB" dirty="0" smtClean="0"/>
              <a:t>Cable (HV/</a:t>
            </a:r>
            <a:r>
              <a:rPr lang="en-GB" dirty="0" err="1" smtClean="0"/>
              <a:t>LV,Signal</a:t>
            </a:r>
            <a:r>
              <a:rPr lang="en-GB" dirty="0" smtClean="0"/>
              <a:t>) : 3 days</a:t>
            </a:r>
          </a:p>
          <a:p>
            <a:r>
              <a:rPr lang="en-GB" dirty="0" smtClean="0"/>
              <a:t>Cooling (including commissioning at 18 bar with gas): 4 days</a:t>
            </a:r>
          </a:p>
          <a:p>
            <a:r>
              <a:rPr lang="en-GB" dirty="0" smtClean="0"/>
              <a:t>Gas : 3 days </a:t>
            </a:r>
            <a:r>
              <a:rPr lang="en-GB" dirty="0" smtClean="0">
                <a:solidFill>
                  <a:srgbClr val="3366FF"/>
                </a:solidFill>
              </a:rPr>
              <a:t>(this are the pipe installation or the connection to the gas?</a:t>
            </a:r>
            <a:r>
              <a:rPr lang="en-GB" dirty="0" smtClean="0">
                <a:solidFill>
                  <a:srgbClr val="FF0000"/>
                </a:solidFill>
              </a:rPr>
              <a:t>)</a:t>
            </a:r>
          </a:p>
          <a:p>
            <a:r>
              <a:rPr lang="en-GB" dirty="0" smtClean="0"/>
              <a:t>Final chamber commissioning: 1 week</a:t>
            </a:r>
          </a:p>
          <a:p>
            <a:endParaRPr lang="en-GB" dirty="0"/>
          </a:p>
          <a:p>
            <a:r>
              <a:rPr lang="en-GB" dirty="0" smtClean="0"/>
              <a:t>Total installation/commissioning time ~ 3 weeks (including </a:t>
            </a:r>
            <a:r>
              <a:rPr lang="en-GB" dirty="0" err="1" smtClean="0"/>
              <a:t>w.e</a:t>
            </a:r>
            <a:r>
              <a:rPr lang="en-GB" dirty="0" smtClean="0"/>
              <a:t>.)</a:t>
            </a:r>
          </a:p>
          <a:p>
            <a:endParaRPr lang="en-GB" dirty="0"/>
          </a:p>
          <a:p>
            <a:r>
              <a:rPr lang="en-GB" dirty="0" smtClean="0"/>
              <a:t>Services have to be installed in advance during previous LS or YETS</a:t>
            </a:r>
          </a:p>
          <a:p>
            <a:endParaRPr lang="en-GB" dirty="0"/>
          </a:p>
          <a:p>
            <a:r>
              <a:rPr lang="en-GB" dirty="0" smtClean="0"/>
              <a:t>Job on different disks can be parallelised if manpower available.</a:t>
            </a:r>
          </a:p>
          <a:p>
            <a:endParaRPr lang="en-GB" dirty="0"/>
          </a:p>
        </p:txBody>
      </p:sp>
      <p:sp>
        <p:nvSpPr>
          <p:cNvPr id="7" name="TextBox 5"/>
          <p:cNvSpPr txBox="1"/>
          <p:nvPr/>
        </p:nvSpPr>
        <p:spPr>
          <a:xfrm>
            <a:off x="297180" y="5478323"/>
            <a:ext cx="8595360" cy="830997"/>
          </a:xfrm>
          <a:prstGeom prst="rect">
            <a:avLst/>
          </a:prstGeom>
          <a:noFill/>
          <a:ln>
            <a:solidFill>
              <a:srgbClr val="BBE0E3"/>
            </a:solidFill>
          </a:ln>
        </p:spPr>
        <p:txBody>
          <a:bodyPr wrap="square" rtlCol="0">
            <a:spAutoFit/>
          </a:bodyPr>
          <a:lstStyle/>
          <a:p>
            <a:r>
              <a:rPr lang="en-GB" sz="2400" i="1" dirty="0" smtClean="0"/>
              <a:t>Services can be installed during LS2</a:t>
            </a:r>
          </a:p>
          <a:p>
            <a:r>
              <a:rPr lang="en-GB" sz="2400" i="1" dirty="0" smtClean="0"/>
              <a:t>Chambers can be installed 1-2 disks / YETS before LS3</a:t>
            </a:r>
            <a:endParaRPr lang="en-GB" sz="2400" dirty="0"/>
          </a:p>
        </p:txBody>
      </p:sp>
    </p:spTree>
    <p:extLst>
      <p:ext uri="{BB962C8B-B14F-4D97-AF65-F5344CB8AC3E}">
        <p14:creationId xmlns:p14="http://schemas.microsoft.com/office/powerpoint/2010/main" val="214813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Initial understanding of the RE3/1 and RE4/1 upgrade.</a:t>
            </a:r>
          </a:p>
          <a:p>
            <a:r>
              <a:rPr lang="en-GB" dirty="0" smtClean="0"/>
              <a:t>Much work on all fronts to be completed in a short time.</a:t>
            </a:r>
            <a:endParaRPr lang="en-GB" dirty="0"/>
          </a:p>
        </p:txBody>
      </p:sp>
    </p:spTree>
    <p:extLst>
      <p:ext uri="{BB962C8B-B14F-4D97-AF65-F5344CB8AC3E}">
        <p14:creationId xmlns:p14="http://schemas.microsoft.com/office/powerpoint/2010/main" val="45370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84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647452"/>
              </p:ext>
            </p:extLst>
          </p:nvPr>
        </p:nvGraphicFramePr>
        <p:xfrm>
          <a:off x="0" y="1481931"/>
          <a:ext cx="9144000" cy="3890963"/>
        </p:xfrm>
        <a:graphic>
          <a:graphicData uri="http://schemas.openxmlformats.org/presentationml/2006/ole">
            <mc:AlternateContent xmlns:mc="http://schemas.openxmlformats.org/markup-compatibility/2006">
              <mc:Choice xmlns:v="urn:schemas-microsoft-com:vml" Requires="v">
                <p:oleObj spid="_x0000_s3128" name="Worksheet" r:id="rId3" imgW="12687384" imgH="4048247" progId="Excel.Sheet.12">
                  <p:embed/>
                </p:oleObj>
              </mc:Choice>
              <mc:Fallback>
                <p:oleObj name="Worksheet" r:id="rId3" imgW="12687384" imgH="4048247" progId="Excel.Sheet.12">
                  <p:embed/>
                  <p:pic>
                    <p:nvPicPr>
                      <p:cNvPr id="0" name=""/>
                      <p:cNvPicPr/>
                      <p:nvPr/>
                    </p:nvPicPr>
                    <p:blipFill>
                      <a:blip r:embed="rId4"/>
                      <a:stretch>
                        <a:fillRect/>
                      </a:stretch>
                    </p:blipFill>
                    <p:spPr>
                      <a:xfrm>
                        <a:off x="0" y="1481931"/>
                        <a:ext cx="9144000" cy="3890963"/>
                      </a:xfrm>
                      <a:prstGeom prst="rect">
                        <a:avLst/>
                      </a:prstGeom>
                    </p:spPr>
                  </p:pic>
                </p:oleObj>
              </mc:Fallback>
            </mc:AlternateContent>
          </a:graphicData>
        </a:graphic>
      </p:graphicFrame>
      <p:sp>
        <p:nvSpPr>
          <p:cNvPr id="3" name="TextBox 2"/>
          <p:cNvSpPr txBox="1"/>
          <p:nvPr/>
        </p:nvSpPr>
        <p:spPr>
          <a:xfrm>
            <a:off x="211103" y="222112"/>
            <a:ext cx="9059083" cy="646331"/>
          </a:xfrm>
          <a:prstGeom prst="rect">
            <a:avLst/>
          </a:prstGeom>
          <a:noFill/>
        </p:spPr>
        <p:txBody>
          <a:bodyPr wrap="none" rtlCol="0">
            <a:spAutoFit/>
          </a:bodyPr>
          <a:lstStyle/>
          <a:p>
            <a:r>
              <a:rPr lang="en-GB" sz="3600" i="1" dirty="0">
                <a:solidFill>
                  <a:srgbClr val="002060"/>
                </a:solidFill>
              </a:rPr>
              <a:t>L</a:t>
            </a:r>
            <a:r>
              <a:rPr lang="en-GB" sz="3600" i="1" dirty="0" smtClean="0">
                <a:solidFill>
                  <a:srgbClr val="002060"/>
                </a:solidFill>
              </a:rPr>
              <a:t>V Power System Requirements: Summary</a:t>
            </a:r>
            <a:endParaRPr lang="en-GB" sz="3600" i="1" dirty="0">
              <a:solidFill>
                <a:srgbClr val="002060"/>
              </a:solidFill>
            </a:endParaRPr>
          </a:p>
        </p:txBody>
      </p:sp>
    </p:spTree>
    <p:extLst>
      <p:ext uri="{BB962C8B-B14F-4D97-AF65-F5344CB8AC3E}">
        <p14:creationId xmlns:p14="http://schemas.microsoft.com/office/powerpoint/2010/main" val="200530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backup</a:t>
            </a:r>
            <a:endParaRPr lang="it-IT" dirty="0"/>
          </a:p>
        </p:txBody>
      </p:sp>
      <p:sp>
        <p:nvSpPr>
          <p:cNvPr id="3" name="Subtitle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65066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Gas System </a:t>
            </a:r>
            <a:r>
              <a:rPr lang="it-IT" dirty="0" err="1" smtClean="0"/>
              <a:t>modification</a:t>
            </a:r>
            <a:endParaRPr lang="it-IT" dirty="0"/>
          </a:p>
        </p:txBody>
      </p:sp>
      <p:sp>
        <p:nvSpPr>
          <p:cNvPr id="3" name="Rectangle 2"/>
          <p:cNvSpPr/>
          <p:nvPr/>
        </p:nvSpPr>
        <p:spPr>
          <a:xfrm>
            <a:off x="539552" y="976073"/>
            <a:ext cx="7920880" cy="5909311"/>
          </a:xfrm>
          <a:prstGeom prst="rect">
            <a:avLst/>
          </a:prstGeom>
        </p:spPr>
        <p:txBody>
          <a:bodyPr wrap="square">
            <a:spAutoFit/>
          </a:bodyPr>
          <a:lstStyle/>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gas mixture: Requires minimal efforts from gas group and ZEC team. The spare 12 gas channels of rack 85 (RE+3/Top) and of rack 67 (RE-3/Top) can be used to supply RE(3,4)/1. Also this possibility is implemented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but not humidified (dry) gas mixture: Requires medium efforts from the gas group and ZEC team. Modifications of the existing gas system are needed in SGX and USC gas room. The supply to the new chambers can be included in the close loop of the existing system. The manifolds (rack 81, RE+3/Bot and rack 63, RE-3/Bot) can be used to supply the dry gas to the chambers while the chambers from RE±3 will be connected to the free manifold of rack 85 and rack 67. Again no change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different gas mixture: Requires an enormous amount of efforts from gas group and ZEC team. Installation of new mixer in SGX and new gas distributor in the USC gas room. Installation of new pipes from USC to the gas racks are needed. The gas racks (racks 85, 67) have to be extracted and modified. There is no possibility for close loop unless a new gas system is build. Also there should be performed some changes to the GCS software.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298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latin typeface="Times New Roman" panose="02020603050405020304" pitchFamily="18" charset="0"/>
                <a:cs typeface="Times New Roman" panose="02020603050405020304" pitchFamily="18" charset="0"/>
              </a:rPr>
              <a:t>RPC Upgrade RE(3,4)/1 gas system </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29</a:t>
            </a:fld>
            <a:endParaRPr lang="en-US" dirty="0">
              <a:solidFill>
                <a:srgbClr val="000000"/>
              </a:solidFill>
            </a:endParaRPr>
          </a:p>
        </p:txBody>
      </p:sp>
      <p:sp>
        <p:nvSpPr>
          <p:cNvPr id="7" name="Content Placeholder 2"/>
          <p:cNvSpPr>
            <a:spLocks noGrp="1"/>
          </p:cNvSpPr>
          <p:nvPr>
            <p:ph idx="1"/>
          </p:nvPr>
        </p:nvSpPr>
        <p:spPr>
          <a:xfrm>
            <a:off x="373063" y="1038944"/>
            <a:ext cx="8439150" cy="5486400"/>
          </a:xfrm>
        </p:spPr>
        <p:txBody>
          <a:bodyPr>
            <a:normAutofit lnSpcReduction="10000"/>
          </a:bodyPr>
          <a:lstStyle/>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supply from SGX to USC gas room is covered by the existing spare gas lines even if different gas mixture is used.</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a:solidFill>
                  <a:srgbClr val="0000FF"/>
                </a:solidFill>
                <a:latin typeface="Times New Roman" panose="02020603050405020304" pitchFamily="18" charset="0"/>
                <a:cs typeface="Times New Roman" panose="02020603050405020304" pitchFamily="18" charset="0"/>
              </a:rPr>
              <a:t>The free manifold (12 gas channels) of the gas racks X2(A,S)51 (racks 85 and 67 from GCS) can provide the gas supply for RE±(3,4)/1  → installation of new gas racks in UXC is not </a:t>
            </a:r>
            <a:r>
              <a:rPr lang="en-US" sz="1600" b="1" dirty="0" smtClean="0">
                <a:solidFill>
                  <a:srgbClr val="0000FF"/>
                </a:solidFill>
                <a:latin typeface="Times New Roman" panose="02020603050405020304" pitchFamily="18" charset="0"/>
                <a:cs typeface="Times New Roman" panose="02020603050405020304" pitchFamily="18" charset="0"/>
              </a:rPr>
              <a:t>required.</a:t>
            </a:r>
          </a:p>
          <a:p>
            <a:pPr>
              <a:buClr>
                <a:schemeClr val="accent1">
                  <a:lumMod val="75000"/>
                </a:schemeClr>
              </a:buClr>
              <a:buSzPct val="150000"/>
              <a:buFont typeface="Wingdings" panose="05000000000000000000" pitchFamily="2" charset="2"/>
              <a:buChar char="ü"/>
            </a:pPr>
            <a:endParaRPr lang="en-US" sz="1600" b="1" dirty="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flow cells of the free manifolds and their readout are already implemented in the GCS software.</a:t>
            </a:r>
          </a:p>
          <a:p>
            <a:pPr>
              <a:buClr>
                <a:schemeClr val="accent1">
                  <a:lumMod val="75000"/>
                </a:schemeClr>
              </a:buClr>
              <a:buSzPct val="150000"/>
              <a:buFont typeface="Wingdings" panose="05000000000000000000" pitchFamily="2" charset="2"/>
              <a:buChar char="ü"/>
            </a:pPr>
            <a:endParaRPr lang="en-US" sz="1600" b="1" dirty="0" smtClean="0">
              <a:solidFill>
                <a:srgbClr val="00B050"/>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In case a different gas mixture have to be used  the two manifolds of racks 85 and 67 sharing a common gas line have to be separated  → requires installation of new gas pipes from UXC to the gas racks, modifications of the racks and a new mixer in SGX.</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Taking into account the volume of the chambers, the refresh rate for HL-LHC (1 volume change/hour) and  using 6 gas channels per RE±(3,4)/1) fixes the upper limit for the flow of a single gas channel to ~9 l/h.</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distribution from the gas racks to RE±(3,4)/1 chamber patch panel requires installation of copper pipes ((1 return + 1 supply)/gas channel), patch panels and flow reducers.</a:t>
            </a:r>
            <a:endParaRPr lang="en-US"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p>
          <a:p>
            <a:pPr>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1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addressed</a:t>
            </a:r>
            <a:endParaRPr lang="en-GB" dirty="0"/>
          </a:p>
        </p:txBody>
      </p:sp>
      <p:sp>
        <p:nvSpPr>
          <p:cNvPr id="5" name="Content Placeholder 2"/>
          <p:cNvSpPr txBox="1">
            <a:spLocks/>
          </p:cNvSpPr>
          <p:nvPr/>
        </p:nvSpPr>
        <p:spPr>
          <a:xfrm>
            <a:off x="609600" y="1752604"/>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Gas system</a:t>
            </a:r>
            <a:r>
              <a:rPr lang="en-GB" dirty="0">
                <a:solidFill>
                  <a:srgbClr val="FF0000"/>
                </a:solidFill>
              </a:rPr>
              <a:t> </a:t>
            </a:r>
            <a:endParaRPr lang="en-GB" dirty="0" smtClean="0"/>
          </a:p>
          <a:p>
            <a:r>
              <a:rPr lang="en-GB" dirty="0" smtClean="0"/>
              <a:t>HV power system </a:t>
            </a:r>
          </a:p>
          <a:p>
            <a:r>
              <a:rPr lang="en-GB" dirty="0" smtClean="0"/>
              <a:t>LV power system </a:t>
            </a:r>
          </a:p>
          <a:p>
            <a:r>
              <a:rPr lang="en-GB" dirty="0" smtClean="0"/>
              <a:t>Signal cables</a:t>
            </a:r>
          </a:p>
          <a:p>
            <a:r>
              <a:rPr lang="en-GB" dirty="0" smtClean="0"/>
              <a:t>Cooling system</a:t>
            </a:r>
            <a:r>
              <a:rPr lang="en-GB" dirty="0" smtClean="0">
                <a:solidFill>
                  <a:srgbClr val="FF0000"/>
                </a:solidFill>
              </a:rPr>
              <a:t> </a:t>
            </a:r>
          </a:p>
          <a:p>
            <a:r>
              <a:rPr lang="en-GB" dirty="0" smtClean="0"/>
              <a:t>UXC Rack space</a:t>
            </a:r>
          </a:p>
          <a:p>
            <a:r>
              <a:rPr lang="en-GB" dirty="0" smtClean="0"/>
              <a:t>USC Rack space</a:t>
            </a:r>
          </a:p>
          <a:p>
            <a:r>
              <a:rPr lang="en-GB" dirty="0" smtClean="0"/>
              <a:t>Installation schedule</a:t>
            </a:r>
          </a:p>
        </p:txBody>
      </p:sp>
    </p:spTree>
    <p:extLst>
      <p:ext uri="{BB962C8B-B14F-4D97-AF65-F5344CB8AC3E}">
        <p14:creationId xmlns:p14="http://schemas.microsoft.com/office/powerpoint/2010/main" val="356208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RPC Upgrade RE(3,4)/1 gas system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124744"/>
            <a:ext cx="8439150" cy="5486400"/>
          </a:xfrm>
        </p:spPr>
        <p:txBody>
          <a:bodyPr>
            <a:noAutofit/>
          </a:bodyPr>
          <a:lstStyle/>
          <a:p>
            <a:r>
              <a:rPr lang="en-US" sz="2200" b="1" dirty="0" smtClean="0">
                <a:solidFill>
                  <a:srgbClr val="0000FF"/>
                </a:solidFill>
                <a:latin typeface="Times New Roman" panose="02020603050405020304" pitchFamily="18" charset="0"/>
                <a:cs typeface="Times New Roman" panose="02020603050405020304" pitchFamily="18" charset="0"/>
              </a:rPr>
              <a:t>The gas supply from surface to USC gas room will be covered by the existing gas lines. </a:t>
            </a:r>
            <a:endParaRPr lang="en-US" sz="2200" b="1" dirty="0">
              <a:solidFill>
                <a:srgbClr val="0000FF"/>
              </a:solidFill>
              <a:latin typeface="Times New Roman" panose="02020603050405020304" pitchFamily="18" charset="0"/>
              <a:cs typeface="Times New Roman" panose="02020603050405020304" pitchFamily="18" charset="0"/>
            </a:endParaRPr>
          </a:p>
          <a:p>
            <a:r>
              <a:rPr lang="en-US" sz="22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6 gas channels per disk are needed. </a:t>
            </a:r>
          </a:p>
          <a:p>
            <a:r>
              <a:rPr lang="en-US" sz="2200" b="1" dirty="0" smtClean="0">
                <a:solidFill>
                  <a:srgbClr val="0000FF"/>
                </a:solidFill>
                <a:latin typeface="Times New Roman" panose="02020603050405020304" pitchFamily="18" charset="0"/>
                <a:cs typeface="Times New Roman" panose="02020603050405020304" pitchFamily="18" charset="0"/>
              </a:rPr>
              <a:t>From USC gas room to the chambers: it can be used the present gas racks in UXC. No new gas racks are needed. </a:t>
            </a:r>
          </a:p>
          <a:p>
            <a:r>
              <a:rPr lang="en-US" sz="2200" b="1" dirty="0" smtClean="0">
                <a:solidFill>
                  <a:srgbClr val="00B050"/>
                </a:solidFill>
                <a:latin typeface="Times New Roman" panose="02020603050405020304" pitchFamily="18" charset="0"/>
                <a:cs typeface="Times New Roman" panose="02020603050405020304" pitchFamily="18" charset="0"/>
              </a:rPr>
              <a:t>From gas racks to chambers: gas pipe needed. </a:t>
            </a:r>
          </a:p>
          <a:p>
            <a:pPr marL="0" indent="0">
              <a:buNone/>
            </a:pPr>
            <a:endParaRPr lang="en-US" sz="2200" b="1" dirty="0">
              <a:solidFill>
                <a:srgbClr val="0000FF"/>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IN case of second gas mixture:</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to be installed a new </a:t>
            </a:r>
            <a:r>
              <a:rPr lang="en-US" sz="2200" dirty="0">
                <a:latin typeface="Times New Roman" panose="02020603050405020304" pitchFamily="18" charset="0"/>
                <a:cs typeface="Times New Roman" panose="02020603050405020304" pitchFamily="18" charset="0"/>
              </a:rPr>
              <a:t>mixer in SGX and new gas distributor in the USC gas </a:t>
            </a:r>
            <a:r>
              <a:rPr lang="en-US" sz="2200" dirty="0" smtClean="0">
                <a:latin typeface="Times New Roman" panose="02020603050405020304" pitchFamily="18" charset="0"/>
                <a:cs typeface="Times New Roman" panose="02020603050405020304" pitchFamily="18" charset="0"/>
              </a:rPr>
              <a:t>room and new closed loop, new </a:t>
            </a:r>
            <a:r>
              <a:rPr lang="en-US" sz="2200" dirty="0">
                <a:latin typeface="Times New Roman" panose="02020603050405020304" pitchFamily="18" charset="0"/>
                <a:cs typeface="Times New Roman" panose="02020603050405020304" pitchFamily="18" charset="0"/>
              </a:rPr>
              <a:t>pipes from USC to the gas </a:t>
            </a:r>
            <a:r>
              <a:rPr lang="en-US" sz="2200" dirty="0" smtClean="0">
                <a:latin typeface="Times New Roman" panose="02020603050405020304" pitchFamily="18" charset="0"/>
                <a:cs typeface="Times New Roman" panose="02020603050405020304" pitchFamily="18" charset="0"/>
              </a:rPr>
              <a:t>racks. </a:t>
            </a:r>
            <a:r>
              <a:rPr lang="en-US" sz="2200" dirty="0">
                <a:latin typeface="Times New Roman" panose="02020603050405020304" pitchFamily="18" charset="0"/>
                <a:cs typeface="Times New Roman" panose="02020603050405020304" pitchFamily="18" charset="0"/>
              </a:rPr>
              <a:t>The gas racks (racks 85, 67) have to be extracted and modified. </a:t>
            </a:r>
            <a:r>
              <a:rPr lang="en-US" sz="2200" dirty="0" smtClean="0">
                <a:latin typeface="Times New Roman" panose="02020603050405020304" pitchFamily="18" charset="0"/>
                <a:cs typeface="Times New Roman" panose="02020603050405020304" pitchFamily="18" charset="0"/>
              </a:rPr>
              <a:t> This solution is not considered at moment. </a:t>
            </a:r>
            <a:endParaRPr lang="en-US" sz="2200" b="1" dirty="0" smtClean="0">
              <a:solidFill>
                <a:srgbClr val="0000FF"/>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647030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9" y="932676"/>
            <a:ext cx="8858852" cy="5273880"/>
          </a:xfrm>
          <a:prstGeom prst="rect">
            <a:avLst/>
          </a:prstGeom>
        </p:spPr>
        <p:txBody>
          <a:bodyPr wrap="square">
            <a:spAutoFit/>
          </a:bodyPr>
          <a:lstStyle/>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b="1" dirty="0">
                <a:solidFill>
                  <a:srgbClr val="000000"/>
                </a:solidFill>
                <a:cs typeface="Arial" charset="0"/>
              </a:rPr>
              <a:t>Assume 20° chambers</a:t>
            </a:r>
            <a:endParaRPr lang="en-US" dirty="0">
              <a:solidFill>
                <a:srgbClr val="000000"/>
              </a:solidFill>
              <a:cs typeface="Arial" charset="0"/>
            </a:endParaRPr>
          </a:p>
          <a:p>
            <a:pPr lvl="1" fontAlgn="base">
              <a:lnSpc>
                <a:spcPct val="97000"/>
              </a:lnSpc>
              <a:spcBef>
                <a:spcPct val="0"/>
              </a:spcBef>
              <a:spcAft>
                <a:spcPct val="0"/>
              </a:spcAft>
              <a:buFont typeface="Wingdings" pitchFamily="2" charset="2"/>
              <a:buChar char="§"/>
            </a:pPr>
            <a:r>
              <a:rPr lang="en-US" dirty="0" smtClean="0">
                <a:solidFill>
                  <a:srgbClr val="000000"/>
                </a:solidFill>
                <a:cs typeface="Arial" charset="0"/>
              </a:rPr>
              <a:t> </a:t>
            </a:r>
            <a:r>
              <a:rPr lang="en-GB" dirty="0" smtClean="0">
                <a:solidFill>
                  <a:srgbClr val="000000"/>
                </a:solidFill>
                <a:cs typeface="Arial" charset="0"/>
              </a:rPr>
              <a:t>18 </a:t>
            </a:r>
            <a:r>
              <a:rPr lang="en-GB" dirty="0">
                <a:solidFill>
                  <a:srgbClr val="000000"/>
                </a:solidFill>
                <a:cs typeface="Arial" charset="0"/>
              </a:rPr>
              <a:t>chambers per </a:t>
            </a:r>
            <a:r>
              <a:rPr lang="en-GB" dirty="0" smtClean="0">
                <a:solidFill>
                  <a:srgbClr val="000000"/>
                </a:solidFill>
                <a:cs typeface="Arial" charset="0"/>
              </a:rPr>
              <a:t>Endcap </a:t>
            </a:r>
            <a:r>
              <a:rPr lang="en-GB" dirty="0">
                <a:solidFill>
                  <a:srgbClr val="000000"/>
                </a:solidFill>
                <a:cs typeface="Arial" charset="0"/>
              </a:rPr>
              <a:t>disk or 36 per station</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RE3/1 – 36 chambers</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RE4/1 – 36 </a:t>
            </a:r>
            <a:r>
              <a:rPr lang="en-GB" dirty="0" smtClean="0">
                <a:solidFill>
                  <a:srgbClr val="000000"/>
                </a:solidFill>
                <a:cs typeface="Arial" charset="0"/>
              </a:rPr>
              <a:t>chambers</a:t>
            </a:r>
            <a:br>
              <a:rPr lang="en-GB" dirty="0" smtClean="0">
                <a:solidFill>
                  <a:srgbClr val="000000"/>
                </a:solidFill>
                <a:cs typeface="Arial" charset="0"/>
              </a:rPr>
            </a:br>
            <a:endParaRPr lang="en-GB" dirty="0">
              <a:solidFill>
                <a:srgbClr val="000000"/>
              </a:solidFill>
              <a:cs typeface="Arial" charset="0"/>
            </a:endParaRPr>
          </a:p>
          <a:p>
            <a:pPr fontAlgn="base">
              <a:lnSpc>
                <a:spcPct val="97000"/>
              </a:lnSpc>
              <a:spcBef>
                <a:spcPct val="0"/>
              </a:spcBef>
              <a:spcAft>
                <a:spcPct val="0"/>
              </a:spcAft>
              <a:buFont typeface="Wingdings" pitchFamily="2" charset="2"/>
              <a:buChar char="q"/>
            </a:pPr>
            <a:r>
              <a:rPr lang="en-US" dirty="0" smtClean="0">
                <a:solidFill>
                  <a:srgbClr val="000000"/>
                </a:solidFill>
                <a:cs typeface="Arial" charset="0"/>
              </a:rPr>
              <a:t> </a:t>
            </a:r>
            <a:r>
              <a:rPr lang="en-US" dirty="0" smtClean="0">
                <a:solidFill>
                  <a:srgbClr val="FF0000"/>
                </a:solidFill>
                <a:cs typeface="Arial" charset="0"/>
              </a:rPr>
              <a:t>Unique powering independent on detector technology</a:t>
            </a:r>
          </a:p>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channel </a:t>
            </a:r>
            <a:r>
              <a:rPr lang="en-US" dirty="0">
                <a:solidFill>
                  <a:srgbClr val="000000"/>
                </a:solidFill>
                <a:cs typeface="Arial" charset="0"/>
              </a:rPr>
              <a:t>per chamber </a:t>
            </a:r>
            <a:r>
              <a:rPr lang="en-US" dirty="0" smtClean="0">
                <a:solidFill>
                  <a:srgbClr val="000000"/>
                </a:solidFill>
                <a:cs typeface="Arial" charset="0"/>
              </a:rPr>
              <a:t>= 72 HV channels &amp; 72 HV cables </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per disk, 36 HV cables per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in </a:t>
            </a:r>
            <a:r>
              <a:rPr lang="en-US" dirty="0" err="1" smtClean="0">
                <a:solidFill>
                  <a:srgbClr val="000000"/>
                </a:solidFill>
                <a:cs typeface="Arial" charset="0"/>
              </a:rPr>
              <a:t>mCC</a:t>
            </a:r>
            <a:r>
              <a:rPr lang="en-US" dirty="0" smtClean="0">
                <a:solidFill>
                  <a:srgbClr val="000000"/>
                </a:solidFill>
                <a:cs typeface="Arial" charset="0"/>
              </a:rPr>
              <a:t> per side &amp;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RE3/1 &amp; RE4/1 slots already available on X1 RE HV PP</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72 HV channels in 4 crates </a:t>
            </a:r>
            <a:r>
              <a:rPr lang="en-US" dirty="0" smtClean="0">
                <a:solidFill>
                  <a:srgbClr val="000000"/>
                </a:solidFill>
                <a:cs typeface="Arial" charset="0"/>
                <a:sym typeface="Wingdings" panose="05000000000000000000" pitchFamily="2" charset="2"/>
              </a:rPr>
              <a:t> </a:t>
            </a:r>
            <a:r>
              <a:rPr lang="en-US" dirty="0" smtClean="0">
                <a:solidFill>
                  <a:srgbClr val="000000"/>
                </a:solidFill>
                <a:cs typeface="Arial" charset="0"/>
              </a:rPr>
              <a:t>18 channels (3 HV boards) per crate</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Upgrade </a:t>
            </a:r>
            <a:r>
              <a:rPr lang="en-US" dirty="0">
                <a:solidFill>
                  <a:srgbClr val="000000"/>
                </a:solidFill>
                <a:cs typeface="Arial" charset="0"/>
              </a:rPr>
              <a:t>present HV system from 4 to 6 crates in EASY </a:t>
            </a:r>
            <a:r>
              <a:rPr lang="en-US" dirty="0" smtClean="0">
                <a:solidFill>
                  <a:srgbClr val="000000"/>
                </a:solidFill>
                <a:cs typeface="Arial" charset="0"/>
              </a:rPr>
              <a:t>chain</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More service power will be required (A3485S)</a:t>
            </a:r>
            <a:endParaRPr lang="en-US" dirty="0">
              <a:solidFill>
                <a:srgbClr val="000000"/>
              </a:solidFill>
              <a:cs typeface="Arial" charset="0"/>
            </a:endParaRP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This powering schema is valid for </a:t>
            </a:r>
            <a:r>
              <a:rPr lang="en-US" i="1" dirty="0" smtClean="0">
                <a:solidFill>
                  <a:srgbClr val="7030A0"/>
                </a:solidFill>
                <a:cs typeface="Arial" charset="0"/>
              </a:rPr>
              <a:t>Double </a:t>
            </a:r>
            <a:r>
              <a:rPr lang="en-US" i="1" dirty="0" smtClean="0">
                <a:solidFill>
                  <a:srgbClr val="000000"/>
                </a:solidFill>
                <a:cs typeface="Arial" charset="0"/>
              </a:rPr>
              <a:t>and</a:t>
            </a:r>
            <a:r>
              <a:rPr lang="en-US" i="1" dirty="0" smtClean="0">
                <a:solidFill>
                  <a:srgbClr val="7030A0"/>
                </a:solidFill>
                <a:cs typeface="Arial" charset="0"/>
              </a:rPr>
              <a:t> Multigap design</a:t>
            </a:r>
            <a:r>
              <a:rPr lang="en-US" dirty="0" smtClean="0">
                <a:solidFill>
                  <a:srgbClr val="000000"/>
                </a:solidFill>
                <a:cs typeface="Arial" charset="0"/>
              </a:rPr>
              <a:t>.</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endParaRPr lang="en-US" dirty="0">
              <a:solidFill>
                <a:srgbClr val="000000"/>
              </a:solidFill>
              <a:cs typeface="Arial" charset="0"/>
            </a:endParaRPr>
          </a:p>
          <a:p>
            <a:pPr marL="742950" lvl="1" indent="-285750" fontAlgn="base">
              <a:lnSpc>
                <a:spcPct val="97000"/>
              </a:lnSpc>
              <a:spcBef>
                <a:spcPct val="0"/>
              </a:spcBef>
              <a:spcAft>
                <a:spcPts val="600"/>
              </a:spcAft>
              <a:buClr>
                <a:srgbClr val="7030A0"/>
              </a:buClr>
              <a:buFont typeface="Wingdings" panose="05000000000000000000" pitchFamily="2" charset="2"/>
              <a:buChar char="v"/>
            </a:pPr>
            <a:r>
              <a:rPr lang="en-US" b="1" dirty="0">
                <a:solidFill>
                  <a:srgbClr val="000000"/>
                </a:solidFill>
                <a:cs typeface="Arial" charset="0"/>
              </a:rPr>
              <a:t> </a:t>
            </a:r>
            <a:r>
              <a:rPr lang="en-US" b="1" i="1" dirty="0">
                <a:solidFill>
                  <a:srgbClr val="7030A0"/>
                </a:solidFill>
                <a:cs typeface="Arial" charset="0"/>
              </a:rPr>
              <a:t>Double gap design</a:t>
            </a:r>
            <a:r>
              <a:rPr lang="en-US" dirty="0">
                <a:solidFill>
                  <a:srgbClr val="000000"/>
                </a:solidFill>
                <a:cs typeface="Arial" charset="0"/>
              </a:rPr>
              <a:t>: </a:t>
            </a:r>
          </a:p>
          <a:p>
            <a:pPr marL="800100" lvl="1" indent="-342900" fontAlgn="base">
              <a:lnSpc>
                <a:spcPct val="97000"/>
              </a:lnSpc>
              <a:spcBef>
                <a:spcPct val="0"/>
              </a:spcBef>
              <a:spcAft>
                <a:spcPts val="600"/>
              </a:spcAft>
              <a:buFont typeface="Wingdings" panose="05000000000000000000" pitchFamily="2" charset="2"/>
              <a:buChar char="ü"/>
            </a:pP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connection, </a:t>
            </a:r>
            <a:r>
              <a:rPr lang="en-US" dirty="0">
                <a:solidFill>
                  <a:srgbClr val="000000"/>
                </a:solidFill>
                <a:cs typeface="Arial" charset="0"/>
              </a:rPr>
              <a:t>top and bottom layer powered </a:t>
            </a:r>
            <a:r>
              <a:rPr lang="en-US" dirty="0" smtClean="0">
                <a:solidFill>
                  <a:srgbClr val="000000"/>
                </a:solidFill>
                <a:cs typeface="Arial" charset="0"/>
              </a:rPr>
              <a:t>separately</a:t>
            </a:r>
            <a:r>
              <a:rPr lang="en-US" altLang="ko-KR" dirty="0" smtClean="0">
                <a:solidFill>
                  <a:srgbClr val="000000"/>
                </a:solidFill>
                <a:cs typeface="Arial" charset="0"/>
              </a:rPr>
              <a:t>. </a:t>
            </a:r>
          </a:p>
        </p:txBody>
      </p:sp>
      <p:sp>
        <p:nvSpPr>
          <p:cNvPr id="5" name="TextBox 4"/>
          <p:cNvSpPr txBox="1"/>
          <p:nvPr/>
        </p:nvSpPr>
        <p:spPr>
          <a:xfrm>
            <a:off x="211106" y="222112"/>
            <a:ext cx="8417689" cy="646331"/>
          </a:xfrm>
          <a:prstGeom prst="rect">
            <a:avLst/>
          </a:prstGeom>
          <a:noFill/>
        </p:spPr>
        <p:txBody>
          <a:bodyPr wrap="none" rtlCol="0">
            <a:spAutoFit/>
          </a:bodyPr>
          <a:lstStyle/>
          <a:p>
            <a:r>
              <a:rPr lang="en-GB" sz="3600" i="1" dirty="0" smtClean="0">
                <a:solidFill>
                  <a:srgbClr val="002060"/>
                </a:solidFill>
              </a:rPr>
              <a:t>HV Power System for RE3/1 &amp; RE4/1 (I)</a:t>
            </a:r>
            <a:endParaRPr lang="en-GB" sz="3600" i="1" dirty="0">
              <a:solidFill>
                <a:srgbClr val="002060"/>
              </a:solidFill>
            </a:endParaRPr>
          </a:p>
        </p:txBody>
      </p:sp>
      <p:sp>
        <p:nvSpPr>
          <p:cNvPr id="2" name="Oval 1"/>
          <p:cNvSpPr/>
          <p:nvPr/>
        </p:nvSpPr>
        <p:spPr>
          <a:xfrm>
            <a:off x="236537" y="2179990"/>
            <a:ext cx="57290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180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 needs</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50704099"/>
              </p:ext>
            </p:extLst>
          </p:nvPr>
        </p:nvGraphicFramePr>
        <p:xfrm>
          <a:off x="0" y="2492896"/>
          <a:ext cx="9286403" cy="2088232"/>
        </p:xfrm>
        <a:graphic>
          <a:graphicData uri="http://schemas.openxmlformats.org/presentationml/2006/ole">
            <mc:AlternateContent xmlns:mc="http://schemas.openxmlformats.org/markup-compatibility/2006">
              <mc:Choice xmlns:v="urn:schemas-microsoft-com:vml" Requires="v">
                <p:oleObj spid="_x0000_s1088" name="Worksheet" r:id="rId3" imgW="12877634" imgH="2895537" progId="Excel.Sheet.12">
                  <p:embed/>
                </p:oleObj>
              </mc:Choice>
              <mc:Fallback>
                <p:oleObj name="Worksheet" r:id="rId3" imgW="12877634" imgH="2895537"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2896"/>
                        <a:ext cx="9286403" cy="2088232"/>
                      </a:xfrm>
                      <a:prstGeom prst="rect">
                        <a:avLst/>
                      </a:prstGeom>
                      <a:noFill/>
                      <a:ln>
                        <a:noFill/>
                      </a:ln>
                    </p:spPr>
                  </p:pic>
                </p:oleObj>
              </mc:Fallback>
            </mc:AlternateContent>
          </a:graphicData>
        </a:graphic>
      </p:graphicFrame>
      <p:sp>
        <p:nvSpPr>
          <p:cNvPr id="4" name="Rectangle 3"/>
          <p:cNvSpPr/>
          <p:nvPr/>
        </p:nvSpPr>
        <p:spPr>
          <a:xfrm>
            <a:off x="-9426" y="3176833"/>
            <a:ext cx="8964488" cy="549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5146210"/>
            <a:ext cx="3168352" cy="369332"/>
          </a:xfrm>
          <a:prstGeom prst="rect">
            <a:avLst/>
          </a:prstGeom>
          <a:solidFill>
            <a:srgbClr val="FFC000"/>
          </a:solidFill>
        </p:spPr>
        <p:txBody>
          <a:bodyPr wrap="square" rtlCol="0">
            <a:spAutoFit/>
          </a:bodyPr>
          <a:lstStyle/>
          <a:p>
            <a:r>
              <a:rPr lang="en-GB" dirty="0" smtClean="0"/>
              <a:t>Rack space in USC</a:t>
            </a:r>
            <a:endParaRPr lang="en-GB" dirty="0"/>
          </a:p>
        </p:txBody>
      </p:sp>
      <p:cxnSp>
        <p:nvCxnSpPr>
          <p:cNvPr id="7" name="Straight Arrow Connector 6"/>
          <p:cNvCxnSpPr/>
          <p:nvPr/>
        </p:nvCxnSpPr>
        <p:spPr>
          <a:xfrm flipV="1">
            <a:off x="2267744" y="3726459"/>
            <a:ext cx="1296144" cy="135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7" y="1340782"/>
            <a:ext cx="2016224" cy="646331"/>
          </a:xfrm>
          <a:prstGeom prst="rect">
            <a:avLst/>
          </a:prstGeom>
          <a:solidFill>
            <a:srgbClr val="FFC000"/>
          </a:solidFill>
        </p:spPr>
        <p:txBody>
          <a:bodyPr wrap="square" rtlCol="0">
            <a:spAutoFit/>
          </a:bodyPr>
          <a:lstStyle/>
          <a:p>
            <a:r>
              <a:rPr lang="en-GB" dirty="0" smtClean="0"/>
              <a:t>Umbilical cables USC &gt; UXC</a:t>
            </a:r>
            <a:endParaRPr lang="en-GB" dirty="0"/>
          </a:p>
        </p:txBody>
      </p:sp>
      <p:cxnSp>
        <p:nvCxnSpPr>
          <p:cNvPr id="10" name="Straight Arrow Connector 9"/>
          <p:cNvCxnSpPr/>
          <p:nvPr/>
        </p:nvCxnSpPr>
        <p:spPr>
          <a:xfrm flipH="1">
            <a:off x="3851920" y="1854120"/>
            <a:ext cx="2052228" cy="11428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2123729" y="1987099"/>
            <a:ext cx="437331" cy="1136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9" y="1484784"/>
            <a:ext cx="1800200" cy="369332"/>
          </a:xfrm>
          <a:prstGeom prst="rect">
            <a:avLst/>
          </a:prstGeom>
          <a:solidFill>
            <a:srgbClr val="FFC000"/>
          </a:solidFill>
        </p:spPr>
        <p:txBody>
          <a:bodyPr wrap="square" rtlCol="0">
            <a:spAutoFit/>
          </a:bodyPr>
          <a:lstStyle/>
          <a:p>
            <a:r>
              <a:rPr lang="en-GB" dirty="0" smtClean="0"/>
              <a:t>PP on YE1</a:t>
            </a:r>
            <a:endParaRPr lang="en-GB" dirty="0"/>
          </a:p>
        </p:txBody>
      </p:sp>
    </p:spTree>
    <p:extLst>
      <p:ext uri="{BB962C8B-B14F-4D97-AF65-F5344CB8AC3E}">
        <p14:creationId xmlns:p14="http://schemas.microsoft.com/office/powerpoint/2010/main" val="397434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364088" y="998805"/>
            <a:ext cx="3816424" cy="5526539"/>
            <a:chOff x="3201094" y="254411"/>
            <a:chExt cx="6423769" cy="648000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1094" y="254411"/>
              <a:ext cx="6423769" cy="6480000"/>
            </a:xfrm>
            <a:prstGeom prst="rect">
              <a:avLst/>
            </a:prstGeom>
          </p:spPr>
        </p:pic>
        <p:sp>
          <p:nvSpPr>
            <p:cNvPr id="5" name="Oval 4"/>
            <p:cNvSpPr/>
            <p:nvPr/>
          </p:nvSpPr>
          <p:spPr>
            <a:xfrm>
              <a:off x="4543864" y="4529797"/>
              <a:ext cx="801858" cy="10691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rved Up Arrow 18"/>
            <p:cNvSpPr/>
            <p:nvPr/>
          </p:nvSpPr>
          <p:spPr>
            <a:xfrm rot="20677994">
              <a:off x="4072602" y="5922499"/>
              <a:ext cx="1216152"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1" name="Right Brace 20"/>
            <p:cNvSpPr/>
            <p:nvPr/>
          </p:nvSpPr>
          <p:spPr>
            <a:xfrm rot="5400000">
              <a:off x="3931920" y="5141740"/>
              <a:ext cx="358726" cy="99177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23" name="TextBox 22"/>
          <p:cNvSpPr txBox="1"/>
          <p:nvPr/>
        </p:nvSpPr>
        <p:spPr>
          <a:xfrm>
            <a:off x="2" y="836712"/>
            <a:ext cx="4078393" cy="3293209"/>
          </a:xfrm>
          <a:prstGeom prst="rect">
            <a:avLst/>
          </a:prstGeom>
          <a:noFill/>
        </p:spPr>
        <p:txBody>
          <a:bodyPr wrap="square" rtlCol="0">
            <a:spAutoFit/>
          </a:bodyPr>
          <a:lstStyle/>
          <a:p>
            <a:pPr marL="285750" indent="-285750">
              <a:buClr>
                <a:srgbClr val="7030A0"/>
              </a:buClr>
              <a:buFont typeface="Wingdings" panose="05000000000000000000" pitchFamily="2" charset="2"/>
              <a:buChar char="ü"/>
            </a:pPr>
            <a:r>
              <a:rPr lang="en-GB" sz="1600" dirty="0" smtClean="0">
                <a:solidFill>
                  <a:srgbClr val="000000"/>
                </a:solidFill>
              </a:rPr>
              <a:t>For each end &amp;&amp; side we would need 2 A3016 LV boards to power the RE3/1 and RE4/1 chambers.</a:t>
            </a:r>
          </a:p>
          <a:p>
            <a:pPr marL="285750" indent="-285750">
              <a:buClr>
                <a:srgbClr val="7030A0"/>
              </a:buClr>
              <a:buFont typeface="Wingdings" panose="05000000000000000000" pitchFamily="2" charset="2"/>
              <a:buChar char="ü"/>
            </a:pPr>
            <a:r>
              <a:rPr lang="en-GB" sz="1600" dirty="0" smtClean="0">
                <a:solidFill>
                  <a:srgbClr val="000000"/>
                </a:solidFill>
              </a:rPr>
              <a:t>If we redesign the entire RPC LV system such that:</a:t>
            </a:r>
          </a:p>
          <a:p>
            <a:pPr marL="742950" lvl="1" indent="-285750">
              <a:buClr>
                <a:srgbClr val="7030A0"/>
              </a:buClr>
              <a:buFont typeface="Wingdings" panose="05000000000000000000" pitchFamily="2" charset="2"/>
              <a:buChar char="ü"/>
            </a:pPr>
            <a:r>
              <a:rPr lang="en-GB" sz="1600" dirty="0" smtClean="0">
                <a:solidFill>
                  <a:srgbClr val="000000"/>
                </a:solidFill>
              </a:rPr>
              <a:t>We redistribute the LV power cables of </a:t>
            </a:r>
            <a:r>
              <a:rPr lang="en-GB" sz="1600" u="sng" dirty="0" smtClean="0">
                <a:solidFill>
                  <a:srgbClr val="000000"/>
                </a:solidFill>
              </a:rPr>
              <a:t>2 A3009</a:t>
            </a:r>
            <a:r>
              <a:rPr lang="en-GB" sz="1600" dirty="0" smtClean="0">
                <a:solidFill>
                  <a:srgbClr val="000000"/>
                </a:solidFill>
              </a:rPr>
              <a:t/>
            </a:r>
            <a:br>
              <a:rPr lang="en-GB" sz="1600" dirty="0" smtClean="0">
                <a:solidFill>
                  <a:srgbClr val="000000"/>
                </a:solidFill>
              </a:rPr>
            </a:br>
            <a:r>
              <a:rPr lang="en-GB" sz="1600" dirty="0" smtClean="0">
                <a:solidFill>
                  <a:srgbClr val="000000"/>
                </a:solidFill>
              </a:rPr>
              <a:t>boards into </a:t>
            </a:r>
            <a:r>
              <a:rPr lang="en-GB" sz="1600" u="sng" dirty="0" smtClean="0">
                <a:solidFill>
                  <a:srgbClr val="000000"/>
                </a:solidFill>
              </a:rPr>
              <a:t>neighbouring 3 A3009 boards</a:t>
            </a:r>
          </a:p>
          <a:p>
            <a:pPr>
              <a:buClr>
                <a:srgbClr val="7030A0"/>
              </a:buClr>
            </a:pPr>
            <a:r>
              <a:rPr lang="en-GB" sz="1600" dirty="0" smtClean="0">
                <a:solidFill>
                  <a:srgbClr val="000000"/>
                </a:solidFill>
              </a:rPr>
              <a:t>     then</a:t>
            </a:r>
          </a:p>
          <a:p>
            <a:pPr marL="742950" lvl="1" indent="-285750">
              <a:buClr>
                <a:srgbClr val="7030A0"/>
              </a:buClr>
              <a:buFont typeface="Wingdings" panose="05000000000000000000" pitchFamily="2" charset="2"/>
              <a:buChar char="ü"/>
            </a:pPr>
            <a:r>
              <a:rPr lang="en-GB" sz="1600" dirty="0" smtClean="0">
                <a:solidFill>
                  <a:srgbClr val="000000"/>
                </a:solidFill>
              </a:rPr>
              <a:t>We will free slots for 2 A3016 boards for powering RE3/1 and RE4/1</a:t>
            </a:r>
            <a:endParaRPr lang="en-GB" sz="1600" dirty="0">
              <a:solidFill>
                <a:srgbClr val="000000"/>
              </a:solidFill>
            </a:endParaRPr>
          </a:p>
        </p:txBody>
      </p:sp>
      <p:cxnSp>
        <p:nvCxnSpPr>
          <p:cNvPr id="25" name="Straight Arrow Connector 24"/>
          <p:cNvCxnSpPr>
            <a:endCxn id="5" idx="1"/>
          </p:cNvCxnSpPr>
          <p:nvPr/>
        </p:nvCxnSpPr>
        <p:spPr>
          <a:xfrm>
            <a:off x="3563888" y="2377663"/>
            <a:ext cx="2667719" cy="24009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083480"/>
            <a:ext cx="4357175" cy="19296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96" y="4258831"/>
            <a:ext cx="5289397" cy="2554545"/>
          </a:xfrm>
          <a:prstGeom prst="rect">
            <a:avLst/>
          </a:prstGeom>
          <a:noFill/>
        </p:spPr>
        <p:txBody>
          <a:bodyPr wrap="none" rtlCol="0">
            <a:spAutoFit/>
          </a:bodyPr>
          <a:lstStyle/>
          <a:p>
            <a:pPr marL="285750" indent="-285750">
              <a:buFont typeface="Wingdings" panose="05000000000000000000" pitchFamily="2" charset="2"/>
              <a:buChar char="§"/>
            </a:pPr>
            <a:r>
              <a:rPr lang="en-GB" sz="1600" dirty="0" smtClean="0">
                <a:solidFill>
                  <a:srgbClr val="000000"/>
                </a:solidFill>
              </a:rPr>
              <a:t>At present 1 LV A3009 channel powers 6 FEBs </a:t>
            </a:r>
            <a:br>
              <a:rPr lang="en-GB" sz="1600" dirty="0" smtClean="0">
                <a:solidFill>
                  <a:srgbClr val="000000"/>
                </a:solidFill>
              </a:rPr>
            </a:br>
            <a:r>
              <a:rPr lang="en-GB" sz="1600" dirty="0" smtClean="0">
                <a:solidFill>
                  <a:srgbClr val="000000"/>
                </a:solidFill>
              </a:rPr>
              <a:t>which is ~30% of max channel power.</a:t>
            </a:r>
          </a:p>
          <a:p>
            <a:pPr marL="285750" indent="-285750">
              <a:buFont typeface="Wingdings" panose="05000000000000000000" pitchFamily="2" charset="2"/>
              <a:buChar char="§"/>
            </a:pPr>
            <a:r>
              <a:rPr lang="en-GB" sz="1600" dirty="0" smtClean="0">
                <a:solidFill>
                  <a:srgbClr val="000000"/>
                </a:solidFill>
              </a:rPr>
              <a:t>Assuming we double them after the power </a:t>
            </a:r>
            <a:br>
              <a:rPr lang="en-GB" sz="1600" dirty="0" smtClean="0">
                <a:solidFill>
                  <a:srgbClr val="000000"/>
                </a:solidFill>
              </a:rPr>
            </a:br>
            <a:r>
              <a:rPr lang="en-GB" sz="1600" dirty="0" smtClean="0">
                <a:solidFill>
                  <a:srgbClr val="000000"/>
                </a:solidFill>
              </a:rPr>
              <a:t>redistribution, it will still continue to work in</a:t>
            </a:r>
            <a:br>
              <a:rPr lang="en-GB" sz="1600" dirty="0" smtClean="0">
                <a:solidFill>
                  <a:srgbClr val="000000"/>
                </a:solidFill>
              </a:rPr>
            </a:br>
            <a:r>
              <a:rPr lang="en-GB" sz="1600" dirty="0" smtClean="0">
                <a:solidFill>
                  <a:srgbClr val="000000"/>
                </a:solidFill>
              </a:rPr>
              <a:t>optimal power regime ~60% of max power.</a:t>
            </a:r>
          </a:p>
          <a:p>
            <a:pPr marL="285750" indent="-285750">
              <a:buClr>
                <a:srgbClr val="FF0000"/>
              </a:buClr>
              <a:buFont typeface="Wingdings" panose="05000000000000000000" pitchFamily="2" charset="2"/>
              <a:buChar char="v"/>
            </a:pPr>
            <a:r>
              <a:rPr lang="en-GB" sz="1600" dirty="0" smtClean="0">
                <a:solidFill>
                  <a:srgbClr val="000000"/>
                </a:solidFill>
              </a:rPr>
              <a:t>The real question </a:t>
            </a:r>
            <a:r>
              <a:rPr lang="en-GB" sz="1600" dirty="0" smtClean="0">
                <a:solidFill>
                  <a:srgbClr val="FF0000"/>
                </a:solidFill>
              </a:rPr>
              <a:t>is how to group the chambers into</a:t>
            </a:r>
            <a:br>
              <a:rPr lang="en-GB" sz="1600" dirty="0" smtClean="0">
                <a:solidFill>
                  <a:srgbClr val="FF0000"/>
                </a:solidFill>
              </a:rPr>
            </a:br>
            <a:r>
              <a:rPr lang="en-GB" sz="1600" dirty="0" smtClean="0">
                <a:solidFill>
                  <a:srgbClr val="FF0000"/>
                </a:solidFill>
              </a:rPr>
              <a:t>LV board channels to keep some logical and physical</a:t>
            </a:r>
            <a:br>
              <a:rPr lang="en-GB" sz="1600" dirty="0" smtClean="0">
                <a:solidFill>
                  <a:srgbClr val="FF0000"/>
                </a:solidFill>
              </a:rPr>
            </a:br>
            <a:r>
              <a:rPr lang="en-GB" sz="1600" dirty="0" smtClean="0">
                <a:solidFill>
                  <a:srgbClr val="FF0000"/>
                </a:solidFill>
              </a:rPr>
              <a:t>power distribution in phi… to be thought</a:t>
            </a:r>
          </a:p>
          <a:p>
            <a:pPr marL="285750" indent="-285750">
              <a:buClr>
                <a:srgbClr val="FF0000"/>
              </a:buClr>
              <a:buFont typeface="Wingdings" panose="05000000000000000000" pitchFamily="2" charset="2"/>
              <a:buChar char="v"/>
            </a:pPr>
            <a:r>
              <a:rPr lang="en-GB" sz="1600" dirty="0" smtClean="0">
                <a:solidFill>
                  <a:srgbClr val="FF0000"/>
                </a:solidFill>
              </a:rPr>
              <a:t>In this scenario – no additional crates, branches and</a:t>
            </a:r>
            <a:br>
              <a:rPr lang="en-GB" sz="1600" dirty="0" smtClean="0">
                <a:solidFill>
                  <a:srgbClr val="FF0000"/>
                </a:solidFill>
              </a:rPr>
            </a:br>
            <a:r>
              <a:rPr lang="en-GB" sz="1600" dirty="0" smtClean="0">
                <a:solidFill>
                  <a:srgbClr val="FF0000"/>
                </a:solidFill>
              </a:rPr>
              <a:t>rack space is required!</a:t>
            </a:r>
            <a:endParaRPr lang="en-GB" sz="1600" dirty="0">
              <a:solidFill>
                <a:srgbClr val="FF0000"/>
              </a:solidFill>
            </a:endParaRPr>
          </a:p>
        </p:txBody>
      </p:sp>
      <p:sp>
        <p:nvSpPr>
          <p:cNvPr id="11" name="TextBox 10"/>
          <p:cNvSpPr txBox="1"/>
          <p:nvPr/>
        </p:nvSpPr>
        <p:spPr>
          <a:xfrm>
            <a:off x="211095" y="222112"/>
            <a:ext cx="8171852" cy="523220"/>
          </a:xfrm>
          <a:prstGeom prst="rect">
            <a:avLst/>
          </a:prstGeom>
          <a:noFill/>
        </p:spPr>
        <p:txBody>
          <a:bodyPr wrap="none" rtlCol="0">
            <a:spAutoFit/>
          </a:bodyPr>
          <a:lstStyle/>
          <a:p>
            <a:r>
              <a:rPr lang="en-GB" sz="2800" i="1" dirty="0">
                <a:solidFill>
                  <a:srgbClr val="002060"/>
                </a:solidFill>
              </a:rPr>
              <a:t>L</a:t>
            </a:r>
            <a:r>
              <a:rPr lang="en-GB" sz="2800" i="1" dirty="0" smtClean="0">
                <a:solidFill>
                  <a:srgbClr val="002060"/>
                </a:solidFill>
              </a:rPr>
              <a:t>V Power System Optimisation for RE3/1 &amp; RE4/1</a:t>
            </a:r>
            <a:endParaRPr lang="en-GB" sz="2800" i="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601" y="1124744"/>
            <a:ext cx="48406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7021" y="2483316"/>
            <a:ext cx="2344472" cy="1200329"/>
          </a:xfrm>
          <a:prstGeom prst="rect">
            <a:avLst/>
          </a:prstGeom>
          <a:solidFill>
            <a:srgbClr val="FFC000"/>
          </a:solidFill>
        </p:spPr>
        <p:txBody>
          <a:bodyPr wrap="square" rtlCol="0">
            <a:spAutoFit/>
          </a:bodyPr>
          <a:lstStyle/>
          <a:p>
            <a:r>
              <a:rPr lang="en-GB" dirty="0" smtClean="0"/>
              <a:t>Re-mapping of LV cabling to give Crate space must be tested first</a:t>
            </a:r>
            <a:endParaRPr lang="en-GB" dirty="0"/>
          </a:p>
        </p:txBody>
      </p:sp>
      <p:sp>
        <p:nvSpPr>
          <p:cNvPr id="3" name="TextBox 2"/>
          <p:cNvSpPr txBox="1"/>
          <p:nvPr/>
        </p:nvSpPr>
        <p:spPr>
          <a:xfrm>
            <a:off x="3844194" y="998805"/>
            <a:ext cx="2520280" cy="646331"/>
          </a:xfrm>
          <a:prstGeom prst="rect">
            <a:avLst/>
          </a:prstGeom>
          <a:solidFill>
            <a:srgbClr val="FFC000"/>
          </a:solidFill>
        </p:spPr>
        <p:txBody>
          <a:bodyPr wrap="square" rtlCol="0">
            <a:spAutoFit/>
          </a:bodyPr>
          <a:lstStyle/>
          <a:p>
            <a:r>
              <a:rPr lang="en-GB" dirty="0" smtClean="0"/>
              <a:t>Need 6U Rack space in each tower of YE3</a:t>
            </a:r>
            <a:endParaRPr lang="en-GB" dirty="0"/>
          </a:p>
        </p:txBody>
      </p:sp>
      <p:sp>
        <p:nvSpPr>
          <p:cNvPr id="6" name="TextBox 5"/>
          <p:cNvSpPr txBox="1"/>
          <p:nvPr/>
        </p:nvSpPr>
        <p:spPr>
          <a:xfrm>
            <a:off x="6331812" y="1854443"/>
            <a:ext cx="882365" cy="523220"/>
          </a:xfrm>
          <a:prstGeom prst="rect">
            <a:avLst/>
          </a:prstGeom>
          <a:solidFill>
            <a:srgbClr val="FFC000"/>
          </a:solidFill>
        </p:spPr>
        <p:txBody>
          <a:bodyPr wrap="square" rtlCol="0">
            <a:spAutoFit/>
          </a:bodyPr>
          <a:lstStyle/>
          <a:p>
            <a:r>
              <a:rPr lang="en-GB" sz="2800" dirty="0" smtClean="0"/>
              <a:t>OR</a:t>
            </a:r>
            <a:endParaRPr lang="en-GB" sz="2800" dirty="0"/>
          </a:p>
        </p:txBody>
      </p:sp>
    </p:spTree>
    <p:extLst>
      <p:ext uri="{BB962C8B-B14F-4D97-AF65-F5344CB8AC3E}">
        <p14:creationId xmlns:p14="http://schemas.microsoft.com/office/powerpoint/2010/main" val="260020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64" r="8929"/>
          <a:stretch/>
        </p:blipFill>
        <p:spPr bwMode="auto">
          <a:xfrm>
            <a:off x="65988" y="836713"/>
            <a:ext cx="9078012" cy="56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928" y="3212978"/>
            <a:ext cx="4291880"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3672642"/>
            <a:ext cx="3207366" cy="923330"/>
          </a:xfrm>
          <a:prstGeom prst="rect">
            <a:avLst/>
          </a:prstGeom>
          <a:solidFill>
            <a:srgbClr val="FFC000"/>
          </a:solidFill>
        </p:spPr>
        <p:txBody>
          <a:bodyPr wrap="square" rtlCol="0">
            <a:spAutoFit/>
          </a:bodyPr>
          <a:lstStyle/>
          <a:p>
            <a:r>
              <a:rPr lang="en-GB" dirty="0" smtClean="0"/>
              <a:t>Significant cable section, cost and Rack space (24U)with original FEB/LBB system</a:t>
            </a:r>
            <a:endParaRPr lang="en-GB" dirty="0"/>
          </a:p>
        </p:txBody>
      </p:sp>
    </p:spTree>
    <p:extLst>
      <p:ext uri="{BB962C8B-B14F-4D97-AF65-F5344CB8AC3E}">
        <p14:creationId xmlns:p14="http://schemas.microsoft.com/office/powerpoint/2010/main" val="1186777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095" y="222111"/>
            <a:ext cx="7956024" cy="646331"/>
          </a:xfrm>
          <a:prstGeom prst="rect">
            <a:avLst/>
          </a:prstGeom>
          <a:noFill/>
        </p:spPr>
        <p:txBody>
          <a:bodyPr wrap="none" rtlCol="0">
            <a:spAutoFit/>
          </a:bodyPr>
          <a:lstStyle/>
          <a:p>
            <a:r>
              <a:rPr lang="en-GB" sz="3600" i="1" dirty="0" smtClean="0">
                <a:solidFill>
                  <a:srgbClr val="002060"/>
                </a:solidFill>
              </a:rPr>
              <a:t>Signal Readout for RE3/1 &amp; RE4/1 (II)</a:t>
            </a:r>
            <a:endParaRPr lang="en-GB" sz="3600" i="1" dirty="0">
              <a:solidFill>
                <a:srgbClr val="002060"/>
              </a:solidFill>
            </a:endParaRPr>
          </a:p>
        </p:txBody>
      </p:sp>
      <p:sp>
        <p:nvSpPr>
          <p:cNvPr id="7" name="Rectangle 6"/>
          <p:cNvSpPr/>
          <p:nvPr/>
        </p:nvSpPr>
        <p:spPr>
          <a:xfrm>
            <a:off x="39745" y="855402"/>
            <a:ext cx="9026981" cy="3385542"/>
          </a:xfrm>
          <a:prstGeom prst="rect">
            <a:avLst/>
          </a:prstGeom>
        </p:spPr>
        <p:txBody>
          <a:bodyPr wrap="square">
            <a:spAutoFit/>
          </a:bodyPr>
          <a:lstStyle/>
          <a:p>
            <a:pPr fontAlgn="base">
              <a:spcBef>
                <a:spcPct val="0"/>
              </a:spcBef>
              <a:spcAft>
                <a:spcPct val="0"/>
              </a:spcAft>
              <a:buClr>
                <a:srgbClr val="7030A0"/>
              </a:buClr>
              <a:buFont typeface="Wingdings" pitchFamily="2" charset="2"/>
              <a:buChar char="q"/>
            </a:pPr>
            <a:r>
              <a:rPr lang="en-US" b="1" i="1" dirty="0">
                <a:solidFill>
                  <a:srgbClr val="7030A0"/>
                </a:solidFill>
                <a:cs typeface="Arial" charset="0"/>
              </a:rPr>
              <a:t> </a:t>
            </a:r>
            <a:r>
              <a:rPr lang="en-US" b="1" i="1" dirty="0" smtClean="0">
                <a:solidFill>
                  <a:srgbClr val="7030A0"/>
                </a:solidFill>
                <a:cs typeface="Arial" charset="0"/>
              </a:rPr>
              <a:t>New/Developing RPC FE electronics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1 GBT optical link per chamber to transmit data to one data concentrator card per station ~1 W</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Data Concentrator Card: One card, common for one disk of 18 chambers, includes 18 + 2 spares = 20 GBT links</a:t>
            </a:r>
            <a:br>
              <a:rPr lang="en-US" sz="1600" dirty="0" smtClean="0">
                <a:solidFill>
                  <a:srgbClr val="000000"/>
                </a:solidFill>
                <a:cs typeface="Arial" charset="0"/>
              </a:rPr>
            </a:br>
            <a:r>
              <a:rPr lang="en-US" sz="1600" dirty="0" smtClean="0">
                <a:solidFill>
                  <a:srgbClr val="000000"/>
                </a:solidFill>
                <a:cs typeface="Arial" charset="0"/>
              </a:rPr>
              <a:t>and 1 FPGA to be located on the detector periphery. </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in UXC or USC?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UXC: shorter paths from detector to DCC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USC: from DCC to USC would go 2 fibers instead of 18, but is length long for optical power losses?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output: 2 optical fibers: 1 trigger and 1 data link per disk.</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Rack space: </a:t>
            </a:r>
            <a:r>
              <a:rPr lang="en-US" b="1" dirty="0" smtClean="0">
                <a:solidFill>
                  <a:srgbClr val="FF0000"/>
                </a:solidFill>
                <a:cs typeface="Arial" charset="0"/>
              </a:rPr>
              <a:t>No much space in racks is needed. The “Link system” is presented only by 2 DCC per end. </a:t>
            </a:r>
            <a:endParaRPr lang="en-US" sz="1600" b="1" dirty="0" smtClean="0">
              <a:solidFill>
                <a:srgbClr val="FF0000"/>
              </a:solidFill>
              <a:cs typeface="Arial" charset="0"/>
            </a:endParaRPr>
          </a:p>
        </p:txBody>
      </p:sp>
      <p:sp>
        <p:nvSpPr>
          <p:cNvPr id="3" name="TextBox 2"/>
          <p:cNvSpPr txBox="1"/>
          <p:nvPr/>
        </p:nvSpPr>
        <p:spPr>
          <a:xfrm>
            <a:off x="1331640" y="5229200"/>
            <a:ext cx="2990107" cy="923330"/>
          </a:xfrm>
          <a:prstGeom prst="rect">
            <a:avLst/>
          </a:prstGeom>
          <a:solidFill>
            <a:srgbClr val="FFC000"/>
          </a:solidFill>
        </p:spPr>
        <p:txBody>
          <a:bodyPr wrap="square" rtlCol="0">
            <a:spAutoFit/>
          </a:bodyPr>
          <a:lstStyle/>
          <a:p>
            <a:r>
              <a:rPr lang="en-GB" dirty="0" smtClean="0"/>
              <a:t>Optical link goes to towers OR all the way to USC. To be studied.</a:t>
            </a:r>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494" y="3077344"/>
            <a:ext cx="822130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4041067"/>
            <a:ext cx="3240360" cy="2031325"/>
          </a:xfrm>
          <a:prstGeom prst="rect">
            <a:avLst/>
          </a:prstGeom>
          <a:solidFill>
            <a:srgbClr val="FFC000"/>
          </a:solidFill>
        </p:spPr>
        <p:txBody>
          <a:bodyPr wrap="square" rtlCol="0">
            <a:spAutoFit/>
          </a:bodyPr>
          <a:lstStyle/>
          <a:p>
            <a:r>
              <a:rPr lang="en-GB" dirty="0" smtClean="0"/>
              <a:t>New FE is being investigated with greatly reduced space requirements in the </a:t>
            </a:r>
            <a:r>
              <a:rPr lang="en-GB" dirty="0"/>
              <a:t>c</a:t>
            </a:r>
            <a:r>
              <a:rPr lang="en-GB" dirty="0" smtClean="0"/>
              <a:t>rates and service </a:t>
            </a:r>
            <a:r>
              <a:rPr lang="en-GB" dirty="0" smtClean="0"/>
              <a:t>section on </a:t>
            </a:r>
            <a:r>
              <a:rPr lang="en-GB" dirty="0" smtClean="0"/>
              <a:t>yoke is clearly better with </a:t>
            </a:r>
            <a:r>
              <a:rPr lang="en-GB" dirty="0" smtClean="0"/>
              <a:t>72 </a:t>
            </a:r>
            <a:r>
              <a:rPr lang="en-GB" dirty="0" smtClean="0"/>
              <a:t>FO </a:t>
            </a:r>
            <a:r>
              <a:rPr lang="en-GB" dirty="0" smtClean="0"/>
              <a:t>instead </a:t>
            </a:r>
            <a:r>
              <a:rPr lang="en-GB" dirty="0" smtClean="0"/>
              <a:t>of 1440 </a:t>
            </a:r>
            <a:r>
              <a:rPr lang="en-GB" dirty="0" smtClean="0"/>
              <a:t>dia10mm </a:t>
            </a:r>
            <a:r>
              <a:rPr lang="en-GB" dirty="0" smtClean="0"/>
              <a:t>signal cables</a:t>
            </a:r>
            <a:r>
              <a:rPr lang="en-GB" dirty="0" smtClean="0"/>
              <a:t>.</a:t>
            </a:r>
            <a:endParaRPr lang="en-GB" dirty="0"/>
          </a:p>
        </p:txBody>
      </p:sp>
      <p:sp>
        <p:nvSpPr>
          <p:cNvPr id="4" name="Oval 3"/>
          <p:cNvSpPr/>
          <p:nvPr/>
        </p:nvSpPr>
        <p:spPr>
          <a:xfrm>
            <a:off x="611560" y="1508413"/>
            <a:ext cx="259228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8183" y="2012469"/>
            <a:ext cx="2356617" cy="646331"/>
          </a:xfrm>
          <a:prstGeom prst="rect">
            <a:avLst/>
          </a:prstGeom>
          <a:solidFill>
            <a:srgbClr val="FFC000"/>
          </a:solidFill>
        </p:spPr>
        <p:txBody>
          <a:bodyPr wrap="square" rtlCol="0">
            <a:spAutoFit/>
          </a:bodyPr>
          <a:lstStyle/>
          <a:p>
            <a:r>
              <a:rPr lang="en-GB" dirty="0" smtClean="0"/>
              <a:t>DCC, low </a:t>
            </a:r>
            <a:r>
              <a:rPr lang="en-GB" dirty="0"/>
              <a:t>p</a:t>
            </a:r>
            <a:r>
              <a:rPr lang="en-GB" dirty="0" smtClean="0"/>
              <a:t>ower 40W/station</a:t>
            </a:r>
            <a:endParaRPr lang="en-GB" dirty="0"/>
          </a:p>
        </p:txBody>
      </p:sp>
      <p:cxnSp>
        <p:nvCxnSpPr>
          <p:cNvPr id="11" name="Straight Arrow Connector 10"/>
          <p:cNvCxnSpPr/>
          <p:nvPr/>
        </p:nvCxnSpPr>
        <p:spPr>
          <a:xfrm flipH="1" flipV="1">
            <a:off x="3059832" y="1916832"/>
            <a:ext cx="3168352" cy="41880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60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1427</Words>
  <Application>Microsoft Office PowerPoint</Application>
  <PresentationFormat>On-screen Show (4:3)</PresentationFormat>
  <Paragraphs>154</Paragraphs>
  <Slides>29</Slides>
  <Notes>0</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29</vt:i4>
      </vt:variant>
    </vt:vector>
  </HeadingPairs>
  <TitlesOfParts>
    <vt:vector size="42" baseType="lpstr">
      <vt:lpstr>Office Theme</vt:lpstr>
      <vt:lpstr>MH design</vt:lpstr>
      <vt:lpstr>1_MH design</vt:lpstr>
      <vt:lpstr>2_MH design</vt:lpstr>
      <vt:lpstr>3_MH design</vt:lpstr>
      <vt:lpstr>1_Office Theme</vt:lpstr>
      <vt:lpstr>2_Office Theme</vt:lpstr>
      <vt:lpstr>3_Office Theme</vt:lpstr>
      <vt:lpstr>4_Office Theme</vt:lpstr>
      <vt:lpstr>5_Office Theme</vt:lpstr>
      <vt:lpstr>6_Office Theme</vt:lpstr>
      <vt:lpstr>7_Office Theme</vt:lpstr>
      <vt:lpstr>Worksheet</vt:lpstr>
      <vt:lpstr>Services and installation plan for RE3&amp;4 Upgrade</vt:lpstr>
      <vt:lpstr>Improved RPC for RE3/1 and RE4/1</vt:lpstr>
      <vt:lpstr>Topics addressed</vt:lpstr>
      <vt:lpstr>RPC Upgrade RE(3,4)/1 gas system </vt:lpstr>
      <vt:lpstr>PowerPoint Presentation</vt:lpstr>
      <vt:lpstr>HV needs</vt:lpstr>
      <vt:lpstr>PowerPoint Presentation</vt:lpstr>
      <vt:lpstr>PowerPoint Presentation</vt:lpstr>
      <vt:lpstr>PowerPoint Presentation</vt:lpstr>
      <vt:lpstr>PowerPoint Presentation</vt:lpstr>
      <vt:lpstr>PowerPoint Presentation</vt:lpstr>
      <vt:lpstr>Upgrade Power Provisional values</vt:lpstr>
      <vt:lpstr>RE3/1 service passage</vt:lpstr>
      <vt:lpstr>RE4/1 Service Passage</vt:lpstr>
      <vt:lpstr>RE3/1</vt:lpstr>
      <vt:lpstr>PowerPoint Presentation</vt:lpstr>
      <vt:lpstr>RE3/1 Mounting</vt:lpstr>
      <vt:lpstr>PowerPoint Presentation</vt:lpstr>
      <vt:lpstr>PowerPoint Presentation</vt:lpstr>
      <vt:lpstr>PowerPoint Presentation</vt:lpstr>
      <vt:lpstr>RE4/1 Mounting</vt:lpstr>
      <vt:lpstr>PowerPoint Presentation</vt:lpstr>
      <vt:lpstr>PowerPoint Presentation</vt:lpstr>
      <vt:lpstr>Conclusion</vt:lpstr>
      <vt:lpstr>Additional Slides</vt:lpstr>
      <vt:lpstr>PowerPoint Presentation</vt:lpstr>
      <vt:lpstr>backup</vt:lpstr>
      <vt:lpstr>Gas System modification</vt:lpstr>
      <vt:lpstr>RPC Upgrade RE(3,4)/1 gas system </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RE3&amp;4 Upscope</dc:title>
  <dc:creator>Ian Crotty</dc:creator>
  <cp:lastModifiedBy>Ian Crotty</cp:lastModifiedBy>
  <cp:revision>92</cp:revision>
  <dcterms:created xsi:type="dcterms:W3CDTF">2016-05-31T09:49:00Z</dcterms:created>
  <dcterms:modified xsi:type="dcterms:W3CDTF">2016-06-02T09:22:53Z</dcterms:modified>
</cp:coreProperties>
</file>