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52" r:id="rId7"/>
    <p:sldMasterId id="2147483764" r:id="rId8"/>
    <p:sldMasterId id="2147483776" r:id="rId9"/>
    <p:sldMasterId id="2147483788" r:id="rId10"/>
    <p:sldMasterId id="2147483800" r:id="rId11"/>
    <p:sldMasterId id="2147483812" r:id="rId12"/>
  </p:sldMasterIdLst>
  <p:sldIdLst>
    <p:sldId id="256" r:id="rId13"/>
    <p:sldId id="263" r:id="rId14"/>
    <p:sldId id="257" r:id="rId15"/>
    <p:sldId id="311" r:id="rId16"/>
    <p:sldId id="262" r:id="rId17"/>
    <p:sldId id="291" r:id="rId18"/>
    <p:sldId id="292" r:id="rId19"/>
    <p:sldId id="299" r:id="rId20"/>
    <p:sldId id="301" r:id="rId21"/>
    <p:sldId id="318" r:id="rId22"/>
    <p:sldId id="320" r:id="rId23"/>
    <p:sldId id="322" r:id="rId24"/>
    <p:sldId id="267" r:id="rId25"/>
    <p:sldId id="273" r:id="rId26"/>
    <p:sldId id="303" r:id="rId27"/>
    <p:sldId id="305" r:id="rId28"/>
    <p:sldId id="274" r:id="rId29"/>
    <p:sldId id="310" r:id="rId30"/>
    <p:sldId id="307" r:id="rId31"/>
    <p:sldId id="309" r:id="rId32"/>
    <p:sldId id="275" r:id="rId33"/>
    <p:sldId id="281" r:id="rId34"/>
    <p:sldId id="314" r:id="rId35"/>
    <p:sldId id="293" r:id="rId36"/>
    <p:sldId id="294" r:id="rId37"/>
    <p:sldId id="296" r:id="rId38"/>
    <p:sldId id="313" r:id="rId39"/>
    <p:sldId id="312" r:id="rId40"/>
    <p:sldId id="31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6"/>
    <p:restoredTop sz="99810" autoAdjust="0"/>
  </p:normalViewPr>
  <p:slideViewPr>
    <p:cSldViewPr>
      <p:cViewPr>
        <p:scale>
          <a:sx n="96" d="100"/>
          <a:sy n="96" d="100"/>
        </p:scale>
        <p:origin x="-920"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02/06/16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02/06/16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46046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280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02/06/16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5880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88340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981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95036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1660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037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99524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6305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5566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07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26241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34201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97849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78351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64773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2672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22512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1961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94598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47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02/06/16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02/06/16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02/06/16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02/06/16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02/06/16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02/06/16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9170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1751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2243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134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168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02/06/16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08929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594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4519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41658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6700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729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21424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0056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5765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106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02/06/16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1248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14074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90548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7252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184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6270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9763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8.xml"/><Relationship Id="rId12" Type="http://schemas.openxmlformats.org/officeDocument/2006/relationships/theme" Target="../theme/theme10.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9.xml"/><Relationship Id="rId12" Type="http://schemas.openxmlformats.org/officeDocument/2006/relationships/theme" Target="../theme/theme11.xml"/><Relationship Id="rId1" Type="http://schemas.openxmlformats.org/officeDocument/2006/relationships/slideLayout" Target="../slideLayouts/slideLayout119.xml"/><Relationship Id="rId2" Type="http://schemas.openxmlformats.org/officeDocument/2006/relationships/slideLayout" Target="../slideLayouts/slideLayout120.xml"/><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0.xml"/><Relationship Id="rId12" Type="http://schemas.openxmlformats.org/officeDocument/2006/relationships/theme" Target="../theme/theme12.xml"/><Relationship Id="rId1" Type="http://schemas.openxmlformats.org/officeDocument/2006/relationships/slideLayout" Target="../slideLayouts/slideLayout130.xml"/><Relationship Id="rId2" Type="http://schemas.openxmlformats.org/officeDocument/2006/relationships/slideLayout" Target="../slideLayouts/slideLayout131.xml"/><Relationship Id="rId3" Type="http://schemas.openxmlformats.org/officeDocument/2006/relationships/slideLayout" Target="../slideLayouts/slideLayout132.xml"/><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5"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theme" Target="../theme/theme5.xml"/><Relationship Id="rId15" Type="http://schemas.openxmlformats.org/officeDocument/2006/relationships/image" Target="../media/image1.pn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theme" Target="../theme/theme6.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5.xml"/><Relationship Id="rId12" Type="http://schemas.openxmlformats.org/officeDocument/2006/relationships/theme" Target="../theme/theme7.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theme" Target="../theme/theme8.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theme" Target="../theme/theme9.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02/06/16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17171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423413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615379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8763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02/06/16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17.jpeg"/><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9.jpeg"/><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87.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image" Target="../media/image27.png"/><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33.emf"/><Relationship Id="rId1" Type="http://schemas.openxmlformats.org/officeDocument/2006/relationships/vmlDrawing" Target="../drawings/vmlDrawing2.vml"/><Relationship Id="rId2"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8.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a:t>
            </a:r>
            <a:endParaRPr lang="en-GB" dirty="0"/>
          </a:p>
        </p:txBody>
      </p:sp>
      <p:sp>
        <p:nvSpPr>
          <p:cNvPr id="3" name="Rettangolo 2"/>
          <p:cNvSpPr/>
          <p:nvPr/>
        </p:nvSpPr>
        <p:spPr>
          <a:xfrm>
            <a:off x="2837745" y="6381328"/>
            <a:ext cx="3180486" cy="369332"/>
          </a:xfrm>
          <a:prstGeom prst="rect">
            <a:avLst/>
          </a:prstGeom>
        </p:spPr>
        <p:txBody>
          <a:bodyPr wrap="none">
            <a:spAutoFit/>
          </a:bodyPr>
          <a:lstStyle/>
          <a:p>
            <a:pPr algn="ctr"/>
            <a:r>
              <a:rPr lang="en-GB" dirty="0" err="1" smtClean="0"/>
              <a:t>Muon</a:t>
            </a:r>
            <a:r>
              <a:rPr lang="en-GB" dirty="0" smtClean="0"/>
              <a:t> TIG meeting, 2 </a:t>
            </a:r>
            <a:r>
              <a:rPr lang="en-GB" dirty="0"/>
              <a:t>June 2016</a:t>
            </a:r>
          </a:p>
        </p:txBody>
      </p:sp>
    </p:spTree>
    <p:extLst>
      <p:ext uri="{BB962C8B-B14F-4D97-AF65-F5344CB8AC3E}">
        <p14:creationId xmlns:p14="http://schemas.microsoft.com/office/powerpoint/2010/main" val="127191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6" name="Rectangle 5"/>
          <p:cNvSpPr/>
          <p:nvPr/>
        </p:nvSpPr>
        <p:spPr>
          <a:xfrm>
            <a:off x="539552" y="1340768"/>
            <a:ext cx="2979301" cy="461665"/>
          </a:xfrm>
          <a:prstGeom prst="rect">
            <a:avLst/>
          </a:prstGeom>
        </p:spPr>
        <p:txBody>
          <a:bodyPr wrap="none">
            <a:spAutoFit/>
          </a:bodyPr>
          <a:lstStyle/>
          <a:p>
            <a:r>
              <a:rPr lang="en-GB" sz="2400" b="1" dirty="0">
                <a:solidFill>
                  <a:srgbClr val="FF0000"/>
                </a:solidFill>
              </a:rPr>
              <a:t>Present Configuration</a:t>
            </a:r>
            <a:endParaRPr lang="en-GB" sz="2400" b="1" dirty="0">
              <a:solidFill>
                <a:srgbClr val="FF0000"/>
              </a:solidFill>
            </a:endParaRPr>
          </a:p>
        </p:txBody>
      </p:sp>
    </p:spTree>
    <p:extLst>
      <p:ext uri="{BB962C8B-B14F-4D97-AF65-F5344CB8AC3E}">
        <p14:creationId xmlns:p14="http://schemas.microsoft.com/office/powerpoint/2010/main" val="19135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2520280" cy="646331"/>
          </a:xfrm>
          <a:prstGeom prst="rect">
            <a:avLst/>
          </a:prstGeom>
          <a:noFill/>
        </p:spPr>
        <p:txBody>
          <a:bodyPr wrap="square" rtlCol="0">
            <a:spAutoFit/>
          </a:bodyPr>
          <a:lstStyle/>
          <a:p>
            <a:r>
              <a:rPr lang="en-GB" b="1" dirty="0" smtClean="0">
                <a:solidFill>
                  <a:srgbClr val="FF0000"/>
                </a:solidFill>
              </a:rPr>
              <a:t> </a:t>
            </a:r>
            <a:r>
              <a:rPr lang="en-GB" b="1" dirty="0">
                <a:solidFill>
                  <a:srgbClr val="FF0000"/>
                </a:solidFill>
              </a:rPr>
              <a:t>Upgrade</a:t>
            </a:r>
          </a:p>
          <a:p>
            <a:r>
              <a:rPr lang="en-GB" b="1" dirty="0" smtClean="0">
                <a:solidFill>
                  <a:srgbClr val="FF0000"/>
                </a:solidFill>
              </a:rPr>
              <a:t> Configuration</a:t>
            </a:r>
            <a:endParaRPr lang="en-GB" b="1" dirty="0">
              <a:solidFill>
                <a:srgbClr val="FF0000"/>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7" name="TextBox 6"/>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Tree>
    <p:extLst>
      <p:ext uri="{BB962C8B-B14F-4D97-AF65-F5344CB8AC3E}">
        <p14:creationId xmlns:p14="http://schemas.microsoft.com/office/powerpoint/2010/main" val="176731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Upgrade Power</a:t>
            </a:r>
            <a:br>
              <a:rPr lang="en-GB" b="1" dirty="0" smtClean="0">
                <a:solidFill>
                  <a:srgbClr val="FF0000"/>
                </a:solidFill>
              </a:rPr>
            </a:br>
            <a:r>
              <a:rPr lang="en-GB" b="1" dirty="0" smtClean="0">
                <a:solidFill>
                  <a:srgbClr val="FF0000"/>
                </a:solidFill>
              </a:rPr>
              <a:t>Provisional </a:t>
            </a:r>
            <a:r>
              <a:rPr lang="en-GB" b="1" dirty="0" smtClean="0">
                <a:solidFill>
                  <a:srgbClr val="FF0000"/>
                </a:solidFill>
              </a:rPr>
              <a:t>values (1 YE)</a:t>
            </a:r>
            <a:endParaRPr lang="en-GB" b="1" dirty="0">
              <a:solidFill>
                <a:srgbClr val="FF0000"/>
              </a:solidFill>
            </a:endParaRPr>
          </a:p>
        </p:txBody>
      </p:sp>
      <p:sp>
        <p:nvSpPr>
          <p:cNvPr id="3" name="Content Placeholder 2"/>
          <p:cNvSpPr>
            <a:spLocks noGrp="1"/>
          </p:cNvSpPr>
          <p:nvPr>
            <p:ph idx="1"/>
          </p:nvPr>
        </p:nvSpPr>
        <p:spPr>
          <a:xfrm>
            <a:off x="323528" y="1916832"/>
            <a:ext cx="8820472" cy="4525963"/>
          </a:xfrm>
        </p:spPr>
        <p:txBody>
          <a:bodyPr>
            <a:normAutofit/>
          </a:bodyPr>
          <a:lstStyle/>
          <a:p>
            <a:pPr marL="0" indent="0">
              <a:buNone/>
            </a:pPr>
            <a:r>
              <a:rPr lang="en-GB" dirty="0" smtClean="0">
                <a:solidFill>
                  <a:srgbClr val="FF0000"/>
                </a:solidFill>
              </a:rPr>
              <a:t>Present configuration</a:t>
            </a:r>
            <a:r>
              <a:rPr lang="en-GB" dirty="0" smtClean="0">
                <a:solidFill>
                  <a:srgbClr val="FF0000"/>
                </a:solidFill>
              </a:rPr>
              <a:t>	</a:t>
            </a:r>
            <a:r>
              <a:rPr lang="en-GB" dirty="0" smtClean="0"/>
              <a:t>	</a:t>
            </a:r>
            <a:r>
              <a:rPr lang="en-GB" dirty="0" smtClean="0"/>
              <a:t>3.3 kW         </a:t>
            </a:r>
          </a:p>
          <a:p>
            <a:pPr marL="0" indent="0">
              <a:buNone/>
            </a:pPr>
            <a:r>
              <a:rPr lang="en-GB" dirty="0">
                <a:solidFill>
                  <a:srgbClr val="FF0000"/>
                </a:solidFill>
              </a:rPr>
              <a:t>Upgrade </a:t>
            </a:r>
            <a:r>
              <a:rPr lang="en-GB" dirty="0" smtClean="0">
                <a:solidFill>
                  <a:srgbClr val="FF0000"/>
                </a:solidFill>
              </a:rPr>
              <a:t>configuration</a:t>
            </a:r>
            <a:endParaRPr lang="en-GB" dirty="0" smtClean="0">
              <a:solidFill>
                <a:srgbClr val="FF0000"/>
              </a:solidFill>
            </a:endParaRPr>
          </a:p>
          <a:p>
            <a:r>
              <a:rPr lang="en-GB" dirty="0" smtClean="0"/>
              <a:t>Standard FEB			6kW</a:t>
            </a:r>
            <a:endParaRPr lang="en-GB" dirty="0"/>
          </a:p>
          <a:p>
            <a:r>
              <a:rPr lang="en-GB" dirty="0" smtClean="0"/>
              <a:t>PETIROC</a:t>
            </a:r>
            <a:r>
              <a:rPr lang="en-GB" dirty="0" smtClean="0"/>
              <a:t>	(embed)		5.1kW</a:t>
            </a:r>
          </a:p>
          <a:p>
            <a:r>
              <a:rPr lang="en-GB" dirty="0" smtClean="0"/>
              <a:t>PETIROC	(FPGA)		8.3kW</a:t>
            </a:r>
          </a:p>
          <a:p>
            <a:r>
              <a:rPr lang="en-GB" dirty="0" smtClean="0"/>
              <a:t>Values given include an estimate of the rack component loads and losses.</a:t>
            </a:r>
            <a:endParaRPr lang="en-GB" dirty="0"/>
          </a:p>
        </p:txBody>
      </p:sp>
    </p:spTree>
    <p:extLst>
      <p:ext uri="{BB962C8B-B14F-4D97-AF65-F5344CB8AC3E}">
        <p14:creationId xmlns:p14="http://schemas.microsoft.com/office/powerpoint/2010/main" val="108995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a:t>
            </a:r>
            <a:r>
              <a:rPr lang="en-GB" dirty="0" smtClean="0"/>
              <a:t>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1200329"/>
          </a:xfrm>
          <a:prstGeom prst="rect">
            <a:avLst/>
          </a:prstGeom>
          <a:solidFill>
            <a:srgbClr val="FFC000"/>
          </a:solidFill>
        </p:spPr>
        <p:txBody>
          <a:bodyPr wrap="square" rtlCol="0">
            <a:spAutoFit/>
          </a:bodyPr>
          <a:lstStyle/>
          <a:p>
            <a:r>
              <a:rPr lang="en-GB" dirty="0" smtClean="0"/>
              <a:t>Service passage to the periphery is either on top of or under the RE3/2 &amp; RE3/3, to be checked with IO</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7584" y="4077072"/>
            <a:ext cx="792088" cy="1134074"/>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RE4/1 Service </a:t>
            </a:r>
            <a:r>
              <a:rPr lang="en-GB" dirty="0" smtClean="0"/>
              <a:t>Passages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3968" y="37890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40" y="1412776"/>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124744"/>
            <a:ext cx="2592288" cy="2308324"/>
          </a:xfrm>
          <a:prstGeom prst="rect">
            <a:avLst/>
          </a:prstGeom>
          <a:solidFill>
            <a:srgbClr val="FFC000"/>
          </a:solidFill>
        </p:spPr>
        <p:txBody>
          <a:bodyPr wrap="square" rtlCol="0">
            <a:spAutoFit/>
          </a:bodyPr>
          <a:lstStyle/>
          <a:p>
            <a:r>
              <a:rPr lang="en-GB" dirty="0" smtClean="0"/>
              <a:t>There are large passages under the CSCs that may or may not be useful. If not then services must transit over the RE4 SMs. This is not a good solution either as they are very flexible.</a:t>
            </a:r>
            <a:endParaRPr lang="en-GB" dirty="0"/>
          </a:p>
        </p:txBody>
      </p:sp>
      <p:sp>
        <p:nvSpPr>
          <p:cNvPr id="5" name="TextBox 4"/>
          <p:cNvSpPr txBox="1"/>
          <p:nvPr/>
        </p:nvSpPr>
        <p:spPr>
          <a:xfrm>
            <a:off x="1763688" y="5013177"/>
            <a:ext cx="2016224" cy="936104"/>
          </a:xfrm>
          <a:prstGeom prst="rect">
            <a:avLst/>
          </a:prstGeom>
          <a:solidFill>
            <a:srgbClr val="FFC000"/>
          </a:solidFill>
        </p:spPr>
        <p:txBody>
          <a:bodyPr wrap="square" rtlCol="0">
            <a:spAutoFit/>
          </a:bodyPr>
          <a:lstStyle/>
          <a:p>
            <a:r>
              <a:rPr lang="en-GB" dirty="0" smtClean="0"/>
              <a:t>We will have to </a:t>
            </a:r>
            <a:r>
              <a:rPr lang="en-GB" dirty="0" smtClean="0"/>
              <a:t>discuss </a:t>
            </a:r>
            <a:r>
              <a:rPr lang="en-GB" dirty="0" smtClean="0"/>
              <a:t>with </a:t>
            </a:r>
            <a:r>
              <a:rPr lang="en-GB" dirty="0" smtClean="0"/>
              <a:t>our CSC colleagues.</a:t>
            </a:r>
            <a:endParaRPr lang="en-GB" dirty="0"/>
          </a:p>
        </p:txBody>
      </p:sp>
    </p:spTree>
    <p:extLst>
      <p:ext uri="{BB962C8B-B14F-4D97-AF65-F5344CB8AC3E}">
        <p14:creationId xmlns:p14="http://schemas.microsoft.com/office/powerpoint/2010/main" val="335968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dirty="0" smtClean="0"/>
              <a:t>Envelope of </a:t>
            </a:r>
            <a:r>
              <a:rPr lang="en-GB" dirty="0" smtClean="0"/>
              <a:t>RE3</a:t>
            </a:r>
            <a:r>
              <a:rPr lang="en-GB" dirty="0" smtClean="0"/>
              <a:t>/1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3933056"/>
            <a:ext cx="2448272" cy="1224136"/>
          </a:xfrm>
          <a:prstGeom prst="rect">
            <a:avLst/>
          </a:prstGeom>
          <a:noFill/>
        </p:spPr>
        <p:txBody>
          <a:bodyPr wrap="square" rtlCol="0">
            <a:spAutoFit/>
          </a:bodyPr>
          <a:lstStyle/>
          <a:p>
            <a:r>
              <a:rPr lang="en-GB" dirty="0" smtClean="0">
                <a:solidFill>
                  <a:prstClr val="black"/>
                </a:solidFill>
              </a:rPr>
              <a:t>This area has to be studied and an envelope produced and agreed with Integration</a:t>
            </a:r>
            <a:endParaRPr lang="en-GB" dirty="0">
              <a:solidFill>
                <a:prstClr val="black"/>
              </a:solidFill>
            </a:endParaRPr>
          </a:p>
        </p:txBody>
      </p: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254631" y="2977671"/>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3318235"/>
            <a:ext cx="64013" cy="1550925"/>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88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7" y="3277311"/>
            <a:ext cx="4426721" cy="332004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09" y="2492896"/>
            <a:ext cx="4176462" cy="3132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574308"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extend to RE3/1 ?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designed, “short version” was mounted flush with the Yoke. Shielding takes up significant space in “Z”. Z space over shielding to be studied.</a:t>
            </a:r>
            <a:endParaRPr lang="en-GB" dirty="0">
              <a:solidFill>
                <a:prstClr val="black"/>
              </a:solidFill>
            </a:endParaRPr>
          </a:p>
        </p:txBody>
      </p:sp>
    </p:spTree>
    <p:extLst>
      <p:ext uri="{BB962C8B-B14F-4D97-AF65-F5344CB8AC3E}">
        <p14:creationId xmlns:p14="http://schemas.microsoft.com/office/powerpoint/2010/main" val="75870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9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0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94985" y="751168"/>
            <a:ext cx="3925683" cy="352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124257" y="-3577"/>
            <a:ext cx="3015815" cy="354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41294" y="3276463"/>
            <a:ext cx="5079177" cy="331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4933012"/>
            <a:ext cx="936104" cy="369332"/>
          </a:xfrm>
          <a:prstGeom prst="rect">
            <a:avLst/>
          </a:prstGeom>
          <a:noFill/>
        </p:spPr>
        <p:txBody>
          <a:bodyPr wrap="square" rtlCol="0">
            <a:spAutoFit/>
          </a:bodyPr>
          <a:lstStyle/>
          <a:p>
            <a:r>
              <a:rPr lang="en-GB" dirty="0" smtClean="0">
                <a:solidFill>
                  <a:prstClr val="black"/>
                </a:solidFill>
              </a:rPr>
              <a:t>RE4 SM</a:t>
            </a:r>
            <a:endParaRPr lang="en-GB" dirty="0">
              <a:solidFill>
                <a:prstClr val="black"/>
              </a:solidFill>
            </a:endParaRPr>
          </a:p>
        </p:txBody>
      </p:sp>
      <p:cxnSp>
        <p:nvCxnSpPr>
          <p:cNvPr id="7" name="Straight Arrow Connector 6"/>
          <p:cNvCxnSpPr/>
          <p:nvPr/>
        </p:nvCxnSpPr>
        <p:spPr>
          <a:xfrm flipH="1" flipV="1">
            <a:off x="827584" y="2511521"/>
            <a:ext cx="576064" cy="235763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79712" y="4474363"/>
            <a:ext cx="3744416" cy="64331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61575" y="2348880"/>
            <a:ext cx="1862553" cy="369332"/>
          </a:xfrm>
          <a:prstGeom prst="rect">
            <a:avLst/>
          </a:prstGeom>
          <a:solidFill>
            <a:srgbClr val="FFC000"/>
          </a:solidFill>
        </p:spPr>
        <p:txBody>
          <a:bodyPr wrap="square" rtlCol="0">
            <a:spAutoFit/>
          </a:bodyPr>
          <a:lstStyle/>
          <a:p>
            <a:r>
              <a:rPr lang="en-GB" dirty="0" smtClean="0">
                <a:solidFill>
                  <a:prstClr val="black"/>
                </a:solidFill>
              </a:rPr>
              <a:t>RE4/1 extended</a:t>
            </a:r>
            <a:endParaRPr lang="en-GB" dirty="0">
              <a:solidFill>
                <a:prstClr val="black"/>
              </a:solidFill>
            </a:endParaRPr>
          </a:p>
        </p:txBody>
      </p:sp>
      <p:cxnSp>
        <p:nvCxnSpPr>
          <p:cNvPr id="14" name="Straight Arrow Connector 13"/>
          <p:cNvCxnSpPr/>
          <p:nvPr/>
        </p:nvCxnSpPr>
        <p:spPr>
          <a:xfrm flipV="1">
            <a:off x="5724128" y="1700808"/>
            <a:ext cx="1224136" cy="9712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24128" y="2672045"/>
            <a:ext cx="2088232" cy="291719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620688" y="-171400"/>
            <a:ext cx="8229600" cy="1143000"/>
          </a:xfrm>
        </p:spPr>
        <p:txBody>
          <a:bodyPr/>
          <a:lstStyle/>
          <a:p>
            <a:r>
              <a:rPr lang="en-GB" dirty="0" smtClean="0"/>
              <a:t>Envelope of </a:t>
            </a:r>
            <a:r>
              <a:rPr lang="en-GB" dirty="0" smtClean="0"/>
              <a:t>RE3</a:t>
            </a:r>
            <a:r>
              <a:rPr lang="en-GB" dirty="0" smtClean="0"/>
              <a:t>/1</a:t>
            </a:r>
            <a:endParaRPr lang="en-GB" dirty="0"/>
          </a:p>
        </p:txBody>
      </p:sp>
    </p:spTree>
    <p:extLst>
      <p:ext uri="{BB962C8B-B14F-4D97-AF65-F5344CB8AC3E}">
        <p14:creationId xmlns:p14="http://schemas.microsoft.com/office/powerpoint/2010/main" val="57903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depending by 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2072262"/>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849457"/>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2160240" cy="923330"/>
          </a:xfrm>
          <a:prstGeom prst="rect">
            <a:avLst/>
          </a:prstGeom>
          <a:noFill/>
        </p:spPr>
        <p:txBody>
          <a:bodyPr wrap="square" rtlCol="0">
            <a:spAutoFit/>
          </a:bodyPr>
          <a:lstStyle/>
          <a:p>
            <a:r>
              <a:rPr lang="en-GB" dirty="0" smtClean="0">
                <a:solidFill>
                  <a:prstClr val="black"/>
                </a:solidFill>
              </a:rPr>
              <a:t>These dimensions will be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4756" y="2156253"/>
            <a:ext cx="2905827" cy="2559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756" y="5085185"/>
            <a:ext cx="1452913" cy="369332"/>
          </a:xfrm>
          <a:prstGeom prst="rect">
            <a:avLst/>
          </a:prstGeom>
          <a:no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283968" y="5877272"/>
            <a:ext cx="3888432" cy="769441"/>
          </a:xfrm>
          <a:prstGeom prst="rect">
            <a:avLst/>
          </a:prstGeom>
          <a:noFill/>
        </p:spPr>
        <p:txBody>
          <a:bodyPr wrap="square" rtlCol="0">
            <a:spAutoFit/>
          </a:bodyPr>
          <a:lstStyle/>
          <a:p>
            <a:r>
              <a:rPr lang="en-GB" sz="2200" b="1" dirty="0" smtClean="0">
                <a:solidFill>
                  <a:srgbClr val="FF0000"/>
                </a:solidFill>
                <a:latin typeface="Times New Roman"/>
                <a:cs typeface="Times New Roman"/>
              </a:rPr>
              <a:t>A model should be made and tested in situ.</a:t>
            </a:r>
            <a:endParaRPr lang="en-GB" sz="2200" b="1" dirty="0">
              <a:solidFill>
                <a:srgbClr val="FF0000"/>
              </a:solidFill>
              <a:latin typeface="Times New Roman"/>
              <a:cs typeface="Times New Roman"/>
            </a:endParaRPr>
          </a:p>
        </p:txBody>
      </p:sp>
      <p:sp>
        <p:nvSpPr>
          <p:cNvPr id="8" name="Title 1"/>
          <p:cNvSpPr>
            <a:spLocks noGrp="1"/>
          </p:cNvSpPr>
          <p:nvPr>
            <p:ph type="title"/>
          </p:nvPr>
        </p:nvSpPr>
        <p:spPr>
          <a:xfrm>
            <a:off x="467544" y="-27384"/>
            <a:ext cx="8229600" cy="1143000"/>
          </a:xfrm>
        </p:spPr>
        <p:txBody>
          <a:bodyPr/>
          <a:lstStyle/>
          <a:p>
            <a:r>
              <a:rPr lang="en-GB" dirty="0" smtClean="0"/>
              <a:t>Envelope of </a:t>
            </a:r>
            <a:r>
              <a:rPr lang="en-GB" dirty="0" smtClean="0"/>
              <a:t>RE3</a:t>
            </a:r>
            <a:r>
              <a:rPr lang="en-GB" dirty="0" smtClean="0"/>
              <a:t>/1</a:t>
            </a:r>
            <a:endParaRPr lang="en-GB" dirty="0"/>
          </a:p>
        </p:txBody>
      </p:sp>
    </p:spTree>
    <p:extLst>
      <p:ext uri="{BB962C8B-B14F-4D97-AF65-F5344CB8AC3E}">
        <p14:creationId xmlns:p14="http://schemas.microsoft.com/office/powerpoint/2010/main" val="384596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290208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pic>
        <p:nvPicPr>
          <p:cNvPr id="5123"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a:off x="4211960" y="18538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Websites\p\project-cms-rpc-endcap\RPC\UpscopeHighEta\RPCDevelopements\RE31and41\RE41\Photos\InnerRadiusSupport\PositiveRE4\IMG_09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97" y="2262992"/>
            <a:ext cx="3858933" cy="28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sp>
        <p:nvSpPr>
          <p:cNvPr id="3" name="TextBox 2"/>
          <p:cNvSpPr txBox="1"/>
          <p:nvPr/>
        </p:nvSpPr>
        <p:spPr>
          <a:xfrm>
            <a:off x="5220072" y="4821160"/>
            <a:ext cx="3312368" cy="923330"/>
          </a:xfrm>
          <a:prstGeom prst="rect">
            <a:avLst/>
          </a:prstGeom>
          <a:solidFill>
            <a:srgbClr val="FFC000"/>
          </a:solidFill>
        </p:spPr>
        <p:txBody>
          <a:bodyPr wrap="square" rtlCol="0">
            <a:spAutoFit/>
          </a:bodyPr>
          <a:lstStyle/>
          <a:p>
            <a:r>
              <a:rPr lang="en-GB" dirty="0" smtClean="0"/>
              <a:t>Outer radius Mounting (M24) supporting the RE4 SMs. An astute solution is required here.</a:t>
            </a:r>
            <a:endParaRPr lang="en-GB" dirty="0"/>
          </a:p>
        </p:txBody>
      </p:sp>
    </p:spTree>
    <p:extLst>
      <p:ext uri="{BB962C8B-B14F-4D97-AF65-F5344CB8AC3E}">
        <p14:creationId xmlns:p14="http://schemas.microsoft.com/office/powerpoint/2010/main" val="61965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smtClean="0">
                <a:latin typeface="Times New Roman"/>
                <a:cs typeface="Times New Roman"/>
              </a:rPr>
              <a:t>Very preliminary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417480"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a:t>
            </a:r>
            <a:r>
              <a:rPr lang="en-GB" dirty="0" smtClean="0"/>
              <a:t>days</a:t>
            </a:r>
            <a:endParaRPr lang="en-GB" dirty="0" smtClean="0">
              <a:solidFill>
                <a:srgbClr val="FF0000"/>
              </a:solidFill>
            </a:endParaRP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
        <p:nvSpPr>
          <p:cNvPr id="7" name="TextBox 5"/>
          <p:cNvSpPr txBox="1"/>
          <p:nvPr/>
        </p:nvSpPr>
        <p:spPr>
          <a:xfrm>
            <a:off x="297180" y="5478323"/>
            <a:ext cx="8595360" cy="830997"/>
          </a:xfrm>
          <a:prstGeom prst="rect">
            <a:avLst/>
          </a:prstGeom>
          <a:noFill/>
          <a:ln>
            <a:solidFill>
              <a:srgbClr val="BBE0E3"/>
            </a:solidFill>
          </a:ln>
        </p:spPr>
        <p:txBody>
          <a:bodyPr wrap="square" rtlCol="0">
            <a:spAutoFit/>
          </a:bodyPr>
          <a:lstStyle/>
          <a:p>
            <a:r>
              <a:rPr lang="en-GB" sz="2400" i="1" dirty="0" smtClean="0"/>
              <a:t>Services can be installed during LS2</a:t>
            </a:r>
          </a:p>
          <a:p>
            <a:r>
              <a:rPr lang="en-GB" sz="2400" i="1" dirty="0" smtClean="0"/>
              <a:t>Chambers can be installed 1-2 disks / YETS before LS3</a:t>
            </a:r>
            <a:endParaRPr lang="en-GB" sz="2400" dirty="0"/>
          </a:p>
        </p:txBody>
      </p:sp>
    </p:spTree>
    <p:extLst>
      <p:ext uri="{BB962C8B-B14F-4D97-AF65-F5344CB8AC3E}">
        <p14:creationId xmlns:p14="http://schemas.microsoft.com/office/powerpoint/2010/main" val="214813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a:cs typeface="Times New Roman"/>
              </a:rPr>
              <a:t>First view of service needed for </a:t>
            </a:r>
            <a:r>
              <a:rPr lang="en-GB" dirty="0" smtClean="0">
                <a:latin typeface="Times New Roman"/>
                <a:cs typeface="Times New Roman"/>
              </a:rPr>
              <a:t>the </a:t>
            </a:r>
            <a:r>
              <a:rPr lang="en-GB" dirty="0" smtClean="0">
                <a:latin typeface="Times New Roman"/>
                <a:cs typeface="Times New Roman"/>
              </a:rPr>
              <a:t>RE3/1 and RE4/1 </a:t>
            </a:r>
            <a:r>
              <a:rPr lang="en-GB" dirty="0" smtClean="0">
                <a:latin typeface="Times New Roman"/>
                <a:cs typeface="Times New Roman"/>
              </a:rPr>
              <a:t>U</a:t>
            </a:r>
            <a:r>
              <a:rPr lang="en-GB" dirty="0" smtClean="0">
                <a:latin typeface="Times New Roman"/>
                <a:cs typeface="Times New Roman"/>
              </a:rPr>
              <a:t>pgrade </a:t>
            </a:r>
            <a:endParaRPr lang="en-GB" dirty="0" smtClean="0">
              <a:latin typeface="Times New Roman"/>
              <a:cs typeface="Times New Roman"/>
            </a:endParaRPr>
          </a:p>
          <a:p>
            <a:r>
              <a:rPr lang="en-GB" dirty="0" smtClean="0">
                <a:latin typeface="Times New Roman"/>
                <a:cs typeface="Times New Roman"/>
              </a:rPr>
              <a:t>Much work on all fronts to be completed in a short time</a:t>
            </a:r>
            <a:r>
              <a:rPr lang="en-GB" dirty="0" smtClean="0">
                <a:latin typeface="Times New Roman"/>
                <a:cs typeface="Times New Roman"/>
              </a:rPr>
              <a:t>.</a:t>
            </a:r>
          </a:p>
          <a:p>
            <a:endParaRPr lang="en-GB" dirty="0">
              <a:latin typeface="Times New Roman"/>
              <a:cs typeface="Times New Roman"/>
            </a:endParaRPr>
          </a:p>
          <a:p>
            <a:r>
              <a:rPr lang="en-GB" i="1" dirty="0">
                <a:latin typeface="Times New Roman"/>
                <a:cs typeface="Times New Roman"/>
              </a:rPr>
              <a:t>Services can be installed during </a:t>
            </a:r>
            <a:r>
              <a:rPr lang="en-GB" i="1" dirty="0" smtClean="0">
                <a:latin typeface="Times New Roman"/>
                <a:cs typeface="Times New Roman"/>
              </a:rPr>
              <a:t>LS2 and Chambers during YETS </a:t>
            </a:r>
            <a:r>
              <a:rPr lang="en-GB" i="1" dirty="0">
                <a:latin typeface="Times New Roman"/>
                <a:cs typeface="Times New Roman"/>
              </a:rPr>
              <a:t>before </a:t>
            </a:r>
            <a:r>
              <a:rPr lang="en-GB" i="1" dirty="0" smtClean="0">
                <a:latin typeface="Times New Roman"/>
                <a:cs typeface="Times New Roman"/>
              </a:rPr>
              <a:t>LS3. </a:t>
            </a:r>
            <a:endParaRPr lang="en-GB" dirty="0">
              <a:latin typeface="Times New Roman"/>
              <a:cs typeface="Times New Roman"/>
            </a:endParaRPr>
          </a:p>
          <a:p>
            <a:pPr marL="0" indent="0">
              <a:buNone/>
            </a:pPr>
            <a:endParaRPr lang="en-GB" dirty="0" smtClean="0">
              <a:latin typeface="Times New Roman"/>
              <a:cs typeface="Times New Roman"/>
            </a:endParaRPr>
          </a:p>
          <a:p>
            <a:endParaRPr lang="en-GB" dirty="0">
              <a:latin typeface="Times New Roman"/>
              <a:cs typeface="Times New Roman"/>
            </a:endParaRPr>
          </a:p>
        </p:txBody>
      </p:sp>
    </p:spTree>
    <p:extLst>
      <p:ext uri="{BB962C8B-B14F-4D97-AF65-F5344CB8AC3E}">
        <p14:creationId xmlns:p14="http://schemas.microsoft.com/office/powerpoint/2010/main" val="45370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147" name="Worksheet" r:id="rId3" imgW="12687384" imgH="4048247" progId="Excel.Sheet.12">
                  <p:embed/>
                </p:oleObj>
              </mc:Choice>
              <mc:Fallback>
                <p:oleObj name="Worksheet" r:id="rId3" imgW="12687384" imgH="4048247" progId="Excel.Sheet.12">
                  <p:embed/>
                  <p:pic>
                    <p:nvPicPr>
                      <p:cNvPr id="0" name=""/>
                      <p:cNvPicPr/>
                      <p:nvPr/>
                    </p:nvPicPr>
                    <p:blipFill>
                      <a:blip r:embed="rId4"/>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backup</a:t>
            </a:r>
            <a:endParaRPr lang="it-IT" dirty="0"/>
          </a:p>
        </p:txBody>
      </p:sp>
      <p:sp>
        <p:nvSpPr>
          <p:cNvPr id="3" name="Subtitle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65066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29</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addressed</a:t>
            </a:r>
            <a:endParaRPr lang="en-GB" dirty="0"/>
          </a:p>
        </p:txBody>
      </p:sp>
      <p:sp>
        <p:nvSpPr>
          <p:cNvPr id="5" name="Content Placeholder 2"/>
          <p:cNvSpPr txBox="1">
            <a:spLocks/>
          </p:cNvSpPr>
          <p:nvPr/>
        </p:nvSpPr>
        <p:spPr>
          <a:xfrm>
            <a:off x="609600" y="175260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Gas system</a:t>
            </a:r>
            <a:r>
              <a:rPr lang="en-GB" dirty="0">
                <a:solidFill>
                  <a:srgbClr val="FF0000"/>
                </a:solidFill>
              </a:rPr>
              <a:t> </a:t>
            </a:r>
            <a:endParaRPr lang="en-GB" dirty="0" smtClean="0"/>
          </a:p>
          <a:p>
            <a:r>
              <a:rPr lang="en-GB" dirty="0" smtClean="0"/>
              <a:t>HV power system </a:t>
            </a:r>
          </a:p>
          <a:p>
            <a:r>
              <a:rPr lang="en-GB" dirty="0" smtClean="0"/>
              <a:t>LV power system </a:t>
            </a:r>
          </a:p>
          <a:p>
            <a:r>
              <a:rPr lang="en-GB" dirty="0" smtClean="0"/>
              <a:t>Signal </a:t>
            </a:r>
            <a:r>
              <a:rPr lang="en-GB" dirty="0" smtClean="0"/>
              <a:t>system</a:t>
            </a:r>
            <a:endParaRPr lang="en-GB" dirty="0" smtClean="0"/>
          </a:p>
          <a:p>
            <a:r>
              <a:rPr lang="en-GB" dirty="0" smtClean="0"/>
              <a:t>Power dissipat</a:t>
            </a:r>
            <a:r>
              <a:rPr lang="en-GB" dirty="0" smtClean="0"/>
              <a:t>ion</a:t>
            </a:r>
          </a:p>
          <a:p>
            <a:r>
              <a:rPr lang="en-GB" dirty="0" smtClean="0"/>
              <a:t>Service passages</a:t>
            </a:r>
            <a:endParaRPr lang="en-GB" dirty="0" smtClean="0">
              <a:solidFill>
                <a:srgbClr val="FF0000"/>
              </a:solidFill>
            </a:endParaRPr>
          </a:p>
          <a:p>
            <a:r>
              <a:rPr lang="en-GB" dirty="0" smtClean="0"/>
              <a:t>Installation </a:t>
            </a:r>
            <a:r>
              <a:rPr lang="en-GB" dirty="0" smtClean="0"/>
              <a:t>schedule</a:t>
            </a:r>
          </a:p>
        </p:txBody>
      </p:sp>
    </p:spTree>
    <p:extLst>
      <p:ext uri="{BB962C8B-B14F-4D97-AF65-F5344CB8AC3E}">
        <p14:creationId xmlns:p14="http://schemas.microsoft.com/office/powerpoint/2010/main" val="356208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t>
            </a:r>
            <a:r>
              <a:rPr lang="en-US" sz="2200" b="1" dirty="0" smtClean="0">
                <a:solidFill>
                  <a:srgbClr val="0000FF"/>
                </a:solidFill>
                <a:latin typeface="Times New Roman" panose="02020603050405020304" pitchFamily="18" charset="0"/>
                <a:cs typeface="Times New Roman" panose="02020603050405020304" pitchFamily="18" charset="0"/>
              </a:rPr>
              <a:t>alternative </a:t>
            </a:r>
            <a:r>
              <a:rPr lang="en-US" sz="2200" b="1" dirty="0" smtClean="0">
                <a:solidFill>
                  <a:srgbClr val="0000FF"/>
                </a:solidFill>
                <a:latin typeface="Times New Roman" panose="02020603050405020304" pitchFamily="18" charset="0"/>
                <a:cs typeface="Times New Roman" panose="02020603050405020304" pitchFamily="18" charset="0"/>
              </a:rPr>
              <a:t>gas </a:t>
            </a:r>
            <a:r>
              <a:rPr lang="en-US" sz="2200" b="1" dirty="0" smtClean="0">
                <a:solidFill>
                  <a:srgbClr val="0000FF"/>
                </a:solidFill>
                <a:latin typeface="Times New Roman" panose="02020603050405020304" pitchFamily="18" charset="0"/>
                <a:cs typeface="Times New Roman" panose="02020603050405020304" pitchFamily="18" charset="0"/>
              </a:rPr>
              <a:t>mixture for the upgrade:</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a:t>
            </a:r>
            <a:r>
              <a:rPr lang="en-US" sz="2200" b="1" dirty="0" smtClean="0">
                <a:latin typeface="Times New Roman" panose="02020603050405020304" pitchFamily="18" charset="0"/>
                <a:cs typeface="Times New Roman" panose="02020603050405020304" pitchFamily="18" charset="0"/>
              </a:rPr>
              <a:t>for the</a:t>
            </a:r>
            <a:r>
              <a:rPr lang="en-US" sz="2200" b="1"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647030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18081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needs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107" name="Worksheet" r:id="rId3" imgW="12877634" imgH="2895537" progId="Excel.Sheet.12">
                  <p:embed/>
                </p:oleObj>
              </mc:Choice>
              <mc:Fallback>
                <p:oleObj name="Worksheet" r:id="rId3" imgW="12877634" imgH="289553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Tree>
    <p:extLst>
      <p:ext uri="{BB962C8B-B14F-4D97-AF65-F5344CB8AC3E}">
        <p14:creationId xmlns:p14="http://schemas.microsoft.com/office/powerpoint/2010/main" val="39743425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sp>
        <p:nvSpPr>
          <p:cNvPr id="11" name="TextBox 10"/>
          <p:cNvSpPr txBox="1"/>
          <p:nvPr/>
        </p:nvSpPr>
        <p:spPr>
          <a:xfrm>
            <a:off x="211095" y="222112"/>
            <a:ext cx="8171852" cy="523220"/>
          </a:xfrm>
          <a:prstGeom prst="rect">
            <a:avLst/>
          </a:prstGeom>
          <a:noFill/>
        </p:spPr>
        <p:txBody>
          <a:bodyPr wrap="none" rtlCol="0">
            <a:spAutoFit/>
          </a:bodyPr>
          <a:lstStyle/>
          <a:p>
            <a:r>
              <a:rPr lang="en-GB" sz="2800" i="1" dirty="0">
                <a:solidFill>
                  <a:srgbClr val="002060"/>
                </a:solidFill>
              </a:rPr>
              <a:t>L</a:t>
            </a:r>
            <a:r>
              <a:rPr lang="en-GB" sz="2800" i="1" dirty="0" smtClean="0">
                <a:solidFill>
                  <a:srgbClr val="002060"/>
                </a:solidFill>
              </a:rPr>
              <a:t>V Power System Optimisation for RE3/1 &amp; RE4/1</a:t>
            </a:r>
            <a:endParaRPr lang="en-GB" sz="2800"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8" y="1700808"/>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Tree>
    <p:extLst>
      <p:ext uri="{BB962C8B-B14F-4D97-AF65-F5344CB8AC3E}">
        <p14:creationId xmlns:p14="http://schemas.microsoft.com/office/powerpoint/2010/main" val="26002005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(24U)with 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a:t>
            </a:r>
            <a:r>
              <a:rPr lang="en-GB" dirty="0" smtClean="0"/>
              <a:t>Under study</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section on yoke is clearly better with 72 FO instead of 1440 dia10mm signal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1590</Words>
  <Application>Microsoft Macintosh PowerPoint</Application>
  <PresentationFormat>On-screen Show (4:3)</PresentationFormat>
  <Paragraphs>160</Paragraphs>
  <Slides>29</Slides>
  <Notes>0</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29</vt:i4>
      </vt:variant>
    </vt:vector>
  </HeadingPairs>
  <TitlesOfParts>
    <vt:vector size="42" baseType="lpstr">
      <vt:lpstr>Office Theme</vt:lpstr>
      <vt:lpstr>MH design</vt:lpstr>
      <vt:lpstr>1_MH design</vt:lpstr>
      <vt:lpstr>2_MH design</vt:lpstr>
      <vt:lpstr>3_MH design</vt:lpstr>
      <vt:lpstr>1_Office Theme</vt:lpstr>
      <vt:lpstr>2_Office Theme</vt:lpstr>
      <vt:lpstr>3_Office Theme</vt:lpstr>
      <vt:lpstr>4_Office Theme</vt:lpstr>
      <vt:lpstr>5_Office Theme</vt:lpstr>
      <vt:lpstr>6_Office Theme</vt:lpstr>
      <vt:lpstr>7_Office Theme</vt:lpstr>
      <vt:lpstr>Worksheet</vt:lpstr>
      <vt:lpstr>Services and installation plan for RE3&amp;4 Upgrade</vt:lpstr>
      <vt:lpstr>Improved RPC for RE3/1 and RE4/1</vt:lpstr>
      <vt:lpstr>Topics addressed</vt:lpstr>
      <vt:lpstr>RPC Upgrade RE(3,4)/1 gas system </vt:lpstr>
      <vt:lpstr>PowerPoint Presentation</vt:lpstr>
      <vt:lpstr>HV needs</vt:lpstr>
      <vt:lpstr>PowerPoint Presentation</vt:lpstr>
      <vt:lpstr>PowerPoint Presentation</vt:lpstr>
      <vt:lpstr>PowerPoint Presentation</vt:lpstr>
      <vt:lpstr>PowerPoint Presentation</vt:lpstr>
      <vt:lpstr>PowerPoint Presentation</vt:lpstr>
      <vt:lpstr>Upgrade Power Provisional values (1 YE)</vt:lpstr>
      <vt:lpstr>RE3/1 service passages</vt:lpstr>
      <vt:lpstr>RE4/1 Service Passages</vt:lpstr>
      <vt:lpstr>Envelope of RE3/1</vt:lpstr>
      <vt:lpstr>PowerPoint Presentation</vt:lpstr>
      <vt:lpstr>RE3/1 Mounting</vt:lpstr>
      <vt:lpstr>PowerPoint Presentation</vt:lpstr>
      <vt:lpstr>Envelope of RE3/1</vt:lpstr>
      <vt:lpstr>Envelope of RE3/1</vt:lpstr>
      <vt:lpstr>RE4/1 Mounting</vt:lpstr>
      <vt:lpstr>PowerPoint Presentation</vt:lpstr>
      <vt:lpstr>PowerPoint Presentation</vt:lpstr>
      <vt:lpstr>Conclusion</vt:lpstr>
      <vt:lpstr>Additional Slides</vt:lpstr>
      <vt:lpstr>PowerPoint Presentation</vt:lpstr>
      <vt:lpstr>backup</vt:lpstr>
      <vt:lpstr>Gas System modification</vt:lpstr>
      <vt:lpstr>RPC Upgrade RE(3,4)/1 gas system </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gabriella pugliese</cp:lastModifiedBy>
  <cp:revision>108</cp:revision>
  <dcterms:created xsi:type="dcterms:W3CDTF">2016-05-31T09:49:00Z</dcterms:created>
  <dcterms:modified xsi:type="dcterms:W3CDTF">2016-06-02T10:25:45Z</dcterms:modified>
</cp:coreProperties>
</file>