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698" r:id="rId4"/>
    <p:sldMasterId id="2147483712" r:id="rId5"/>
    <p:sldMasterId id="2147483726" r:id="rId6"/>
    <p:sldMasterId id="2147483740" r:id="rId7"/>
    <p:sldMasterId id="2147483752" r:id="rId8"/>
    <p:sldMasterId id="2147483764" r:id="rId9"/>
    <p:sldMasterId id="2147483776" r:id="rId10"/>
  </p:sldMasterIdLst>
  <p:sldIdLst>
    <p:sldId id="256" r:id="rId11"/>
    <p:sldId id="263" r:id="rId12"/>
    <p:sldId id="257" r:id="rId13"/>
    <p:sldId id="259" r:id="rId14"/>
    <p:sldId id="262" r:id="rId15"/>
    <p:sldId id="291" r:id="rId16"/>
    <p:sldId id="292" r:id="rId17"/>
    <p:sldId id="299" r:id="rId18"/>
    <p:sldId id="301" r:id="rId19"/>
    <p:sldId id="287" r:id="rId20"/>
    <p:sldId id="267" r:id="rId21"/>
    <p:sldId id="273" r:id="rId22"/>
    <p:sldId id="303" r:id="rId23"/>
    <p:sldId id="305" r:id="rId24"/>
    <p:sldId id="274" r:id="rId25"/>
    <p:sldId id="310" r:id="rId26"/>
    <p:sldId id="307" r:id="rId27"/>
    <p:sldId id="309" r:id="rId28"/>
    <p:sldId id="275" r:id="rId29"/>
    <p:sldId id="281"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0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0671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124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407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90548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252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1849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6270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9763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304800" y="304800"/>
            <a:ext cx="7696200" cy="609600"/>
          </a:xfrm>
          <a:prstGeom prst="rect">
            <a:avLst/>
          </a:prstGeom>
          <a:solidFill>
            <a:schemeClr val="bg1"/>
          </a:solidFill>
          <a:ln w="9525">
            <a:solidFill>
              <a:schemeClr val="tx1"/>
            </a:solidFill>
            <a:miter lim="800000"/>
            <a:headEnd/>
            <a:tailEnd/>
          </a:ln>
          <a:effectLst>
            <a:outerShdw dist="125724" dir="2700000" algn="ctr" rotWithShape="0">
              <a:schemeClr val="tx1"/>
            </a:outerShdw>
          </a:effectLst>
        </p:spPr>
        <p:txBody>
          <a:bodyPr wrap="none" anchor="ct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algn="ctr" eaLnBrk="0" fontAlgn="base" hangingPunct="0">
              <a:spcBef>
                <a:spcPct val="0"/>
              </a:spcBef>
              <a:spcAft>
                <a:spcPct val="0"/>
              </a:spcAft>
              <a:defRPr sz="3600">
                <a:solidFill>
                  <a:schemeClr val="tx1"/>
                </a:solidFill>
                <a:latin typeface="Tahoma" pitchFamily="34" charset="0"/>
              </a:defRPr>
            </a:lvl6pPr>
            <a:lvl7pPr marL="2971800" indent="-228600" algn="ctr" eaLnBrk="0" fontAlgn="base" hangingPunct="0">
              <a:spcBef>
                <a:spcPct val="0"/>
              </a:spcBef>
              <a:spcAft>
                <a:spcPct val="0"/>
              </a:spcAft>
              <a:defRPr sz="3600">
                <a:solidFill>
                  <a:schemeClr val="tx1"/>
                </a:solidFill>
                <a:latin typeface="Tahoma" pitchFamily="34" charset="0"/>
              </a:defRPr>
            </a:lvl7pPr>
            <a:lvl8pPr marL="3429000" indent="-228600" algn="ctr" eaLnBrk="0" fontAlgn="base" hangingPunct="0">
              <a:spcBef>
                <a:spcPct val="0"/>
              </a:spcBef>
              <a:spcAft>
                <a:spcPct val="0"/>
              </a:spcAft>
              <a:defRPr sz="3600">
                <a:solidFill>
                  <a:schemeClr val="tx1"/>
                </a:solidFill>
                <a:latin typeface="Tahoma" pitchFamily="34" charset="0"/>
              </a:defRPr>
            </a:lvl8pPr>
            <a:lvl9pPr marL="3886200" indent="-228600" algn="ctr" eaLnBrk="0" fontAlgn="base" hangingPunct="0">
              <a:spcBef>
                <a:spcPct val="0"/>
              </a:spcBef>
              <a:spcAft>
                <a:spcPct val="0"/>
              </a:spcAft>
              <a:defRPr sz="3600">
                <a:solidFill>
                  <a:schemeClr val="tx1"/>
                </a:solidFill>
                <a:latin typeface="Tahoma" pitchFamily="34" charset="0"/>
              </a:defRPr>
            </a:lvl9pPr>
          </a:lstStyle>
          <a:p>
            <a:pPr algn="ctr" eaLnBrk="1" fontAlgn="base" hangingPunct="1">
              <a:spcBef>
                <a:spcPct val="0"/>
              </a:spcBef>
              <a:spcAft>
                <a:spcPct val="0"/>
              </a:spcAft>
            </a:pPr>
            <a:endParaRPr lang="en-GB" altLang="en-US">
              <a:solidFill>
                <a:srgbClr val="000000"/>
              </a:solidFill>
            </a:endParaRPr>
          </a:p>
        </p:txBody>
      </p:sp>
      <p:sp>
        <p:nvSpPr>
          <p:cNvPr id="18444" name="Rectangle 12"/>
          <p:cNvSpPr>
            <a:spLocks noGrp="1" noChangeArrowheads="1"/>
          </p:cNvSpPr>
          <p:nvPr>
            <p:ph type="ctrTitle"/>
          </p:nvPr>
        </p:nvSpPr>
        <p:spPr>
          <a:xfrm>
            <a:off x="990600" y="1828800"/>
            <a:ext cx="7772400" cy="838200"/>
          </a:xfrm>
          <a:solidFill>
            <a:schemeClr val="bg1"/>
          </a:solidFill>
        </p:spPr>
        <p:txBody>
          <a:bodyPr lIns="91440" tIns="45720"/>
          <a:lstStyle>
            <a:lvl1pPr>
              <a:defRPr/>
            </a:lvl1pPr>
          </a:lstStyle>
          <a:p>
            <a:r>
              <a:rPr lang="en-US"/>
              <a:t>Click to edit Master title style</a:t>
            </a:r>
          </a:p>
        </p:txBody>
      </p:sp>
      <p:sp>
        <p:nvSpPr>
          <p:cNvPr id="1844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14"/>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r>
              <a:rPr lang="bg-BG">
                <a:solidFill>
                  <a:srgbClr val="808080"/>
                </a:solidFill>
              </a:rPr>
              <a:t>31/05/16</a:t>
            </a:r>
            <a:endParaRPr lang="en-US">
              <a:solidFill>
                <a:srgbClr val="808080"/>
              </a:solidFill>
            </a:endParaRPr>
          </a:p>
        </p:txBody>
      </p:sp>
      <p:sp>
        <p:nvSpPr>
          <p:cNvPr id="6"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solidFill>
                  <a:srgbClr val="808080"/>
                </a:solidFill>
              </a:rPr>
              <a:t>Aleksandar Aleksandrov</a:t>
            </a:r>
          </a:p>
        </p:txBody>
      </p:sp>
      <p:sp>
        <p:nvSpPr>
          <p:cNvPr id="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10B1B00-0C2E-464C-B8FA-4E986328AA8C}"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337898231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26453" y="127000"/>
            <a:ext cx="63658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r>
              <a:rPr lang="bg-BG">
                <a:solidFill>
                  <a:srgbClr val="000000"/>
                </a:solidFill>
              </a:rPr>
              <a:t>31/05/16</a:t>
            </a: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Aleksandar Aleksandrov</a:t>
            </a:r>
          </a:p>
        </p:txBody>
      </p:sp>
      <p:sp>
        <p:nvSpPr>
          <p:cNvPr id="7" name="Slide Number Placeholder 5"/>
          <p:cNvSpPr>
            <a:spLocks noGrp="1"/>
          </p:cNvSpPr>
          <p:nvPr>
            <p:ph type="sldNum" sz="quarter" idx="12"/>
          </p:nvPr>
        </p:nvSpPr>
        <p:spPr/>
        <p:txBody>
          <a:bodyPr/>
          <a:lstStyle>
            <a:lvl1pPr>
              <a:defRPr/>
            </a:lvl1pPr>
          </a:lstStyle>
          <a:p>
            <a:pPr>
              <a:defRPr/>
            </a:pPr>
            <a:fld id="{AF9F2188-0B2E-4B28-A495-5A7C871BA2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035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6" name="Rectangle 13"/>
          <p:cNvSpPr>
            <a:spLocks noGrp="1" noChangeArrowheads="1"/>
          </p:cNvSpPr>
          <p:nvPr>
            <p:ph type="sldNum" sz="quarter" idx="12"/>
          </p:nvPr>
        </p:nvSpPr>
        <p:spPr>
          <a:ln/>
        </p:spPr>
        <p:txBody>
          <a:bodyPr/>
          <a:lstStyle>
            <a:lvl1pPr>
              <a:defRPr/>
            </a:lvl1pPr>
          </a:lstStyle>
          <a:p>
            <a:pPr>
              <a:defRPr/>
            </a:pPr>
            <a:fld id="{AB58F5E7-BB46-48B5-9D57-5E5454B2DA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593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3063" y="1371600"/>
            <a:ext cx="414337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9" y="1371600"/>
            <a:ext cx="414337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7" name="Rectangle 13"/>
          <p:cNvSpPr>
            <a:spLocks noGrp="1" noChangeArrowheads="1"/>
          </p:cNvSpPr>
          <p:nvPr>
            <p:ph type="sldNum" sz="quarter" idx="12"/>
          </p:nvPr>
        </p:nvSpPr>
        <p:spPr>
          <a:ln/>
        </p:spPr>
        <p:txBody>
          <a:bodyPr/>
          <a:lstStyle>
            <a:lvl1pPr>
              <a:defRPr/>
            </a:lvl1pPr>
          </a:lstStyle>
          <a:p>
            <a:pPr>
              <a:defRPr/>
            </a:pPr>
            <a:fld id="{7D890F5F-E2CF-4A20-A094-6FF5D5ECF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8201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9" name="Rectangle 13"/>
          <p:cNvSpPr>
            <a:spLocks noGrp="1" noChangeArrowheads="1"/>
          </p:cNvSpPr>
          <p:nvPr>
            <p:ph type="sldNum" sz="quarter" idx="12"/>
          </p:nvPr>
        </p:nvSpPr>
        <p:spPr>
          <a:ln/>
        </p:spPr>
        <p:txBody>
          <a:bodyPr/>
          <a:lstStyle>
            <a:lvl1pPr>
              <a:defRPr/>
            </a:lvl1pPr>
          </a:lstStyle>
          <a:p>
            <a:pPr>
              <a:defRPr/>
            </a:pPr>
            <a:fld id="{7152D428-6093-4D73-BBEC-9D1011540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319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01/06/2016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5" name="Rectangle 13"/>
          <p:cNvSpPr>
            <a:spLocks noGrp="1" noChangeArrowheads="1"/>
          </p:cNvSpPr>
          <p:nvPr>
            <p:ph type="sldNum" sz="quarter" idx="12"/>
          </p:nvPr>
        </p:nvSpPr>
        <p:spPr>
          <a:ln/>
        </p:spPr>
        <p:txBody>
          <a:bodyPr/>
          <a:lstStyle>
            <a:lvl1pPr>
              <a:defRPr/>
            </a:lvl1pPr>
          </a:lstStyle>
          <a:p>
            <a:pPr>
              <a:defRPr/>
            </a:pPr>
            <a:fld id="{491AD080-5015-44B8-B9EB-365FCDD3D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59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4" name="Rectangle 13"/>
          <p:cNvSpPr>
            <a:spLocks noGrp="1" noChangeArrowheads="1"/>
          </p:cNvSpPr>
          <p:nvPr>
            <p:ph type="sldNum" sz="quarter" idx="12"/>
          </p:nvPr>
        </p:nvSpPr>
        <p:spPr>
          <a:ln/>
        </p:spPr>
        <p:txBody>
          <a:bodyPr/>
          <a:lstStyle>
            <a:lvl1pPr>
              <a:defRPr/>
            </a:lvl1pPr>
          </a:lstStyle>
          <a:p>
            <a:pPr>
              <a:defRPr/>
            </a:pPr>
            <a:fld id="{BF2D4525-4DF3-48CC-9A12-D2594FF99A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027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7" name="Rectangle 13"/>
          <p:cNvSpPr>
            <a:spLocks noGrp="1" noChangeArrowheads="1"/>
          </p:cNvSpPr>
          <p:nvPr>
            <p:ph type="sldNum" sz="quarter" idx="12"/>
          </p:nvPr>
        </p:nvSpPr>
        <p:spPr>
          <a:ln/>
        </p:spPr>
        <p:txBody>
          <a:bodyPr/>
          <a:lstStyle>
            <a:lvl1pPr>
              <a:defRPr/>
            </a:lvl1pPr>
          </a:lstStyle>
          <a:p>
            <a:pPr>
              <a:defRPr/>
            </a:pPr>
            <a:fld id="{061F6575-5A5F-4910-9E77-F7B7B58588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321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7" name="Rectangle 13"/>
          <p:cNvSpPr>
            <a:spLocks noGrp="1" noChangeArrowheads="1"/>
          </p:cNvSpPr>
          <p:nvPr>
            <p:ph type="sldNum" sz="quarter" idx="12"/>
          </p:nvPr>
        </p:nvSpPr>
        <p:spPr>
          <a:ln/>
        </p:spPr>
        <p:txBody>
          <a:bodyPr/>
          <a:lstStyle>
            <a:lvl1pPr>
              <a:defRPr/>
            </a:lvl1pPr>
          </a:lstStyle>
          <a:p>
            <a:pPr>
              <a:defRPr/>
            </a:pPr>
            <a:fld id="{0AB4E974-D9C3-4920-A9E1-16895BE592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6607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6" name="Rectangle 13"/>
          <p:cNvSpPr>
            <a:spLocks noGrp="1" noChangeArrowheads="1"/>
          </p:cNvSpPr>
          <p:nvPr>
            <p:ph type="sldNum" sz="quarter" idx="12"/>
          </p:nvPr>
        </p:nvSpPr>
        <p:spPr>
          <a:ln/>
        </p:spPr>
        <p:txBody>
          <a:bodyPr/>
          <a:lstStyle>
            <a:lvl1pPr>
              <a:defRPr/>
            </a:lvl1pPr>
          </a:lstStyle>
          <a:p>
            <a:pPr>
              <a:defRPr/>
            </a:pPr>
            <a:fld id="{12C4D506-D086-4936-A1CC-0DB567229D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978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7" y="114302"/>
            <a:ext cx="2109788"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3063" y="114302"/>
            <a:ext cx="6176962"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r>
              <a:rPr lang="bg-BG" smtClean="0">
                <a:solidFill>
                  <a:srgbClr val="000000"/>
                </a:solidFill>
              </a:rPr>
              <a:t>31/05/16</a:t>
            </a: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a:solidFill>
                  <a:srgbClr val="000000"/>
                </a:solidFill>
              </a:rPr>
              <a:t>Aleksandar Aleksandrov</a:t>
            </a:r>
          </a:p>
        </p:txBody>
      </p:sp>
      <p:sp>
        <p:nvSpPr>
          <p:cNvPr id="6" name="Rectangle 13"/>
          <p:cNvSpPr>
            <a:spLocks noGrp="1" noChangeArrowheads="1"/>
          </p:cNvSpPr>
          <p:nvPr>
            <p:ph type="sldNum" sz="quarter" idx="12"/>
          </p:nvPr>
        </p:nvSpPr>
        <p:spPr>
          <a:ln/>
        </p:spPr>
        <p:txBody>
          <a:bodyPr/>
          <a:lstStyle>
            <a:lvl1pPr>
              <a:defRPr/>
            </a:lvl1pPr>
          </a:lstStyle>
          <a:p>
            <a:pPr>
              <a:defRPr/>
            </a:pPr>
            <a:fld id="{D888BEA2-C078-4D72-A856-07EC2810D0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2919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01/06/2016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01/06/2016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01/06/2016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9170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1751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22433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13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01/06/2016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16881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08929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5949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4519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1658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6700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72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142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056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57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01/06/2016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print"/>
          <a:srcRect l="1447" t="1729" r="1785" b="2654"/>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gray">
          <a:xfrm>
            <a:off x="366714" y="228600"/>
            <a:ext cx="31750" cy="7270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anchor="ct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algn="ctr" eaLnBrk="0" fontAlgn="base" hangingPunct="0">
              <a:spcBef>
                <a:spcPct val="0"/>
              </a:spcBef>
              <a:spcAft>
                <a:spcPct val="0"/>
              </a:spcAft>
              <a:defRPr sz="3600">
                <a:solidFill>
                  <a:schemeClr val="tx1"/>
                </a:solidFill>
                <a:latin typeface="Tahoma" pitchFamily="34" charset="0"/>
              </a:defRPr>
            </a:lvl6pPr>
            <a:lvl7pPr marL="2971800" indent="-228600" algn="ctr" eaLnBrk="0" fontAlgn="base" hangingPunct="0">
              <a:spcBef>
                <a:spcPct val="0"/>
              </a:spcBef>
              <a:spcAft>
                <a:spcPct val="0"/>
              </a:spcAft>
              <a:defRPr sz="3600">
                <a:solidFill>
                  <a:schemeClr val="tx1"/>
                </a:solidFill>
                <a:latin typeface="Tahoma" pitchFamily="34" charset="0"/>
              </a:defRPr>
            </a:lvl7pPr>
            <a:lvl8pPr marL="3429000" indent="-228600" algn="ctr" eaLnBrk="0" fontAlgn="base" hangingPunct="0">
              <a:spcBef>
                <a:spcPct val="0"/>
              </a:spcBef>
              <a:spcAft>
                <a:spcPct val="0"/>
              </a:spcAft>
              <a:defRPr sz="3600">
                <a:solidFill>
                  <a:schemeClr val="tx1"/>
                </a:solidFill>
                <a:latin typeface="Tahoma" pitchFamily="34" charset="0"/>
              </a:defRPr>
            </a:lvl8pPr>
            <a:lvl9pPr marL="3886200" indent="-228600" algn="ctr" eaLnBrk="0" fontAlgn="base" hangingPunct="0">
              <a:spcBef>
                <a:spcPct val="0"/>
              </a:spcBef>
              <a:spcAft>
                <a:spcPct val="0"/>
              </a:spcAft>
              <a:defRPr sz="3600">
                <a:solidFill>
                  <a:schemeClr val="tx1"/>
                </a:solidFill>
                <a:latin typeface="Tahoma" pitchFamily="34" charset="0"/>
              </a:defRPr>
            </a:lvl9pPr>
          </a:lstStyle>
          <a:p>
            <a:pPr algn="ctr" eaLnBrk="1" fontAlgn="base" hangingPunct="1">
              <a:spcBef>
                <a:spcPct val="0"/>
              </a:spcBef>
              <a:spcAft>
                <a:spcPct val="0"/>
              </a:spcAft>
            </a:pPr>
            <a:endParaRPr kumimoji="1" lang="en-GB" altLang="en-US" sz="2400">
              <a:solidFill>
                <a:srgbClr val="000000"/>
              </a:solidFill>
            </a:endParaRPr>
          </a:p>
        </p:txBody>
      </p:sp>
      <p:sp>
        <p:nvSpPr>
          <p:cNvPr id="1027" name="Rectangle 8"/>
          <p:cNvSpPr>
            <a:spLocks noChangeArrowheads="1"/>
          </p:cNvSpPr>
          <p:nvPr/>
        </p:nvSpPr>
        <p:spPr bwMode="gray">
          <a:xfrm flipV="1">
            <a:off x="228600" y="722343"/>
            <a:ext cx="8763000" cy="3968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3600">
                <a:solidFill>
                  <a:schemeClr val="tx1"/>
                </a:solidFill>
                <a:latin typeface="Tahoma" pitchFamily="34" charset="0"/>
              </a:defRPr>
            </a:lvl1pPr>
            <a:lvl2pPr marL="742950" indent="-285750" eaLnBrk="0" hangingPunct="0">
              <a:defRPr sz="3600">
                <a:solidFill>
                  <a:schemeClr val="tx1"/>
                </a:solidFill>
                <a:latin typeface="Tahoma" pitchFamily="34" charset="0"/>
              </a:defRPr>
            </a:lvl2pPr>
            <a:lvl3pPr marL="1143000" indent="-228600" eaLnBrk="0" hangingPunct="0">
              <a:defRPr sz="3600">
                <a:solidFill>
                  <a:schemeClr val="tx1"/>
                </a:solidFill>
                <a:latin typeface="Tahoma" pitchFamily="34" charset="0"/>
              </a:defRPr>
            </a:lvl3pPr>
            <a:lvl4pPr marL="1600200" indent="-228600" eaLnBrk="0" hangingPunct="0">
              <a:defRPr sz="3600">
                <a:solidFill>
                  <a:schemeClr val="tx1"/>
                </a:solidFill>
                <a:latin typeface="Tahoma" pitchFamily="34" charset="0"/>
              </a:defRPr>
            </a:lvl4pPr>
            <a:lvl5pPr marL="2057400" indent="-228600" eaLnBrk="0" hangingPunct="0">
              <a:defRPr sz="3600">
                <a:solidFill>
                  <a:schemeClr val="tx1"/>
                </a:solidFill>
                <a:latin typeface="Tahoma" pitchFamily="34" charset="0"/>
              </a:defRPr>
            </a:lvl5pPr>
            <a:lvl6pPr marL="2514600" indent="-228600" algn="ctr" eaLnBrk="0" fontAlgn="base" hangingPunct="0">
              <a:spcBef>
                <a:spcPct val="0"/>
              </a:spcBef>
              <a:spcAft>
                <a:spcPct val="0"/>
              </a:spcAft>
              <a:defRPr sz="3600">
                <a:solidFill>
                  <a:schemeClr val="tx1"/>
                </a:solidFill>
                <a:latin typeface="Tahoma" pitchFamily="34" charset="0"/>
              </a:defRPr>
            </a:lvl6pPr>
            <a:lvl7pPr marL="2971800" indent="-228600" algn="ctr" eaLnBrk="0" fontAlgn="base" hangingPunct="0">
              <a:spcBef>
                <a:spcPct val="0"/>
              </a:spcBef>
              <a:spcAft>
                <a:spcPct val="0"/>
              </a:spcAft>
              <a:defRPr sz="3600">
                <a:solidFill>
                  <a:schemeClr val="tx1"/>
                </a:solidFill>
                <a:latin typeface="Tahoma" pitchFamily="34" charset="0"/>
              </a:defRPr>
            </a:lvl7pPr>
            <a:lvl8pPr marL="3429000" indent="-228600" algn="ctr" eaLnBrk="0" fontAlgn="base" hangingPunct="0">
              <a:spcBef>
                <a:spcPct val="0"/>
              </a:spcBef>
              <a:spcAft>
                <a:spcPct val="0"/>
              </a:spcAft>
              <a:defRPr sz="3600">
                <a:solidFill>
                  <a:schemeClr val="tx1"/>
                </a:solidFill>
                <a:latin typeface="Tahoma" pitchFamily="34" charset="0"/>
              </a:defRPr>
            </a:lvl8pPr>
            <a:lvl9pPr marL="3886200" indent="-228600" algn="ctr" eaLnBrk="0" fontAlgn="base" hangingPunct="0">
              <a:spcBef>
                <a:spcPct val="0"/>
              </a:spcBef>
              <a:spcAft>
                <a:spcPct val="0"/>
              </a:spcAft>
              <a:defRPr sz="3600">
                <a:solidFill>
                  <a:schemeClr val="tx1"/>
                </a:solidFill>
                <a:latin typeface="Tahoma" pitchFamily="34" charset="0"/>
              </a:defRPr>
            </a:lvl9pPr>
          </a:lstStyle>
          <a:p>
            <a:pPr algn="ctr" eaLnBrk="1" fontAlgn="base" hangingPunct="1">
              <a:spcBef>
                <a:spcPct val="0"/>
              </a:spcBef>
              <a:spcAft>
                <a:spcPct val="0"/>
              </a:spcAft>
            </a:pPr>
            <a:endParaRPr kumimoji="1" lang="en-GB" altLang="en-US" sz="2400">
              <a:solidFill>
                <a:srgbClr val="000000"/>
              </a:solidFill>
            </a:endParaRPr>
          </a:p>
        </p:txBody>
      </p:sp>
      <p:sp>
        <p:nvSpPr>
          <p:cNvPr id="1028" name="Rectangle 9"/>
          <p:cNvSpPr>
            <a:spLocks noGrp="1" noChangeArrowheads="1"/>
          </p:cNvSpPr>
          <p:nvPr>
            <p:ph type="title"/>
          </p:nvPr>
        </p:nvSpPr>
        <p:spPr bwMode="auto">
          <a:xfrm>
            <a:off x="373063" y="114300"/>
            <a:ext cx="8439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1440" bIns="45720" numCol="1" anchor="b" anchorCtr="0" compatLnSpc="1">
            <a:prstTxWarp prst="textNoShape">
              <a:avLst/>
            </a:prstTxWarp>
          </a:bodyPr>
          <a:lstStyle/>
          <a:p>
            <a:pPr lvl="0"/>
            <a:r>
              <a:rPr lang="en-US" altLang="en-US" smtClean="0"/>
              <a:t> Master title style</a:t>
            </a:r>
          </a:p>
        </p:txBody>
      </p:sp>
      <p:sp>
        <p:nvSpPr>
          <p:cNvPr id="1029" name="Rectangle 10"/>
          <p:cNvSpPr>
            <a:spLocks noGrp="1" noChangeArrowheads="1"/>
          </p:cNvSpPr>
          <p:nvPr>
            <p:ph type="body" idx="1"/>
          </p:nvPr>
        </p:nvSpPr>
        <p:spPr bwMode="auto">
          <a:xfrm>
            <a:off x="373063" y="1371600"/>
            <a:ext cx="84391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lvl1pPr>
          </a:lstStyle>
          <a:p>
            <a:pPr fontAlgn="base">
              <a:spcBef>
                <a:spcPct val="0"/>
              </a:spcBef>
              <a:spcAft>
                <a:spcPct val="0"/>
              </a:spcAft>
              <a:defRPr/>
            </a:pPr>
            <a:r>
              <a:rPr lang="bg-BG">
                <a:solidFill>
                  <a:srgbClr val="000000"/>
                </a:solidFill>
              </a:rPr>
              <a:t>31/05/16</a:t>
            </a:r>
            <a:endParaRPr lang="en-US">
              <a:solidFill>
                <a:srgbClr val="000000"/>
              </a:solidFill>
            </a:endParaRPr>
          </a:p>
        </p:txBody>
      </p:sp>
      <p:sp>
        <p:nvSpPr>
          <p:cNvPr id="1742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lgn="ctr" fontAlgn="base">
              <a:spcBef>
                <a:spcPct val="0"/>
              </a:spcBef>
              <a:spcAft>
                <a:spcPct val="0"/>
              </a:spcAft>
              <a:defRPr/>
            </a:pPr>
            <a:r>
              <a:rPr lang="en-US">
                <a:solidFill>
                  <a:srgbClr val="000000"/>
                </a:solidFill>
              </a:rPr>
              <a:t>Aleksandar Aleksandrov</a:t>
            </a:r>
          </a:p>
        </p:txBody>
      </p:sp>
      <p:sp>
        <p:nvSpPr>
          <p:cNvPr id="1742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3A106DE6-0D57-4FCE-BE1C-3350F400C27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865076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print"/>
          <a:srcRect l="1447" t="1729" r="1785" b="2654"/>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print"/>
          <a:srcRect l="1447" t="1729" r="1785" b="2654"/>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print"/>
          <a:srcRect l="1447" t="1729" r="1785" b="2654"/>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1537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31/05/2016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8763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55.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for RE3&amp;4 </a:t>
            </a:r>
            <a:r>
              <a:rPr lang="en-GB" dirty="0" err="1" smtClean="0"/>
              <a:t>Upscope</a:t>
            </a:r>
            <a:endParaRPr lang="en-GB" dirty="0"/>
          </a:p>
        </p:txBody>
      </p:sp>
      <p:sp>
        <p:nvSpPr>
          <p:cNvPr id="5" name="TextBox 4"/>
          <p:cNvSpPr txBox="1"/>
          <p:nvPr/>
        </p:nvSpPr>
        <p:spPr>
          <a:xfrm>
            <a:off x="3203850" y="4437112"/>
            <a:ext cx="2952328" cy="923330"/>
          </a:xfrm>
          <a:prstGeom prst="rect">
            <a:avLst/>
          </a:prstGeom>
          <a:noFill/>
        </p:spPr>
        <p:txBody>
          <a:bodyPr wrap="square" rtlCol="0">
            <a:spAutoFit/>
          </a:bodyPr>
          <a:lstStyle/>
          <a:p>
            <a:r>
              <a:rPr lang="en-GB" dirty="0" smtClean="0"/>
              <a:t>Ian </a:t>
            </a:r>
            <a:r>
              <a:rPr lang="en-GB" dirty="0" err="1" smtClean="0"/>
              <a:t>Crotty</a:t>
            </a:r>
            <a:r>
              <a:rPr lang="en-GB" dirty="0" smtClean="0"/>
              <a:t> </a:t>
            </a:r>
            <a:r>
              <a:rPr lang="en-GB" dirty="0" smtClean="0"/>
              <a:t>on behalf of</a:t>
            </a:r>
            <a:r>
              <a:rPr lang="en-GB" dirty="0" smtClean="0"/>
              <a:t> Anton, </a:t>
            </a:r>
            <a:r>
              <a:rPr lang="en-GB" dirty="0" err="1" smtClean="0"/>
              <a:t>Aleksandar</a:t>
            </a:r>
            <a:r>
              <a:rPr lang="en-GB" dirty="0"/>
              <a:t> </a:t>
            </a:r>
            <a:r>
              <a:rPr lang="en-GB" smtClean="0"/>
              <a:t>and Salvatore</a:t>
            </a:r>
            <a:endParaRPr lang="en-GB" dirty="0" smtClean="0"/>
          </a:p>
          <a:p>
            <a:r>
              <a:rPr lang="en-GB" dirty="0" smtClean="0"/>
              <a:t>2 June 2016</a:t>
            </a:r>
            <a:endParaRPr lang="en-GB" dirty="0"/>
          </a:p>
        </p:txBody>
      </p:sp>
    </p:spTree>
    <p:extLst>
      <p:ext uri="{BB962C8B-B14F-4D97-AF65-F5344CB8AC3E}">
        <p14:creationId xmlns:p14="http://schemas.microsoft.com/office/powerpoint/2010/main" val="127191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Times New Roman" panose="02020603050405020304" pitchFamily="18" charset="0"/>
                <a:cs typeface="Times New Roman" panose="02020603050405020304" pitchFamily="18" charset="0"/>
              </a:rPr>
              <a:t>RPC Upgrade RE(3,4)/1 gas supply needs (preliminary)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3063" y="838200"/>
            <a:ext cx="8439150" cy="5486400"/>
          </a:xfrm>
        </p:spPr>
        <p:txBody>
          <a:bodyPr/>
          <a:lstStyle/>
          <a:p>
            <a:r>
              <a:rPr lang="en-US" sz="1600" b="1" dirty="0" smtClean="0">
                <a:solidFill>
                  <a:srgbClr val="0000FF"/>
                </a:solidFill>
                <a:latin typeface="Times New Roman" panose="02020603050405020304" pitchFamily="18" charset="0"/>
                <a:cs typeface="Times New Roman" panose="02020603050405020304" pitchFamily="18" charset="0"/>
              </a:rPr>
              <a:t>The estimate is based on evaluation of different scenarios and assumptions.</a:t>
            </a:r>
          </a:p>
          <a:p>
            <a:r>
              <a:rPr lang="en-US" sz="1600" b="1" dirty="0" smtClean="0">
                <a:solidFill>
                  <a:srgbClr val="0000FF"/>
                </a:solidFill>
                <a:latin typeface="Times New Roman" panose="02020603050405020304" pitchFamily="18" charset="0"/>
                <a:cs typeface="Times New Roman" panose="02020603050405020304" pitchFamily="18" charset="0"/>
              </a:rPr>
              <a:t>The gas supply from surface to USC gas room is covered by the existing gas lines even if different gas mixture is used.</a:t>
            </a:r>
          </a:p>
          <a:p>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the number of the gas channels can be fixed (6 gas channels per RE).</a:t>
            </a:r>
          </a:p>
          <a:p>
            <a:r>
              <a:rPr lang="en-US" sz="1600" b="1" dirty="0" smtClean="0">
                <a:solidFill>
                  <a:srgbClr val="0000FF"/>
                </a:solidFill>
                <a:latin typeface="Times New Roman" panose="02020603050405020304" pitchFamily="18" charset="0"/>
                <a:cs typeface="Times New Roman" panose="02020603050405020304" pitchFamily="18" charset="0"/>
              </a:rPr>
              <a:t>From USC gas room to the RE(3,4)/1 chambers there are three scenarios but in all three cases </a:t>
            </a:r>
            <a:r>
              <a:rPr lang="en-US" sz="1600" b="1" dirty="0" smtClean="0">
                <a:solidFill>
                  <a:srgbClr val="00B050"/>
                </a:solidFill>
                <a:latin typeface="Times New Roman" panose="02020603050405020304" pitchFamily="18" charset="0"/>
                <a:cs typeface="Times New Roman" panose="02020603050405020304" pitchFamily="18" charset="0"/>
              </a:rPr>
              <a:t>installation of new gas racks in UXC is not required</a:t>
            </a:r>
            <a:r>
              <a:rPr lang="en-US" sz="1600" b="1" dirty="0" smtClean="0">
                <a:solidFill>
                  <a:srgbClr val="0000FF"/>
                </a:solidFill>
                <a:latin typeface="Times New Roman" panose="02020603050405020304" pitchFamily="18" charset="0"/>
                <a:cs typeface="Times New Roman" panose="02020603050405020304" pitchFamily="18" charset="0"/>
              </a:rPr>
              <a:t>: </a:t>
            </a:r>
          </a:p>
          <a:p>
            <a:pPr marL="800100" lvl="1" indent="-342900">
              <a:buSzPct val="100000"/>
              <a:buFont typeface="+mj-lt"/>
              <a:buAutoNum type="arabicParenR"/>
            </a:pPr>
            <a:r>
              <a:rPr lang="en-US" sz="1400" dirty="0" smtClean="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endParaRPr lang="en-US" sz="1400" dirty="0">
              <a:latin typeface="Times New Roman" panose="02020603050405020304" pitchFamily="18" charset="0"/>
              <a:cs typeface="Times New Roman" panose="02020603050405020304" pitchFamily="18" charset="0"/>
            </a:endParaRPr>
          </a:p>
          <a:p>
            <a:pPr marL="800100" lvl="1" indent="-342900">
              <a:buSzPct val="100000"/>
              <a:buFont typeface="+mj-lt"/>
              <a:buAutoNum type="arabicParenR"/>
            </a:pPr>
            <a:r>
              <a:rPr lang="en-US" sz="1400" dirty="0" smtClean="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sz="1400" dirty="0" smtClean="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bg-BG">
                <a:solidFill>
                  <a:srgbClr val="000000"/>
                </a:solidFill>
              </a:rPr>
              <a:t>31/05/16</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err="1" smtClean="0">
                <a:solidFill>
                  <a:srgbClr val="000000"/>
                </a:solidFill>
              </a:rPr>
              <a:t>Aleksandar</a:t>
            </a:r>
            <a:r>
              <a:rPr lang="en-US" dirty="0" smtClean="0">
                <a:solidFill>
                  <a:srgbClr val="000000"/>
                </a:solidFill>
              </a:rPr>
              <a:t> </a:t>
            </a:r>
            <a:r>
              <a:rPr lang="en-US" dirty="0" err="1" smtClean="0">
                <a:solidFill>
                  <a:srgbClr val="000000"/>
                </a:solidFill>
              </a:rPr>
              <a:t>Aleksandrov</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5275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 service passage</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1855"/>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0124" y="3466113"/>
            <a:ext cx="2880320" cy="923330"/>
          </a:xfrm>
          <a:prstGeom prst="rect">
            <a:avLst/>
          </a:prstGeom>
          <a:solidFill>
            <a:srgbClr val="FFC000"/>
          </a:solidFill>
        </p:spPr>
        <p:txBody>
          <a:bodyPr wrap="square" rtlCol="0">
            <a:spAutoFit/>
          </a:bodyPr>
          <a:lstStyle/>
          <a:p>
            <a:r>
              <a:rPr lang="en-GB" dirty="0" smtClean="0"/>
              <a:t>Service passage to the periphery is either on top of or under the RE3/2 &amp; RE3/3</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920284" y="2636912"/>
            <a:ext cx="923524" cy="115212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5229" y="4326903"/>
            <a:ext cx="554443" cy="884243"/>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a:t>
            </a:r>
            <a:r>
              <a:rPr lang="en-GB" dirty="0" smtClean="0"/>
              <a:t>Service </a:t>
            </a:r>
            <a:r>
              <a:rPr lang="en-GB" dirty="0"/>
              <a:t>P</a:t>
            </a:r>
            <a:r>
              <a:rPr lang="en-GB" dirty="0" smtClean="0"/>
              <a:t>assage</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useful. If not then services must transit over the RE4 SMs. This is not a good solution either as they are very flexible.</a:t>
            </a:r>
            <a:endParaRPr lang="en-GB" dirty="0"/>
          </a:p>
        </p:txBody>
      </p:sp>
    </p:spTree>
    <p:extLst>
      <p:ext uri="{BB962C8B-B14F-4D97-AF65-F5344CB8AC3E}">
        <p14:creationId xmlns:p14="http://schemas.microsoft.com/office/powerpoint/2010/main" val="335968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a:t>
            </a:r>
            <a:r>
              <a:rPr lang="en-GB" dirty="0" smtClean="0"/>
              <a:t>parameters</a:t>
            </a:r>
            <a:endParaRPr lang="en-GB" dirty="0" smtClean="0"/>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81" r="19427"/>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2448272" cy="1224136"/>
          </a:xfrm>
          <a:prstGeom prst="rect">
            <a:avLst/>
          </a:prstGeom>
          <a:noFill/>
        </p:spPr>
        <p:txBody>
          <a:bodyPr wrap="square" rtlCol="0">
            <a:spAutoFit/>
          </a:bodyPr>
          <a:lstStyle/>
          <a:p>
            <a:r>
              <a:rPr lang="en-GB" dirty="0" smtClean="0">
                <a:solidFill>
                  <a:prstClr val="black"/>
                </a:solidFill>
              </a:rPr>
              <a:t>This area has to be studied and an envelope produced and agreed with Integration</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8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9748" y="3277311"/>
            <a:ext cx="4152460" cy="311434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573016"/>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619672" y="5229200"/>
            <a:ext cx="1566588" cy="21530"/>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83668" y="3728693"/>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646331"/>
          </a:xfrm>
          <a:prstGeom prst="rect">
            <a:avLst/>
          </a:prstGeom>
          <a:solidFill>
            <a:srgbClr val="FFC000"/>
          </a:solidFill>
        </p:spPr>
        <p:txBody>
          <a:bodyPr wrap="square" rtlCol="0">
            <a:spAutoFit/>
          </a:bodyPr>
          <a:lstStyle/>
          <a:p>
            <a:r>
              <a:rPr lang="en-GB" dirty="0" smtClean="0">
                <a:solidFill>
                  <a:prstClr val="black"/>
                </a:solidFill>
              </a:rPr>
              <a:t>Services to extend to RE3/1 ?</a:t>
            </a:r>
            <a:endParaRPr lang="en-GB" dirty="0">
              <a:solidFill>
                <a:prstClr val="black"/>
              </a:solidFill>
            </a:endParaRPr>
          </a:p>
        </p:txBody>
      </p:sp>
      <p:sp>
        <p:nvSpPr>
          <p:cNvPr id="10" name="TextBox 9"/>
          <p:cNvSpPr txBox="1"/>
          <p:nvPr/>
        </p:nvSpPr>
        <p:spPr>
          <a:xfrm>
            <a:off x="5364088" y="836713"/>
            <a:ext cx="2520280" cy="1200329"/>
          </a:xfrm>
          <a:prstGeom prst="rect">
            <a:avLst/>
          </a:prstGeom>
          <a:solidFill>
            <a:srgbClr val="FFC000"/>
          </a:solidFill>
        </p:spPr>
        <p:txBody>
          <a:bodyPr wrap="square" rtlCol="0">
            <a:spAutoFit/>
          </a:bodyPr>
          <a:lstStyle/>
          <a:p>
            <a:r>
              <a:rPr lang="en-GB" dirty="0" smtClean="0">
                <a:solidFill>
                  <a:prstClr val="black"/>
                </a:solidFill>
              </a:rPr>
              <a:t>RE3/1 as built. Mounted on the Yoke. Shielding takes up significant space in “Z”</a:t>
            </a:r>
            <a:endParaRPr lang="en-GB" dirty="0">
              <a:solidFill>
                <a:prstClr val="black"/>
              </a:solidFill>
            </a:endParaRPr>
          </a:p>
        </p:txBody>
      </p:sp>
    </p:spTree>
    <p:extLst>
      <p:ext uri="{BB962C8B-B14F-4D97-AF65-F5344CB8AC3E}">
        <p14:creationId xmlns:p14="http://schemas.microsoft.com/office/powerpoint/2010/main" val="75870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7" t="30530" r="56405" b="23086"/>
          <a:stretch/>
        </p:blipFill>
        <p:spPr bwMode="auto">
          <a:xfrm rot="5400000">
            <a:off x="-94985" y="751168"/>
            <a:ext cx="3925683" cy="352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5" t="46231" r="65894" b="34944"/>
          <a:stretch/>
        </p:blipFill>
        <p:spPr bwMode="auto">
          <a:xfrm rot="5400000">
            <a:off x="5124257" y="-3577"/>
            <a:ext cx="3015815" cy="35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96" t="29610" r="20970" b="8777"/>
          <a:stretch/>
        </p:blipFill>
        <p:spPr bwMode="auto">
          <a:xfrm>
            <a:off x="3741294" y="3276463"/>
            <a:ext cx="5079177" cy="331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4933012"/>
            <a:ext cx="936104" cy="369332"/>
          </a:xfrm>
          <a:prstGeom prst="rect">
            <a:avLst/>
          </a:prstGeom>
          <a:noFill/>
        </p:spPr>
        <p:txBody>
          <a:bodyPr wrap="square" rtlCol="0">
            <a:spAutoFit/>
          </a:bodyPr>
          <a:lstStyle/>
          <a:p>
            <a:r>
              <a:rPr lang="en-GB" dirty="0" smtClean="0">
                <a:solidFill>
                  <a:prstClr val="black"/>
                </a:solidFill>
              </a:rPr>
              <a:t>RE4 SM</a:t>
            </a:r>
            <a:endParaRPr lang="en-GB" dirty="0">
              <a:solidFill>
                <a:prstClr val="black"/>
              </a:solidFill>
            </a:endParaRPr>
          </a:p>
        </p:txBody>
      </p:sp>
      <p:cxnSp>
        <p:nvCxnSpPr>
          <p:cNvPr id="7" name="Straight Arrow Connector 6"/>
          <p:cNvCxnSpPr/>
          <p:nvPr/>
        </p:nvCxnSpPr>
        <p:spPr>
          <a:xfrm flipH="1" flipV="1">
            <a:off x="827584" y="2511521"/>
            <a:ext cx="576064" cy="235763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79712" y="4474363"/>
            <a:ext cx="3744416" cy="64331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1575" y="2348880"/>
            <a:ext cx="1862553" cy="648072"/>
          </a:xfrm>
          <a:prstGeom prst="rect">
            <a:avLst/>
          </a:prstGeom>
          <a:solidFill>
            <a:srgbClr val="FFC000"/>
          </a:solidFill>
        </p:spPr>
        <p:txBody>
          <a:bodyPr wrap="square" rtlCol="0">
            <a:spAutoFit/>
          </a:bodyPr>
          <a:lstStyle/>
          <a:p>
            <a:r>
              <a:rPr lang="en-GB" dirty="0" smtClean="0">
                <a:solidFill>
                  <a:prstClr val="black"/>
                </a:solidFill>
              </a:rPr>
              <a:t>RE4/1 extended </a:t>
            </a:r>
            <a:r>
              <a:rPr lang="en-GB" dirty="0" err="1" smtClean="0">
                <a:solidFill>
                  <a:prstClr val="black"/>
                </a:solidFill>
              </a:rPr>
              <a:t>Pino</a:t>
            </a:r>
            <a:r>
              <a:rPr lang="en-GB" dirty="0" smtClean="0">
                <a:solidFill>
                  <a:prstClr val="black"/>
                </a:solidFill>
              </a:rPr>
              <a:t> &amp; </a:t>
            </a:r>
            <a:r>
              <a:rPr lang="en-GB" dirty="0" err="1" smtClean="0">
                <a:solidFill>
                  <a:prstClr val="black"/>
                </a:solidFill>
              </a:rPr>
              <a:t>Pigi</a:t>
            </a:r>
            <a:r>
              <a:rPr lang="en-GB" dirty="0" smtClean="0">
                <a:solidFill>
                  <a:prstClr val="black"/>
                </a:solidFill>
              </a:rPr>
              <a:t> (2015)</a:t>
            </a:r>
            <a:endParaRPr lang="en-GB" dirty="0">
              <a:solidFill>
                <a:prstClr val="black"/>
              </a:solidFill>
            </a:endParaRPr>
          </a:p>
        </p:txBody>
      </p:sp>
      <p:cxnSp>
        <p:nvCxnSpPr>
          <p:cNvPr id="14" name="Straight Arrow Connector 13"/>
          <p:cNvCxnSpPr/>
          <p:nvPr/>
        </p:nvCxnSpPr>
        <p:spPr>
          <a:xfrm flipV="1">
            <a:off x="5724128" y="1700808"/>
            <a:ext cx="1224136" cy="9712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24128" y="2672045"/>
            <a:ext cx="2088232" cy="291719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03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1" t="13198" r="24133" b="10224"/>
          <a:stretch/>
        </p:blipFill>
        <p:spPr bwMode="auto">
          <a:xfrm rot="8704908">
            <a:off x="974855" y="1419557"/>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196752"/>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923330"/>
          </a:xfrm>
          <a:prstGeom prst="rect">
            <a:avLst/>
          </a:prstGeom>
          <a:noFill/>
        </p:spPr>
        <p:txBody>
          <a:bodyPr wrap="square" rtlCol="0">
            <a:spAutoFit/>
          </a:bodyPr>
          <a:lstStyle/>
          <a:p>
            <a:r>
              <a:rPr lang="en-GB" dirty="0" smtClean="0">
                <a:solidFill>
                  <a:prstClr val="black"/>
                </a:solidFill>
              </a:rPr>
              <a:t>These dimensions will be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31" r="3270" b="2853"/>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2592288" cy="646331"/>
          </a:xfrm>
          <a:prstGeom prst="rect">
            <a:avLst/>
          </a:prstGeom>
          <a:noFill/>
        </p:spPr>
        <p:txBody>
          <a:bodyPr wrap="square" rtlCol="0">
            <a:spAutoFit/>
          </a:bodyPr>
          <a:lstStyle/>
          <a:p>
            <a:r>
              <a:rPr lang="en-GB" dirty="0" smtClean="0">
                <a:solidFill>
                  <a:prstClr val="black"/>
                </a:solidFill>
              </a:rPr>
              <a:t>A model should be made and tested in situ.</a:t>
            </a:r>
            <a:endParaRPr lang="en-GB" dirty="0">
              <a:solidFill>
                <a:prstClr val="black"/>
              </a:solidFill>
            </a:endParaRPr>
          </a:p>
        </p:txBody>
      </p:sp>
    </p:spTree>
    <p:extLst>
      <p:ext uri="{BB962C8B-B14F-4D97-AF65-F5344CB8AC3E}">
        <p14:creationId xmlns:p14="http://schemas.microsoft.com/office/powerpoint/2010/main" val="384596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851920" y="1331175"/>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745" y="1268760"/>
            <a:ext cx="2483768" cy="186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8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Original or New Technology </a:t>
            </a:r>
            <a:endParaRPr lang="en-GB" dirty="0"/>
          </a:p>
        </p:txBody>
      </p:sp>
      <p:pic>
        <p:nvPicPr>
          <p:cNvPr id="4" name="Picture 2" descr="D:\연구과제\Conferences\RPC_Conf\2014\kslee\Figures\4gap_R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2"/>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069" y="946566"/>
              <a:ext cx="5129079" cy="200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9" name="TextBox 8"/>
          <p:cNvSpPr txBox="1"/>
          <p:nvPr/>
        </p:nvSpPr>
        <p:spPr>
          <a:xfrm>
            <a:off x="1187625" y="5140114"/>
            <a:ext cx="2088232" cy="707886"/>
          </a:xfrm>
          <a:prstGeom prst="rect">
            <a:avLst/>
          </a:prstGeom>
          <a:solidFill>
            <a:srgbClr val="FFC000"/>
          </a:solidFill>
        </p:spPr>
        <p:txBody>
          <a:bodyPr wrap="square" rtlCol="0">
            <a:spAutoFit/>
          </a:bodyPr>
          <a:lstStyle/>
          <a:p>
            <a:r>
              <a:rPr lang="en-GB" sz="2000" b="1" i="1" dirty="0" smtClean="0"/>
              <a:t>What impact on services</a:t>
            </a:r>
            <a:r>
              <a:rPr lang="en-GB" dirty="0" smtClean="0"/>
              <a:t>.</a:t>
            </a:r>
            <a:endParaRPr lang="en-GB" dirty="0"/>
          </a:p>
        </p:txBody>
      </p:sp>
    </p:spTree>
    <p:extLst>
      <p:ext uri="{BB962C8B-B14F-4D97-AF65-F5344CB8AC3E}">
        <p14:creationId xmlns:p14="http://schemas.microsoft.com/office/powerpoint/2010/main" val="334028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HV</a:t>
            </a:r>
          </a:p>
          <a:p>
            <a:r>
              <a:rPr lang="en-GB" dirty="0" smtClean="0"/>
              <a:t>LV</a:t>
            </a:r>
          </a:p>
          <a:p>
            <a:r>
              <a:rPr lang="en-GB" dirty="0" smtClean="0"/>
              <a:t>Signal</a:t>
            </a:r>
          </a:p>
          <a:p>
            <a:r>
              <a:rPr lang="en-GB" dirty="0" smtClean="0"/>
              <a:t>Gas</a:t>
            </a:r>
          </a:p>
          <a:p>
            <a:r>
              <a:rPr lang="en-GB" dirty="0" smtClean="0"/>
              <a:t>Rack cabling not studied.</a:t>
            </a:r>
          </a:p>
          <a:p>
            <a:r>
              <a:rPr lang="en-GB" dirty="0" err="1" smtClean="0"/>
              <a:t>Signficicant</a:t>
            </a:r>
            <a:r>
              <a:rPr lang="en-GB" dirty="0" smtClean="0"/>
              <a:t> increase in electrical load on YE3</a:t>
            </a:r>
            <a:endParaRPr lang="en-GB" dirty="0"/>
          </a:p>
        </p:txBody>
      </p:sp>
    </p:spTree>
    <p:extLst>
      <p:ext uri="{BB962C8B-B14F-4D97-AF65-F5344CB8AC3E}">
        <p14:creationId xmlns:p14="http://schemas.microsoft.com/office/powerpoint/2010/main" val="45370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5659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095"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normAutofit lnSpcReduction="10000"/>
          </a:bodyPr>
          <a:lstStyle/>
          <a:p>
            <a:r>
              <a:rPr lang="en-GB" dirty="0" smtClean="0"/>
              <a:t>HV</a:t>
            </a:r>
          </a:p>
          <a:p>
            <a:r>
              <a:rPr lang="en-GB" dirty="0" smtClean="0"/>
              <a:t>LV</a:t>
            </a:r>
            <a:endParaRPr lang="en-GB" dirty="0" smtClean="0"/>
          </a:p>
          <a:p>
            <a:r>
              <a:rPr lang="en-GB" dirty="0" smtClean="0"/>
              <a:t>Signal</a:t>
            </a:r>
          </a:p>
          <a:p>
            <a:r>
              <a:rPr lang="en-GB" dirty="0" smtClean="0"/>
              <a:t>Gas </a:t>
            </a:r>
          </a:p>
          <a:p>
            <a:r>
              <a:rPr lang="en-GB" dirty="0" smtClean="0"/>
              <a:t>Cooling</a:t>
            </a:r>
          </a:p>
          <a:p>
            <a:r>
              <a:rPr lang="en-GB" dirty="0" smtClean="0"/>
              <a:t>UXC Rack space</a:t>
            </a:r>
          </a:p>
          <a:p>
            <a:r>
              <a:rPr lang="en-GB" dirty="0" smtClean="0"/>
              <a:t>USC Rack space</a:t>
            </a:r>
          </a:p>
          <a:p>
            <a:r>
              <a:rPr lang="en-GB" dirty="0" smtClean="0"/>
              <a:t>Installation </a:t>
            </a:r>
          </a:p>
        </p:txBody>
      </p:sp>
    </p:spTree>
    <p:extLst>
      <p:ext uri="{BB962C8B-B14F-4D97-AF65-F5344CB8AC3E}">
        <p14:creationId xmlns:p14="http://schemas.microsoft.com/office/powerpoint/2010/main" val="356208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Electric power</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USC Rack Space. </a:t>
            </a:r>
            <a:r>
              <a:rPr lang="en-GB" sz="2400" dirty="0" smtClean="0"/>
              <a:t>HV </a:t>
            </a:r>
            <a:r>
              <a:rPr lang="en-GB" sz="2400" dirty="0" smtClean="0"/>
              <a:t>will need HV distribution space , can be crammed into Mainframe rack </a:t>
            </a:r>
            <a:r>
              <a:rPr lang="en-GB" sz="2400" dirty="0" smtClean="0"/>
              <a:t>? Request </a:t>
            </a:r>
            <a:r>
              <a:rPr lang="en-GB" sz="2400" dirty="0" smtClean="0"/>
              <a:t>rack space </a:t>
            </a:r>
          </a:p>
          <a:p>
            <a:r>
              <a:rPr lang="en-GB" sz="2400" dirty="0" smtClean="0"/>
              <a:t>Plan to upgrade the </a:t>
            </a:r>
            <a:r>
              <a:rPr lang="en-GB" sz="2400" dirty="0" smtClean="0"/>
              <a:t>MAO</a:t>
            </a:r>
            <a:endParaRPr lang="en-GB" sz="2400" dirty="0" smtClean="0"/>
          </a:p>
          <a:p>
            <a:r>
              <a:rPr lang="en-GB" sz="2400" dirty="0" smtClean="0"/>
              <a:t>Adding LV modules in New rack space . Still need rack space 6U in each tower.</a:t>
            </a:r>
          </a:p>
          <a:p>
            <a:r>
              <a:rPr lang="en-GB" sz="2400" dirty="0" smtClean="0"/>
              <a:t>If remapping then will fit into present Crates, with reduced granularity.</a:t>
            </a:r>
          </a:p>
          <a:p>
            <a:r>
              <a:rPr lang="en-GB" sz="2400" dirty="0" smtClean="0"/>
              <a:t>Large 80% power increase with no space increase , therefore density increase &gt; temp increase. Increased flow</a:t>
            </a:r>
          </a:p>
          <a:p>
            <a:r>
              <a:rPr lang="en-GB" sz="2400" dirty="0" smtClean="0"/>
              <a:t>Signal extraction under RE3/2 RE4 ?</a:t>
            </a:r>
          </a:p>
          <a:p>
            <a:r>
              <a:rPr lang="en-GB" sz="2400" dirty="0" smtClean="0"/>
              <a:t>Signal from 1440 </a:t>
            </a:r>
            <a:r>
              <a:rPr lang="en-GB" sz="2400" dirty="0" err="1" smtClean="0"/>
              <a:t>dia</a:t>
            </a:r>
            <a:r>
              <a:rPr lang="en-GB" sz="2400" dirty="0" smtClean="0"/>
              <a:t> 10 to 8 fibre optics Non standard FEB option is </a:t>
            </a:r>
            <a:r>
              <a:rPr lang="en-GB" sz="2400" dirty="0" err="1" smtClean="0"/>
              <a:t>clealy</a:t>
            </a:r>
            <a:r>
              <a:rPr lang="en-GB" sz="2400" dirty="0" smtClean="0"/>
              <a:t> </a:t>
            </a:r>
            <a:r>
              <a:rPr lang="en-GB" sz="2400" dirty="0" err="1" smtClean="0"/>
              <a:t>beter</a:t>
            </a:r>
            <a:r>
              <a:rPr lang="en-GB" sz="2400" dirty="0" smtClean="0"/>
              <a:t> for signal cabling installation</a:t>
            </a:r>
          </a:p>
          <a:p>
            <a:endParaRPr lang="en-GB" dirty="0" smtClean="0"/>
          </a:p>
          <a:p>
            <a:endParaRPr lang="en-GB" dirty="0"/>
          </a:p>
        </p:txBody>
      </p:sp>
    </p:spTree>
    <p:extLst>
      <p:ext uri="{BB962C8B-B14F-4D97-AF65-F5344CB8AC3E}">
        <p14:creationId xmlns:p14="http://schemas.microsoft.com/office/powerpoint/2010/main" val="179935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06286" y="4250029"/>
            <a:ext cx="3862527" cy="2498354"/>
            <a:chOff x="3292069" y="633920"/>
            <a:chExt cx="5129079" cy="2316442"/>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069" y="946566"/>
              <a:ext cx="5129079" cy="200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직사각형 5"/>
            <p:cNvSpPr/>
            <p:nvPr/>
          </p:nvSpPr>
          <p:spPr>
            <a:xfrm>
              <a:off x="4414019" y="633920"/>
              <a:ext cx="3755497" cy="599270"/>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180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needs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055"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Tree>
    <p:extLst>
      <p:ext uri="{BB962C8B-B14F-4D97-AF65-F5344CB8AC3E}">
        <p14:creationId xmlns:p14="http://schemas.microsoft.com/office/powerpoint/2010/main" val="397434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385254" y="998805"/>
            <a:ext cx="4298462" cy="5735606"/>
            <a:chOff x="3201094" y="254411"/>
            <a:chExt cx="6423769" cy="6480000"/>
          </a:xfrm>
        </p:grpSpPr>
        <p:pic>
          <p:nvPicPr>
            <p:cNvPr id="4" name="Picture 3"/>
            <p:cNvPicPr>
              <a:picLocks noChangeAspect="1"/>
            </p:cNvPicPr>
            <p:nvPr/>
          </p:nvPicPr>
          <p:blipFill rotWithShape="1">
            <a:blip r:embed="rId2"/>
            <a:srcRect l="41540" t="2701" r="4435"/>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1114717"/>
            <a:ext cx="4078393" cy="3539430"/>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a:t>
            </a:r>
            <a:br>
              <a:rPr lang="en-GB" sz="1600" dirty="0" smtClean="0">
                <a:solidFill>
                  <a:srgbClr val="000000"/>
                </a:solidFill>
              </a:rPr>
            </a:br>
            <a:r>
              <a:rPr lang="en-GB" sz="1600" dirty="0" smtClean="0">
                <a:solidFill>
                  <a:srgbClr val="000000"/>
                </a:solidFill>
              </a:rPr>
              <a:t>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480266" y="2138289"/>
            <a:ext cx="1882080" cy="27833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39279" y="2377663"/>
            <a:ext cx="1798025" cy="281588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5517" y="3931043"/>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sp>
        <p:nvSpPr>
          <p:cNvPr id="11" name="TextBox 10"/>
          <p:cNvSpPr txBox="1"/>
          <p:nvPr/>
        </p:nvSpPr>
        <p:spPr>
          <a:xfrm>
            <a:off x="211095" y="222112"/>
            <a:ext cx="8171852" cy="523220"/>
          </a:xfrm>
          <a:prstGeom prst="rect">
            <a:avLst/>
          </a:prstGeom>
          <a:noFill/>
        </p:spPr>
        <p:txBody>
          <a:bodyPr wrap="none" rtlCol="0">
            <a:spAutoFit/>
          </a:bodyPr>
          <a:lstStyle/>
          <a:p>
            <a:r>
              <a:rPr lang="en-GB" sz="2800" i="1" dirty="0">
                <a:solidFill>
                  <a:srgbClr val="002060"/>
                </a:solidFill>
              </a:rPr>
              <a:t>L</a:t>
            </a:r>
            <a:r>
              <a:rPr lang="en-GB" sz="2800" i="1" dirty="0" smtClean="0">
                <a:solidFill>
                  <a:srgbClr val="002060"/>
                </a:solidFill>
              </a:rPr>
              <a:t>V Power System Optimisation for RE3/1 &amp; RE4/1</a:t>
            </a:r>
            <a:endParaRPr lang="en-GB" sz="2800"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7" y="2379725"/>
            <a:ext cx="4840622" cy="148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97180" y="266488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4023630" y="998806"/>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5652127" y="1988840"/>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Tree>
    <p:extLst>
      <p:ext uri="{BB962C8B-B14F-4D97-AF65-F5344CB8AC3E}">
        <p14:creationId xmlns:p14="http://schemas.microsoft.com/office/powerpoint/2010/main" val="260020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(24U)with original FEB/LBB system</a:t>
            </a:r>
            <a:endParaRPr lang="en-GB" dirty="0"/>
          </a:p>
        </p:txBody>
      </p:sp>
    </p:spTree>
    <p:extLst>
      <p:ext uri="{BB962C8B-B14F-4D97-AF65-F5344CB8AC3E}">
        <p14:creationId xmlns:p14="http://schemas.microsoft.com/office/powerpoint/2010/main" val="118677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To be studied.</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1754326"/>
          </a:xfrm>
          <a:prstGeom prst="rect">
            <a:avLst/>
          </a:prstGeom>
          <a:solidFill>
            <a:srgbClr val="FFC000"/>
          </a:solidFill>
        </p:spPr>
        <p:txBody>
          <a:bodyPr wrap="square" rtlCol="0">
            <a:spAutoFit/>
          </a:bodyPr>
          <a:lstStyle/>
          <a:p>
            <a:r>
              <a:rPr lang="en-GB" dirty="0" smtClean="0"/>
              <a:t>New FE is being investigated with greatly reduced space requirements in the Crates, service section on yoke. 20 FO instead of  1440 dia10mm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themeOverride>
</file>

<file path=docProps/app.xml><?xml version="1.0" encoding="utf-8"?>
<Properties xmlns="http://schemas.openxmlformats.org/officeDocument/2006/extended-properties" xmlns:vt="http://schemas.openxmlformats.org/officeDocument/2006/docPropsVTypes">
  <TotalTime>1236</TotalTime>
  <Words>1000</Words>
  <Application>Microsoft Office PowerPoint</Application>
  <PresentationFormat>On-screen Show (4:3)</PresentationFormat>
  <Paragraphs>121</Paragraphs>
  <Slides>24</Slides>
  <Notes>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24</vt:i4>
      </vt:variant>
    </vt:vector>
  </HeadingPairs>
  <TitlesOfParts>
    <vt:vector size="35" baseType="lpstr">
      <vt:lpstr>Office Theme</vt:lpstr>
      <vt:lpstr>MH design</vt:lpstr>
      <vt:lpstr>Blends</vt:lpstr>
      <vt:lpstr>1_MH design</vt:lpstr>
      <vt:lpstr>2_MH design</vt:lpstr>
      <vt:lpstr>3_MH design</vt:lpstr>
      <vt:lpstr>1_Office Theme</vt:lpstr>
      <vt:lpstr>2_Office Theme</vt:lpstr>
      <vt:lpstr>3_Office Theme</vt:lpstr>
      <vt:lpstr>4_Office Theme</vt:lpstr>
      <vt:lpstr>Worksheet</vt:lpstr>
      <vt:lpstr>Services for RE3&amp;4 Upscope</vt:lpstr>
      <vt:lpstr>Original or New Technology </vt:lpstr>
      <vt:lpstr>Content</vt:lpstr>
      <vt:lpstr>Electric power</vt:lpstr>
      <vt:lpstr>PowerPoint Presentation</vt:lpstr>
      <vt:lpstr>HV needs</vt:lpstr>
      <vt:lpstr>PowerPoint Presentation</vt:lpstr>
      <vt:lpstr>PowerPoint Presentation</vt:lpstr>
      <vt:lpstr>PowerPoint Presentation</vt:lpstr>
      <vt:lpstr>RPC Upgrade RE(3,4)/1 gas supply needs (preliminary) </vt:lpstr>
      <vt:lpstr>RE3/1 service passage</vt:lpstr>
      <vt:lpstr>RE4/1 Service Passage</vt:lpstr>
      <vt:lpstr>RE3/1</vt:lpstr>
      <vt:lpstr>PowerPoint Presentation</vt:lpstr>
      <vt:lpstr>RE3/1 Mounting</vt:lpstr>
      <vt:lpstr>PowerPoint Presentation</vt:lpstr>
      <vt:lpstr>PowerPoint Presentation</vt:lpstr>
      <vt:lpstr>PowerPoint Presentation</vt:lpstr>
      <vt:lpstr>RE4/1 Mounting</vt:lpstr>
      <vt:lpstr>PowerPoint Presentation</vt:lpstr>
      <vt:lpstr>Conclusion</vt:lpstr>
      <vt:lpstr>Additional Slides</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64</cp:revision>
  <dcterms:created xsi:type="dcterms:W3CDTF">2016-05-31T09:49:00Z</dcterms:created>
  <dcterms:modified xsi:type="dcterms:W3CDTF">2016-06-02T07:39:07Z</dcterms:modified>
</cp:coreProperties>
</file>