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0" r:id="rId5"/>
    <p:sldId id="260" r:id="rId6"/>
    <p:sldId id="264" r:id="rId7"/>
    <p:sldId id="265" r:id="rId8"/>
    <p:sldId id="267" r:id="rId9"/>
    <p:sldId id="269" r:id="rId10"/>
    <p:sldId id="262" r:id="rId11"/>
    <p:sldId id="273"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3F73EC-2181-41A5-987B-57D4BCE17DC4}" type="datetimeFigureOut">
              <a:rPr lang="en-GB" smtClean="0"/>
              <a:t>13/05/2018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353194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3F73EC-2181-41A5-987B-57D4BCE17DC4}" type="datetimeFigureOut">
              <a:rPr lang="en-GB" smtClean="0"/>
              <a:t>13/05/2018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65406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3F73EC-2181-41A5-987B-57D4BCE17DC4}" type="datetimeFigureOut">
              <a:rPr lang="en-GB" smtClean="0"/>
              <a:t>13/05/2018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108374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3F73EC-2181-41A5-987B-57D4BCE17DC4}" type="datetimeFigureOut">
              <a:rPr lang="en-GB" smtClean="0"/>
              <a:t>13/05/2018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37943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F73EC-2181-41A5-987B-57D4BCE17DC4}" type="datetimeFigureOut">
              <a:rPr lang="en-GB" smtClean="0"/>
              <a:t>13/05/2018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76030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3F73EC-2181-41A5-987B-57D4BCE17DC4}" type="datetimeFigureOut">
              <a:rPr lang="en-GB" smtClean="0"/>
              <a:t>13/05/2018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163104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3F73EC-2181-41A5-987B-57D4BCE17DC4}" type="datetimeFigureOut">
              <a:rPr lang="en-GB" smtClean="0"/>
              <a:t>13/05/2018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239349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3F73EC-2181-41A5-987B-57D4BCE17DC4}" type="datetimeFigureOut">
              <a:rPr lang="en-GB" smtClean="0"/>
              <a:t>13/05/2018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120402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F73EC-2181-41A5-987B-57D4BCE17DC4}" type="datetimeFigureOut">
              <a:rPr lang="en-GB" smtClean="0"/>
              <a:t>13/05/2018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147812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F73EC-2181-41A5-987B-57D4BCE17DC4}" type="datetimeFigureOut">
              <a:rPr lang="en-GB" smtClean="0"/>
              <a:t>13/05/2018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375662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3F73EC-2181-41A5-987B-57D4BCE17DC4}" type="datetimeFigureOut">
              <a:rPr lang="en-GB" smtClean="0"/>
              <a:t>13/05/2018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168095-2F1F-489B-A385-AFEFA7AE6451}" type="slidenum">
              <a:rPr lang="en-GB" smtClean="0"/>
              <a:t>‹#›</a:t>
            </a:fld>
            <a:endParaRPr lang="en-GB"/>
          </a:p>
        </p:txBody>
      </p:sp>
    </p:spTree>
    <p:extLst>
      <p:ext uri="{BB962C8B-B14F-4D97-AF65-F5344CB8AC3E}">
        <p14:creationId xmlns:p14="http://schemas.microsoft.com/office/powerpoint/2010/main" val="35903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F73EC-2181-41A5-987B-57D4BCE17DC4}" type="datetimeFigureOut">
              <a:rPr lang="en-GB" smtClean="0"/>
              <a:t>13/05/2018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68095-2F1F-489B-A385-AFEFA7AE6451}" type="slidenum">
              <a:rPr lang="en-GB" smtClean="0"/>
              <a:t>‹#›</a:t>
            </a:fld>
            <a:endParaRPr lang="en-GB"/>
          </a:p>
        </p:txBody>
      </p:sp>
    </p:spTree>
    <p:extLst>
      <p:ext uri="{BB962C8B-B14F-4D97-AF65-F5344CB8AC3E}">
        <p14:creationId xmlns:p14="http://schemas.microsoft.com/office/powerpoint/2010/main" val="146242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Cooling RE3/1 and RE4/1</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6275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67630"/>
            <a:ext cx="12192000" cy="4893647"/>
          </a:xfrm>
          <a:prstGeom prst="rect">
            <a:avLst/>
          </a:prstGeom>
          <a:noFill/>
        </p:spPr>
        <p:txBody>
          <a:bodyPr wrap="square" rtlCol="0">
            <a:spAutoFit/>
          </a:bodyPr>
          <a:lstStyle/>
          <a:p>
            <a:pPr algn="ctr"/>
            <a:r>
              <a:rPr lang="en-GB" sz="2400" dirty="0" smtClean="0"/>
              <a:t>RE4/1 cooling</a:t>
            </a:r>
          </a:p>
          <a:p>
            <a:endParaRPr lang="en-GB" dirty="0"/>
          </a:p>
          <a:p>
            <a:r>
              <a:rPr lang="en-GB" dirty="0" smtClean="0"/>
              <a:t>Why not repeat the method used in RE3/1, it is very cheap and quick. </a:t>
            </a:r>
          </a:p>
          <a:p>
            <a:endParaRPr lang="en-GB" dirty="0" smtClean="0"/>
          </a:p>
          <a:p>
            <a:r>
              <a:rPr lang="en-GB" dirty="0" smtClean="0"/>
              <a:t>The initial proposal is to add “</a:t>
            </a:r>
            <a:r>
              <a:rPr lang="en-GB" dirty="0" err="1" smtClean="0"/>
              <a:t>Ts</a:t>
            </a:r>
            <a:r>
              <a:rPr lang="en-GB" dirty="0" smtClean="0"/>
              <a:t>” to the mini-manifold and then run with flexible hoses all the way to the chambers as is done for the RE4 SMs.</a:t>
            </a:r>
          </a:p>
          <a:p>
            <a:endParaRPr lang="en-GB" dirty="0"/>
          </a:p>
          <a:p>
            <a:r>
              <a:rPr lang="en-GB" dirty="0" smtClean="0"/>
              <a:t>The argument to not disturb the chambers that have “sensitive SS unions” is not valid if they can all be replaced. Nominally only the inner radius ones will have to be disturbed. However if a good solution is found to eradicate all the SS ferrules then clearly it should be done on all the cooling circuits of both RE4/2 and RE4/3 chambers.</a:t>
            </a:r>
          </a:p>
          <a:p>
            <a:endParaRPr lang="en-GB" dirty="0"/>
          </a:p>
          <a:p>
            <a:r>
              <a:rPr lang="en-GB" dirty="0" smtClean="0"/>
              <a:t>If the choice is to go for the </a:t>
            </a:r>
            <a:r>
              <a:rPr lang="en-GB" dirty="0" smtClean="0"/>
              <a:t>RE3/1 </a:t>
            </a:r>
            <a:r>
              <a:rPr lang="en-GB" dirty="0" smtClean="0"/>
              <a:t>version then a detailed </a:t>
            </a:r>
            <a:r>
              <a:rPr lang="en-GB" dirty="0" smtClean="0"/>
              <a:t>trial </a:t>
            </a:r>
            <a:r>
              <a:rPr lang="en-GB" dirty="0" smtClean="0"/>
              <a:t>will have to be made in 904 with the mock-up.</a:t>
            </a:r>
          </a:p>
          <a:p>
            <a:endParaRPr lang="en-GB" dirty="0"/>
          </a:p>
          <a:p>
            <a:endParaRPr lang="en-GB" dirty="0" smtClean="0"/>
          </a:p>
          <a:p>
            <a:r>
              <a:rPr lang="en-GB" dirty="0" smtClean="0"/>
              <a:t>The Cooling to RE4/1 is recommended </a:t>
            </a:r>
            <a:r>
              <a:rPr lang="en-GB" dirty="0" smtClean="0"/>
              <a:t>to be </a:t>
            </a:r>
            <a:r>
              <a:rPr lang="en-GB" dirty="0" smtClean="0"/>
              <a:t>done differently from the </a:t>
            </a:r>
            <a:r>
              <a:rPr lang="en-GB" dirty="0" smtClean="0"/>
              <a:t>RE3/1 using long flexibles from the Mini Manifolds.</a:t>
            </a:r>
            <a:endParaRPr lang="en-GB" dirty="0" smtClean="0"/>
          </a:p>
          <a:p>
            <a:endParaRPr lang="en-GB" dirty="0"/>
          </a:p>
          <a:p>
            <a:r>
              <a:rPr lang="en-GB" dirty="0" smtClean="0"/>
              <a:t>Of course since Mexico has good links with the USA then sourcing the correct inch size components is perhaps made easier.</a:t>
            </a:r>
            <a:endParaRPr lang="en-GB" dirty="0"/>
          </a:p>
        </p:txBody>
      </p:sp>
    </p:spTree>
    <p:extLst>
      <p:ext uri="{BB962C8B-B14F-4D97-AF65-F5344CB8AC3E}">
        <p14:creationId xmlns:p14="http://schemas.microsoft.com/office/powerpoint/2010/main" val="97531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278" t="34932" r="13344" b="10466"/>
          <a:stretch/>
        </p:blipFill>
        <p:spPr>
          <a:xfrm>
            <a:off x="0" y="1628078"/>
            <a:ext cx="12192000" cy="4577666"/>
          </a:xfrm>
          <a:prstGeom prst="rect">
            <a:avLst/>
          </a:prstGeom>
        </p:spPr>
      </p:pic>
      <p:sp>
        <p:nvSpPr>
          <p:cNvPr id="5" name="TextBox 4"/>
          <p:cNvSpPr txBox="1"/>
          <p:nvPr/>
        </p:nvSpPr>
        <p:spPr>
          <a:xfrm>
            <a:off x="1339740" y="425794"/>
            <a:ext cx="3969834" cy="769441"/>
          </a:xfrm>
          <a:prstGeom prst="rect">
            <a:avLst/>
          </a:prstGeom>
          <a:noFill/>
        </p:spPr>
        <p:txBody>
          <a:bodyPr wrap="square" rtlCol="0">
            <a:spAutoFit/>
          </a:bodyPr>
          <a:lstStyle/>
          <a:p>
            <a:r>
              <a:rPr lang="en-GB" sz="4400" dirty="0" smtClean="0"/>
              <a:t>LS2 Schedule</a:t>
            </a:r>
            <a:endParaRPr lang="en-GB" sz="4400" dirty="0"/>
          </a:p>
        </p:txBody>
      </p:sp>
      <p:sp>
        <p:nvSpPr>
          <p:cNvPr id="2" name="Rectangle 1"/>
          <p:cNvSpPr/>
          <p:nvPr/>
        </p:nvSpPr>
        <p:spPr>
          <a:xfrm>
            <a:off x="91440" y="3998422"/>
            <a:ext cx="12011891" cy="182880"/>
          </a:xfrm>
          <a:prstGeom prst="rect">
            <a:avLst/>
          </a:prstGeom>
          <a:solidFill>
            <a:srgbClr val="FFC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0054" y="5662381"/>
            <a:ext cx="12011891" cy="182880"/>
          </a:xfrm>
          <a:prstGeom prst="rect">
            <a:avLst/>
          </a:prstGeom>
          <a:solidFill>
            <a:srgbClr val="FFC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095999" y="1050650"/>
            <a:ext cx="5187820" cy="923330"/>
          </a:xfrm>
          <a:prstGeom prst="rect">
            <a:avLst/>
          </a:prstGeom>
          <a:solidFill>
            <a:srgbClr val="FFC000"/>
          </a:solidFill>
        </p:spPr>
        <p:txBody>
          <a:bodyPr wrap="square" rtlCol="0">
            <a:spAutoFit/>
          </a:bodyPr>
          <a:lstStyle/>
          <a:p>
            <a:r>
              <a:rPr lang="en-GB" dirty="0" smtClean="0"/>
              <a:t>In case of the mini-manifold version these times are available. If the other versions are used then we must wait for the chambers to be installed.</a:t>
            </a:r>
            <a:endParaRPr lang="en-GB" dirty="0"/>
          </a:p>
        </p:txBody>
      </p:sp>
      <p:sp>
        <p:nvSpPr>
          <p:cNvPr id="7" name="TextBox 6"/>
          <p:cNvSpPr txBox="1"/>
          <p:nvPr/>
        </p:nvSpPr>
        <p:spPr>
          <a:xfrm>
            <a:off x="4040154" y="6130212"/>
            <a:ext cx="4963887" cy="652960"/>
          </a:xfrm>
          <a:prstGeom prst="rect">
            <a:avLst/>
          </a:prstGeom>
          <a:noFill/>
        </p:spPr>
        <p:txBody>
          <a:bodyPr wrap="square" rtlCol="0">
            <a:spAutoFit/>
          </a:bodyPr>
          <a:lstStyle/>
          <a:p>
            <a:r>
              <a:rPr lang="en-GB" dirty="0" smtClean="0"/>
              <a:t>The Cooling of RE3/1 is done once the chambers are mounted in position on the yoke .</a:t>
            </a:r>
            <a:endParaRPr lang="en-GB" dirty="0"/>
          </a:p>
        </p:txBody>
      </p:sp>
    </p:spTree>
    <p:extLst>
      <p:ext uri="{BB962C8B-B14F-4D97-AF65-F5344CB8AC3E}">
        <p14:creationId xmlns:p14="http://schemas.microsoft.com/office/powerpoint/2010/main" val="288319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endParaRPr lang="en-GB" dirty="0" smtClean="0"/>
          </a:p>
          <a:p>
            <a:r>
              <a:rPr lang="en-GB" dirty="0" smtClean="0"/>
              <a:t>Georgia has started the on chamber part, need final FEB design</a:t>
            </a:r>
            <a:endParaRPr lang="en-GB" dirty="0"/>
          </a:p>
          <a:p>
            <a:r>
              <a:rPr lang="en-GB" dirty="0" smtClean="0"/>
              <a:t>Conclude on which version for RE4/1</a:t>
            </a:r>
          </a:p>
          <a:p>
            <a:r>
              <a:rPr lang="en-GB" dirty="0" smtClean="0"/>
              <a:t>Design of the system for integration to CMS and component selection, number of circuits etc. Can Georgia do this ?</a:t>
            </a:r>
          </a:p>
          <a:p>
            <a:r>
              <a:rPr lang="en-GB" dirty="0" smtClean="0"/>
              <a:t>Order material</a:t>
            </a:r>
          </a:p>
          <a:p>
            <a:r>
              <a:rPr lang="en-GB" dirty="0" smtClean="0"/>
              <a:t>ZEC to install </a:t>
            </a:r>
            <a:r>
              <a:rPr lang="en-GB" smtClean="0"/>
              <a:t>and Commission</a:t>
            </a:r>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58061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153" y="590204"/>
            <a:ext cx="8129847" cy="5509200"/>
          </a:xfrm>
          <a:prstGeom prst="rect">
            <a:avLst/>
          </a:prstGeom>
        </p:spPr>
        <p:txBody>
          <a:bodyPr wrap="square">
            <a:spAutoFit/>
          </a:bodyPr>
          <a:lstStyle/>
          <a:p>
            <a:r>
              <a:rPr lang="en-GB" sz="1600" dirty="0" smtClean="0"/>
              <a:t>It should include information on</a:t>
            </a:r>
          </a:p>
          <a:p>
            <a:r>
              <a:rPr lang="en-GB" sz="1600" dirty="0" smtClean="0"/>
              <a:t>- how we connect RE3/1 cooling to existing RE3/2 circuits</a:t>
            </a:r>
          </a:p>
          <a:p>
            <a:r>
              <a:rPr lang="en-GB" sz="1600" dirty="0" smtClean="0"/>
              <a:t>- how we connect RE4/1 cooling. Here explain both possibilities "a-la 3/1"</a:t>
            </a:r>
          </a:p>
          <a:p>
            <a:r>
              <a:rPr lang="en-GB" sz="1600" dirty="0" smtClean="0"/>
              <a:t>and your proposal with T-junction at mini-manifold valves and try to draw</a:t>
            </a:r>
          </a:p>
          <a:p>
            <a:r>
              <a:rPr lang="en-GB" sz="1600" dirty="0" smtClean="0"/>
              <a:t>some pros and cons for both (as we did last Wednesday when we discussed it</a:t>
            </a:r>
          </a:p>
          <a:p>
            <a:r>
              <a:rPr lang="en-GB" sz="1600" dirty="0" smtClean="0"/>
              <a:t>with Isabel in my office).</a:t>
            </a:r>
          </a:p>
          <a:p>
            <a:r>
              <a:rPr lang="en-GB" sz="1600" dirty="0" smtClean="0"/>
              <a:t>- list of material for procurement</a:t>
            </a:r>
          </a:p>
          <a:p>
            <a:r>
              <a:rPr lang="en-GB" sz="1600" dirty="0" smtClean="0"/>
              <a:t>- dates, urgencies, deadlines for procurement. The most important at this</a:t>
            </a:r>
          </a:p>
          <a:p>
            <a:r>
              <a:rPr lang="en-GB" sz="1600" dirty="0" smtClean="0"/>
              <a:t>stage is to know which is the latest date we have to start the procurement</a:t>
            </a:r>
          </a:p>
          <a:p>
            <a:r>
              <a:rPr lang="en-GB" sz="1600" dirty="0" smtClean="0"/>
              <a:t>in all pieces such that they are here in time (01.March.2019 latest). Let's</a:t>
            </a:r>
          </a:p>
          <a:p>
            <a:r>
              <a:rPr lang="en-GB" sz="1600" dirty="0" smtClean="0"/>
              <a:t>put a safety margin and say Dec.2018.</a:t>
            </a:r>
          </a:p>
          <a:p>
            <a:r>
              <a:rPr lang="en-GB" sz="1600" dirty="0" smtClean="0"/>
              <a:t>- planning of cooling </a:t>
            </a:r>
            <a:r>
              <a:rPr lang="en-GB" sz="1600" dirty="0" err="1" smtClean="0"/>
              <a:t>intervetions</a:t>
            </a:r>
            <a:r>
              <a:rPr lang="en-GB" sz="1600" dirty="0" smtClean="0"/>
              <a:t>: I will provide you one file with an</a:t>
            </a:r>
          </a:p>
          <a:p>
            <a:r>
              <a:rPr lang="en-GB" sz="1600" dirty="0" smtClean="0"/>
              <a:t>extractions of </a:t>
            </a:r>
            <a:r>
              <a:rPr lang="en-GB" sz="1600" dirty="0" err="1" smtClean="0"/>
              <a:t>iRPC</a:t>
            </a:r>
            <a:r>
              <a:rPr lang="en-GB" sz="1600" dirty="0" smtClean="0"/>
              <a:t> service installation from the Muon LS2 project. In fact,</a:t>
            </a:r>
          </a:p>
          <a:p>
            <a:r>
              <a:rPr lang="en-GB" sz="1600" dirty="0" smtClean="0"/>
              <a:t>RE3/1 will happen in YETS after chamber installation.</a:t>
            </a:r>
          </a:p>
          <a:p>
            <a:r>
              <a:rPr lang="en-GB" sz="1600" dirty="0" smtClean="0"/>
              <a:t>- answer the question: do we need any drawings or </a:t>
            </a:r>
            <a:r>
              <a:rPr lang="en-GB" sz="1600" dirty="0" err="1" smtClean="0"/>
              <a:t>engeneering</a:t>
            </a:r>
            <a:r>
              <a:rPr lang="en-GB" sz="1600" dirty="0" smtClean="0"/>
              <a:t> help from</a:t>
            </a:r>
          </a:p>
          <a:p>
            <a:r>
              <a:rPr lang="en-GB" sz="1600" dirty="0" smtClean="0"/>
              <a:t>Integration Office? If yes, for what and for when!!! This is very important.</a:t>
            </a:r>
          </a:p>
          <a:p>
            <a:r>
              <a:rPr lang="en-GB" sz="1600" dirty="0" smtClean="0"/>
              <a:t>- conclude on the readiness of the cooling upgrade, what is still </a:t>
            </a:r>
            <a:r>
              <a:rPr lang="en-GB" sz="1600" dirty="0" err="1" smtClean="0"/>
              <a:t>misssing</a:t>
            </a:r>
            <a:endParaRPr lang="en-GB" sz="1600" dirty="0" smtClean="0"/>
          </a:p>
          <a:p>
            <a:r>
              <a:rPr lang="en-GB" sz="1600" dirty="0" smtClean="0"/>
              <a:t>to proceed faster and now.</a:t>
            </a:r>
          </a:p>
          <a:p>
            <a:endParaRPr lang="en-GB" sz="1600" dirty="0" smtClean="0"/>
          </a:p>
          <a:p>
            <a:r>
              <a:rPr lang="en-GB" sz="1600" dirty="0" smtClean="0">
                <a:solidFill>
                  <a:srgbClr val="FF0000"/>
                </a:solidFill>
              </a:rPr>
              <a:t>As all points are already thought out and discussed with our neighbours I will act as post box between IO and </a:t>
            </a:r>
            <a:r>
              <a:rPr lang="en-GB" sz="1600" dirty="0" err="1" smtClean="0">
                <a:solidFill>
                  <a:srgbClr val="FF0000"/>
                </a:solidFill>
              </a:rPr>
              <a:t>anton</a:t>
            </a:r>
            <a:endParaRPr lang="en-GB" sz="1600" dirty="0" smtClean="0">
              <a:solidFill>
                <a:srgbClr val="FF0000"/>
              </a:solidFill>
            </a:endParaRPr>
          </a:p>
          <a:p>
            <a:endParaRPr lang="en-GB" sz="1600" dirty="0"/>
          </a:p>
        </p:txBody>
      </p:sp>
    </p:spTree>
    <p:extLst>
      <p:ext uri="{BB962C8B-B14F-4D97-AF65-F5344CB8AC3E}">
        <p14:creationId xmlns:p14="http://schemas.microsoft.com/office/powerpoint/2010/main" val="55188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to dissipate</a:t>
            </a:r>
            <a:endParaRPr lang="en-GB" dirty="0"/>
          </a:p>
        </p:txBody>
      </p:sp>
      <p:sp>
        <p:nvSpPr>
          <p:cNvPr id="3" name="Content Placeholder 2"/>
          <p:cNvSpPr>
            <a:spLocks noGrp="1"/>
          </p:cNvSpPr>
          <p:nvPr>
            <p:ph idx="1"/>
          </p:nvPr>
        </p:nvSpPr>
        <p:spPr/>
        <p:txBody>
          <a:bodyPr/>
          <a:lstStyle/>
          <a:p>
            <a:r>
              <a:rPr lang="en-GB" dirty="0" smtClean="0"/>
              <a:t>The power estimates vary from 16 – 23Watts.</a:t>
            </a:r>
          </a:p>
          <a:p>
            <a:endParaRPr lang="en-GB" dirty="0"/>
          </a:p>
          <a:p>
            <a:r>
              <a:rPr lang="en-GB" dirty="0" smtClean="0"/>
              <a:t>This is basically the same as the values of the present FEBs namely 10W per 10degrees for one chamber. </a:t>
            </a:r>
            <a:endParaRPr lang="en-GB" dirty="0"/>
          </a:p>
        </p:txBody>
      </p:sp>
      <p:pic>
        <p:nvPicPr>
          <p:cNvPr id="4" name="Picture 3"/>
          <p:cNvPicPr>
            <a:picLocks noChangeAspect="1"/>
          </p:cNvPicPr>
          <p:nvPr/>
        </p:nvPicPr>
        <p:blipFill rotWithShape="1">
          <a:blip r:embed="rId2"/>
          <a:srcRect l="30823" t="25068" r="33731" b="47788"/>
          <a:stretch/>
        </p:blipFill>
        <p:spPr>
          <a:xfrm>
            <a:off x="2901565" y="3990110"/>
            <a:ext cx="6716259" cy="2807326"/>
          </a:xfrm>
          <a:prstGeom prst="rect">
            <a:avLst/>
          </a:prstGeom>
        </p:spPr>
      </p:pic>
    </p:spTree>
    <p:extLst>
      <p:ext uri="{BB962C8B-B14F-4D97-AF65-F5344CB8AC3E}">
        <p14:creationId xmlns:p14="http://schemas.microsoft.com/office/powerpoint/2010/main" val="252795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 cooling link to RE3/2</a:t>
            </a:r>
            <a:endParaRPr lang="en-GB" dirty="0"/>
          </a:p>
        </p:txBody>
      </p:sp>
      <p:sp>
        <p:nvSpPr>
          <p:cNvPr id="13" name="TextBox 12"/>
          <p:cNvSpPr txBox="1"/>
          <p:nvPr/>
        </p:nvSpPr>
        <p:spPr>
          <a:xfrm>
            <a:off x="547135" y="5919941"/>
            <a:ext cx="5214024" cy="646327"/>
          </a:xfrm>
          <a:prstGeom prst="rect">
            <a:avLst/>
          </a:prstGeom>
          <a:solidFill>
            <a:srgbClr val="FFC000"/>
          </a:solidFill>
        </p:spPr>
        <p:txBody>
          <a:bodyPr wrap="square" lIns="91436" tIns="45718" rIns="91436" bIns="45718" rtlCol="0">
            <a:spAutoFit/>
          </a:bodyPr>
          <a:lstStyle/>
          <a:p>
            <a:r>
              <a:rPr lang="en-GB" dirty="0" smtClean="0"/>
              <a:t>The rigid copper piping </a:t>
            </a:r>
            <a:r>
              <a:rPr lang="en-GB" dirty="0" smtClean="0"/>
              <a:t>could</a:t>
            </a:r>
            <a:r>
              <a:rPr lang="en-GB" dirty="0" smtClean="0"/>
              <a:t> </a:t>
            </a:r>
            <a:r>
              <a:rPr lang="en-GB" dirty="0" smtClean="0"/>
              <a:t>be replaced by flexible hose links to reduce the strain on the unions.</a:t>
            </a:r>
            <a:endParaRPr lang="en-GB" dirty="0"/>
          </a:p>
        </p:txBody>
      </p:sp>
      <p:sp>
        <p:nvSpPr>
          <p:cNvPr id="14" name="Slide Number Placeholder 13"/>
          <p:cNvSpPr>
            <a:spLocks noGrp="1"/>
          </p:cNvSpPr>
          <p:nvPr>
            <p:ph type="sldNum" sz="quarter" idx="12"/>
          </p:nvPr>
        </p:nvSpPr>
        <p:spPr/>
        <p:txBody>
          <a:bodyPr/>
          <a:lstStyle/>
          <a:p>
            <a:fld id="{A7F6C5AA-CC08-F142-945E-BC6481BB1251}" type="slidenum">
              <a:rPr lang="en-US" smtClean="0">
                <a:solidFill>
                  <a:prstClr val="black">
                    <a:tint val="75000"/>
                  </a:prstClr>
                </a:solidFill>
              </a:rPr>
              <a:pPr/>
              <a:t>4</a:t>
            </a:fld>
            <a:endParaRPr lang="en-US">
              <a:solidFill>
                <a:prstClr val="black">
                  <a:tint val="7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191" y="1588377"/>
            <a:ext cx="5863354" cy="3754639"/>
          </a:xfrm>
          <a:prstGeom prst="rect">
            <a:avLst/>
          </a:prstGeom>
        </p:spPr>
      </p:pic>
      <p:sp>
        <p:nvSpPr>
          <p:cNvPr id="16" name="TextBox 15"/>
          <p:cNvSpPr txBox="1"/>
          <p:nvPr/>
        </p:nvSpPr>
        <p:spPr>
          <a:xfrm>
            <a:off x="1323975" y="2266953"/>
            <a:ext cx="4223216" cy="1754322"/>
          </a:xfrm>
          <a:prstGeom prst="rect">
            <a:avLst/>
          </a:prstGeom>
          <a:noFill/>
        </p:spPr>
        <p:txBody>
          <a:bodyPr wrap="square" lIns="91436" tIns="45718" rIns="91436" bIns="45718" rtlCol="0">
            <a:spAutoFit/>
          </a:bodyPr>
          <a:lstStyle/>
          <a:p>
            <a:r>
              <a:rPr lang="en-GB" dirty="0"/>
              <a:t>x</a:t>
            </a:r>
            <a:r>
              <a:rPr lang="en-GB" dirty="0" smtClean="0"/>
              <a:t>2 RE3/2 circuits feed x1 RE3/1 </a:t>
            </a:r>
            <a:r>
              <a:rPr lang="en-GB" dirty="0" smtClean="0"/>
              <a:t>chamber</a:t>
            </a:r>
          </a:p>
          <a:p>
            <a:endParaRPr lang="en-GB" dirty="0"/>
          </a:p>
          <a:p>
            <a:r>
              <a:rPr lang="en-GB" dirty="0" smtClean="0"/>
              <a:t>No modification to the manifolds, mini or main.</a:t>
            </a:r>
          </a:p>
          <a:p>
            <a:endParaRPr lang="en-GB" dirty="0"/>
          </a:p>
          <a:p>
            <a:r>
              <a:rPr lang="en-GB" dirty="0" smtClean="0"/>
              <a:t>As used on the first 3 stations</a:t>
            </a:r>
            <a:endParaRPr lang="en-GB" dirty="0"/>
          </a:p>
        </p:txBody>
      </p:sp>
    </p:spTree>
    <p:extLst>
      <p:ext uri="{BB962C8B-B14F-4D97-AF65-F5344CB8AC3E}">
        <p14:creationId xmlns:p14="http://schemas.microsoft.com/office/powerpoint/2010/main" val="413798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103" t="22896" r="23912" b="10367"/>
          <a:stretch/>
        </p:blipFill>
        <p:spPr>
          <a:xfrm>
            <a:off x="6084916" y="423948"/>
            <a:ext cx="5453149" cy="3749040"/>
          </a:xfrm>
          <a:prstGeom prst="rect">
            <a:avLst/>
          </a:prstGeom>
        </p:spPr>
      </p:pic>
      <p:pic>
        <p:nvPicPr>
          <p:cNvPr id="5" name="Picture 4"/>
          <p:cNvPicPr>
            <a:picLocks noChangeAspect="1"/>
          </p:cNvPicPr>
          <p:nvPr/>
        </p:nvPicPr>
        <p:blipFill rotWithShape="1">
          <a:blip r:embed="rId3"/>
          <a:srcRect l="22931" t="26560" r="27752" b="7265"/>
          <a:stretch/>
        </p:blipFill>
        <p:spPr>
          <a:xfrm>
            <a:off x="648392" y="2402380"/>
            <a:ext cx="5436524" cy="3981796"/>
          </a:xfrm>
          <a:prstGeom prst="rect">
            <a:avLst/>
          </a:prstGeom>
        </p:spPr>
      </p:pic>
      <p:sp>
        <p:nvSpPr>
          <p:cNvPr id="6" name="TextBox 5"/>
          <p:cNvSpPr txBox="1"/>
          <p:nvPr/>
        </p:nvSpPr>
        <p:spPr>
          <a:xfrm>
            <a:off x="1911928" y="1652137"/>
            <a:ext cx="3391592" cy="646331"/>
          </a:xfrm>
          <a:prstGeom prst="rect">
            <a:avLst/>
          </a:prstGeom>
          <a:solidFill>
            <a:srgbClr val="FFC000"/>
          </a:solidFill>
        </p:spPr>
        <p:txBody>
          <a:bodyPr wrap="square" rtlCol="0">
            <a:spAutoFit/>
          </a:bodyPr>
          <a:lstStyle/>
          <a:p>
            <a:r>
              <a:rPr lang="en-GB" dirty="0" smtClean="0"/>
              <a:t>Original documentation from our USA colleagues</a:t>
            </a:r>
            <a:endParaRPr lang="en-GB" dirty="0"/>
          </a:p>
        </p:txBody>
      </p:sp>
      <p:sp>
        <p:nvSpPr>
          <p:cNvPr id="7" name="TextBox 6"/>
          <p:cNvSpPr txBox="1"/>
          <p:nvPr/>
        </p:nvSpPr>
        <p:spPr>
          <a:xfrm>
            <a:off x="6980655" y="4488573"/>
            <a:ext cx="3391592" cy="646331"/>
          </a:xfrm>
          <a:prstGeom prst="rect">
            <a:avLst/>
          </a:prstGeom>
          <a:solidFill>
            <a:srgbClr val="FFC000"/>
          </a:solidFill>
        </p:spPr>
        <p:txBody>
          <a:bodyPr wrap="square" rtlCol="0">
            <a:spAutoFit/>
          </a:bodyPr>
          <a:lstStyle/>
          <a:p>
            <a:r>
              <a:rPr lang="en-GB" dirty="0" smtClean="0"/>
              <a:t>Flexibles feed cooling water to both the RPCs and the CSC racks</a:t>
            </a:r>
            <a:endParaRPr lang="en-GB" dirty="0"/>
          </a:p>
        </p:txBody>
      </p:sp>
      <p:sp>
        <p:nvSpPr>
          <p:cNvPr id="2" name="TextBox 1"/>
          <p:cNvSpPr txBox="1"/>
          <p:nvPr/>
        </p:nvSpPr>
        <p:spPr>
          <a:xfrm>
            <a:off x="2086495" y="399009"/>
            <a:ext cx="3217025" cy="646331"/>
          </a:xfrm>
          <a:prstGeom prst="rect">
            <a:avLst/>
          </a:prstGeom>
          <a:noFill/>
        </p:spPr>
        <p:txBody>
          <a:bodyPr wrap="square" rtlCol="0">
            <a:spAutoFit/>
          </a:bodyPr>
          <a:lstStyle/>
          <a:p>
            <a:r>
              <a:rPr lang="en-GB" sz="3600" dirty="0" smtClean="0"/>
              <a:t>RE4 SM Cooling</a:t>
            </a:r>
            <a:endParaRPr lang="en-GB" sz="3600" dirty="0"/>
          </a:p>
        </p:txBody>
      </p:sp>
      <p:sp>
        <p:nvSpPr>
          <p:cNvPr id="3" name="TextBox 2"/>
          <p:cNvSpPr txBox="1"/>
          <p:nvPr/>
        </p:nvSpPr>
        <p:spPr>
          <a:xfrm>
            <a:off x="1321723" y="5503025"/>
            <a:ext cx="3807229" cy="369332"/>
          </a:xfrm>
          <a:prstGeom prst="rect">
            <a:avLst/>
          </a:prstGeom>
          <a:solidFill>
            <a:srgbClr val="FFC000"/>
          </a:solidFill>
        </p:spPr>
        <p:txBody>
          <a:bodyPr wrap="square" rtlCol="0">
            <a:spAutoFit/>
          </a:bodyPr>
          <a:lstStyle/>
          <a:p>
            <a:r>
              <a:rPr lang="en-GB" dirty="0" smtClean="0"/>
              <a:t>Notice that all fittings are inch sizes</a:t>
            </a:r>
            <a:endParaRPr lang="en-GB" dirty="0"/>
          </a:p>
        </p:txBody>
      </p:sp>
    </p:spTree>
    <p:extLst>
      <p:ext uri="{BB962C8B-B14F-4D97-AF65-F5344CB8AC3E}">
        <p14:creationId xmlns:p14="http://schemas.microsoft.com/office/powerpoint/2010/main" val="424577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00794"/>
            <a:ext cx="12192000" cy="3570208"/>
          </a:xfrm>
          <a:prstGeom prst="rect">
            <a:avLst/>
          </a:prstGeom>
          <a:noFill/>
        </p:spPr>
        <p:txBody>
          <a:bodyPr wrap="square" rtlCol="0">
            <a:spAutoFit/>
          </a:bodyPr>
          <a:lstStyle/>
          <a:p>
            <a:pPr algn="ctr"/>
            <a:r>
              <a:rPr lang="en-GB" sz="2800" dirty="0" smtClean="0"/>
              <a:t>There are numerous solutions to </a:t>
            </a:r>
            <a:r>
              <a:rPr lang="en-GB" sz="2800" dirty="0" smtClean="0"/>
              <a:t>RE4/1 cooling</a:t>
            </a:r>
            <a:endParaRPr lang="en-GB" sz="2800" dirty="0" smtClean="0"/>
          </a:p>
          <a:p>
            <a:endParaRPr lang="en-GB" dirty="0"/>
          </a:p>
          <a:p>
            <a:endParaRPr lang="en-GB" dirty="0" smtClean="0"/>
          </a:p>
          <a:p>
            <a:pPr marL="285750" indent="-285750">
              <a:buFont typeface="Arial" panose="020B0604020202020204" pitchFamily="34" charset="0"/>
              <a:buChar char="•"/>
            </a:pPr>
            <a:r>
              <a:rPr lang="en-GB" dirty="0" smtClean="0"/>
              <a:t>Rigid copper pipes from the RE4 SMs to the RE4/1s. Need to remove the SS </a:t>
            </a:r>
            <a:r>
              <a:rPr lang="en-GB" dirty="0" smtClean="0"/>
              <a:t>ferrules. Many unions are over tightened.</a:t>
            </a:r>
          </a:p>
          <a:p>
            <a:pPr marL="285750" indent="-285750">
              <a:buFont typeface="Arial" panose="020B0604020202020204" pitchFamily="34" charset="0"/>
              <a:buChar char="•"/>
            </a:pPr>
            <a:endParaRPr lang="en-GB" dirty="0" smtClean="0"/>
          </a:p>
          <a:p>
            <a:endParaRPr lang="en-GB" dirty="0"/>
          </a:p>
          <a:p>
            <a:pPr marL="285750" indent="-285750">
              <a:buFont typeface="Arial" panose="020B0604020202020204" pitchFamily="34" charset="0"/>
              <a:buChar char="•"/>
            </a:pPr>
            <a:r>
              <a:rPr lang="en-GB" dirty="0" smtClean="0"/>
              <a:t>Flexible hoses to make the same link, a good solution if we can fit to the </a:t>
            </a:r>
            <a:r>
              <a:rPr lang="en-GB" dirty="0" err="1"/>
              <a:t>S</a:t>
            </a:r>
            <a:r>
              <a:rPr lang="en-GB" dirty="0" err="1" smtClean="0"/>
              <a:t>agana</a:t>
            </a:r>
            <a:r>
              <a:rPr lang="en-GB" dirty="0" smtClean="0"/>
              <a:t> </a:t>
            </a:r>
            <a:r>
              <a:rPr lang="en-GB" dirty="0" smtClean="0"/>
              <a:t>fittings in the limited space over the chamber. </a:t>
            </a:r>
            <a:r>
              <a:rPr lang="en-GB" dirty="0" smtClean="0"/>
              <a:t>Need </a:t>
            </a:r>
            <a:r>
              <a:rPr lang="en-GB" dirty="0" smtClean="0"/>
              <a:t>to remove the SS </a:t>
            </a:r>
            <a:r>
              <a:rPr lang="en-GB" dirty="0" smtClean="0"/>
              <a:t>ferrules</a:t>
            </a:r>
            <a:r>
              <a:rPr lang="en-GB" dirty="0"/>
              <a:t>. Many unions are over tightened.</a:t>
            </a:r>
          </a:p>
          <a:p>
            <a:endParaRPr lang="en-GB" dirty="0" smtClean="0"/>
          </a:p>
          <a:p>
            <a:endParaRPr lang="en-GB" dirty="0"/>
          </a:p>
          <a:p>
            <a:pPr marL="285750" indent="-285750">
              <a:buFont typeface="Arial" panose="020B0604020202020204" pitchFamily="34" charset="0"/>
              <a:buChar char="•"/>
            </a:pPr>
            <a:r>
              <a:rPr lang="en-GB" dirty="0" smtClean="0"/>
              <a:t>Flexible hoses from the mini-manifolds to the chambers</a:t>
            </a:r>
            <a:r>
              <a:rPr lang="en-GB" dirty="0" smtClean="0"/>
              <a:t>. No need to remove the SS ferrules but still a good idea. The over tightened unions are not disturbed.</a:t>
            </a:r>
            <a:endParaRPr lang="en-GB" dirty="0"/>
          </a:p>
        </p:txBody>
      </p:sp>
    </p:spTree>
    <p:extLst>
      <p:ext uri="{BB962C8B-B14F-4D97-AF65-F5344CB8AC3E}">
        <p14:creationId xmlns:p14="http://schemas.microsoft.com/office/powerpoint/2010/main" val="123174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18" y="2125343"/>
            <a:ext cx="5041947" cy="3781460"/>
          </a:xfrm>
          <a:prstGeom prst="rect">
            <a:avLst/>
          </a:prstGeom>
        </p:spPr>
      </p:pic>
      <p:sp>
        <p:nvSpPr>
          <p:cNvPr id="2" name="TextBox 1"/>
          <p:cNvSpPr txBox="1"/>
          <p:nvPr/>
        </p:nvSpPr>
        <p:spPr>
          <a:xfrm>
            <a:off x="6504985" y="326571"/>
            <a:ext cx="5186272" cy="5078313"/>
          </a:xfrm>
          <a:prstGeom prst="rect">
            <a:avLst/>
          </a:prstGeom>
          <a:noFill/>
        </p:spPr>
        <p:txBody>
          <a:bodyPr wrap="square" rtlCol="0">
            <a:spAutoFit/>
          </a:bodyPr>
          <a:lstStyle/>
          <a:p>
            <a:r>
              <a:rPr lang="en-GB" dirty="0" smtClean="0"/>
              <a:t>An example of rigid piping to link the chambers . This works if the chambers are rigidly mounted to the yoke as they are in RE1, RE2 and RE3. </a:t>
            </a:r>
          </a:p>
          <a:p>
            <a:endParaRPr lang="en-GB" dirty="0" smtClean="0"/>
          </a:p>
          <a:p>
            <a:r>
              <a:rPr lang="en-GB" dirty="0" smtClean="0"/>
              <a:t>However the very large dimensions (3.7 x 1.3m) of the RE4 SMs mounted on long extensions </a:t>
            </a:r>
            <a:r>
              <a:rPr lang="en-GB" dirty="0" smtClean="0"/>
              <a:t>and plenty of “play” at </a:t>
            </a:r>
            <a:r>
              <a:rPr lang="en-GB" dirty="0" smtClean="0"/>
              <a:t>only 3 points gives a very flexible and non defined plane to work in. This can be seen by the “ </a:t>
            </a:r>
            <a:r>
              <a:rPr lang="en-GB" dirty="0" smtClean="0"/>
              <a:t>venetian </a:t>
            </a:r>
            <a:r>
              <a:rPr lang="en-GB" dirty="0" smtClean="0"/>
              <a:t>blind” effect of the chambers in the 3 o’clock and 9 o’clock positions.</a:t>
            </a:r>
          </a:p>
          <a:p>
            <a:endParaRPr lang="en-GB" dirty="0"/>
          </a:p>
          <a:p>
            <a:r>
              <a:rPr lang="en-GB" dirty="0" smtClean="0"/>
              <a:t>The mounting of the RE4/1s will be a similar structure that will also use long extensions but somewhat smaller dimensions in “R</a:t>
            </a:r>
            <a:r>
              <a:rPr lang="en-GB" dirty="0" smtClean="0"/>
              <a:t>” and so will be stiffer.  </a:t>
            </a:r>
            <a:endParaRPr lang="en-GB" dirty="0" smtClean="0"/>
          </a:p>
          <a:p>
            <a:endParaRPr lang="en-GB" dirty="0"/>
          </a:p>
          <a:p>
            <a:r>
              <a:rPr lang="en-GB" dirty="0" smtClean="0"/>
              <a:t>Alternatively use flexible hoses that fit in the limited “</a:t>
            </a:r>
            <a:r>
              <a:rPr lang="en-GB" dirty="0" smtClean="0"/>
              <a:t>depth</a:t>
            </a:r>
            <a:r>
              <a:rPr lang="en-GB" dirty="0" smtClean="0"/>
              <a:t>” in Z over the chamber without </a:t>
            </a:r>
            <a:r>
              <a:rPr lang="en-GB" dirty="0" smtClean="0"/>
              <a:t>modifying </a:t>
            </a:r>
            <a:r>
              <a:rPr lang="en-GB" dirty="0" smtClean="0"/>
              <a:t>the patch panels on the chamber</a:t>
            </a:r>
            <a:endParaRPr lang="en-GB" dirty="0"/>
          </a:p>
        </p:txBody>
      </p:sp>
      <p:sp>
        <p:nvSpPr>
          <p:cNvPr id="3" name="TextBox 2"/>
          <p:cNvSpPr txBox="1"/>
          <p:nvPr/>
        </p:nvSpPr>
        <p:spPr>
          <a:xfrm>
            <a:off x="1886989" y="540327"/>
            <a:ext cx="2842953" cy="584775"/>
          </a:xfrm>
          <a:prstGeom prst="rect">
            <a:avLst/>
          </a:prstGeom>
          <a:noFill/>
        </p:spPr>
        <p:txBody>
          <a:bodyPr wrap="square" rtlCol="0">
            <a:spAutoFit/>
          </a:bodyPr>
          <a:lstStyle/>
          <a:p>
            <a:r>
              <a:rPr lang="en-GB" sz="3200" dirty="0" smtClean="0"/>
              <a:t>Direct rigid link</a:t>
            </a:r>
            <a:endParaRPr lang="en-GB" sz="3200" dirty="0"/>
          </a:p>
        </p:txBody>
      </p:sp>
    </p:spTree>
    <p:extLst>
      <p:ext uri="{BB962C8B-B14F-4D97-AF65-F5344CB8AC3E}">
        <p14:creationId xmlns:p14="http://schemas.microsoft.com/office/powerpoint/2010/main" val="198741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388" y="764769"/>
            <a:ext cx="4001193" cy="30008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19" y="1645918"/>
            <a:ext cx="6506095" cy="4879571"/>
          </a:xfrm>
          <a:prstGeom prst="rect">
            <a:avLst/>
          </a:prstGeom>
        </p:spPr>
      </p:pic>
      <p:sp>
        <p:nvSpPr>
          <p:cNvPr id="6" name="TextBox 5"/>
          <p:cNvSpPr txBox="1"/>
          <p:nvPr/>
        </p:nvSpPr>
        <p:spPr>
          <a:xfrm>
            <a:off x="803053" y="400008"/>
            <a:ext cx="5523101" cy="841049"/>
          </a:xfrm>
          <a:prstGeom prst="rect">
            <a:avLst/>
          </a:prstGeom>
          <a:noFill/>
        </p:spPr>
        <p:txBody>
          <a:bodyPr wrap="square" rtlCol="0">
            <a:spAutoFit/>
          </a:bodyPr>
          <a:lstStyle/>
          <a:p>
            <a:r>
              <a:rPr lang="en-GB" sz="2400" dirty="0" smtClean="0"/>
              <a:t>Flexible version with long hoses to the present RE4 </a:t>
            </a:r>
            <a:r>
              <a:rPr lang="en-GB" sz="2400" dirty="0" smtClean="0"/>
              <a:t>SMs, repeat for RE4/1</a:t>
            </a:r>
            <a:endParaRPr lang="en-GB" sz="2400" dirty="0"/>
          </a:p>
        </p:txBody>
      </p:sp>
      <p:sp>
        <p:nvSpPr>
          <p:cNvPr id="7" name="TextBox 6"/>
          <p:cNvSpPr txBox="1"/>
          <p:nvPr/>
        </p:nvSpPr>
        <p:spPr>
          <a:xfrm>
            <a:off x="290945" y="6068291"/>
            <a:ext cx="1704109" cy="369332"/>
          </a:xfrm>
          <a:prstGeom prst="rect">
            <a:avLst/>
          </a:prstGeom>
          <a:solidFill>
            <a:srgbClr val="FFC000"/>
          </a:solidFill>
        </p:spPr>
        <p:txBody>
          <a:bodyPr wrap="square" rtlCol="0">
            <a:spAutoFit/>
          </a:bodyPr>
          <a:lstStyle/>
          <a:p>
            <a:r>
              <a:rPr lang="en-GB" dirty="0" smtClean="0"/>
              <a:t>Mini-Manifold</a:t>
            </a:r>
            <a:endParaRPr lang="en-GB" dirty="0"/>
          </a:p>
        </p:txBody>
      </p:sp>
      <p:cxnSp>
        <p:nvCxnSpPr>
          <p:cNvPr id="9" name="Straight Arrow Connector 8"/>
          <p:cNvCxnSpPr/>
          <p:nvPr/>
        </p:nvCxnSpPr>
        <p:spPr>
          <a:xfrm flipV="1">
            <a:off x="1330036" y="4887884"/>
            <a:ext cx="1546168" cy="11554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69312" y="4111314"/>
            <a:ext cx="1704109" cy="923330"/>
          </a:xfrm>
          <a:prstGeom prst="rect">
            <a:avLst/>
          </a:prstGeom>
          <a:solidFill>
            <a:srgbClr val="FFC000"/>
          </a:solidFill>
        </p:spPr>
        <p:txBody>
          <a:bodyPr wrap="square" rtlCol="0">
            <a:spAutoFit/>
          </a:bodyPr>
          <a:lstStyle/>
          <a:p>
            <a:r>
              <a:rPr lang="en-GB" dirty="0" smtClean="0"/>
              <a:t>Green flexible hoses to the chambers</a:t>
            </a:r>
            <a:endParaRPr lang="en-GB" dirty="0"/>
          </a:p>
        </p:txBody>
      </p:sp>
      <p:cxnSp>
        <p:nvCxnSpPr>
          <p:cNvPr id="12" name="Straight Arrow Connector 11"/>
          <p:cNvCxnSpPr>
            <a:stCxn id="11" idx="1"/>
          </p:cNvCxnSpPr>
          <p:nvPr/>
        </p:nvCxnSpPr>
        <p:spPr>
          <a:xfrm flipH="1" flipV="1">
            <a:off x="1679510" y="3028183"/>
            <a:ext cx="6989802" cy="15447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flipV="1">
            <a:off x="4087090" y="4227341"/>
            <a:ext cx="4582222" cy="3456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0"/>
          </p:cNvCxnSpPr>
          <p:nvPr/>
        </p:nvCxnSpPr>
        <p:spPr>
          <a:xfrm flipH="1" flipV="1">
            <a:off x="7802258" y="2600528"/>
            <a:ext cx="1719109" cy="1510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Left-Right-Up Arrow 21"/>
          <p:cNvSpPr/>
          <p:nvPr/>
        </p:nvSpPr>
        <p:spPr>
          <a:xfrm rot="1445861">
            <a:off x="3344911" y="5628886"/>
            <a:ext cx="315036" cy="273981"/>
          </a:xfrm>
          <a:prstGeom prst="leftRigh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Right-Up Arrow 22"/>
          <p:cNvSpPr/>
          <p:nvPr/>
        </p:nvSpPr>
        <p:spPr>
          <a:xfrm rot="1445861">
            <a:off x="1945602" y="5006912"/>
            <a:ext cx="315036" cy="273981"/>
          </a:xfrm>
          <a:prstGeom prst="leftRigh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8000619" y="5475492"/>
            <a:ext cx="3476034" cy="923330"/>
          </a:xfrm>
          <a:prstGeom prst="rect">
            <a:avLst/>
          </a:prstGeom>
          <a:solidFill>
            <a:srgbClr val="FFC000"/>
          </a:solidFill>
        </p:spPr>
        <p:txBody>
          <a:bodyPr wrap="square" rtlCol="0">
            <a:spAutoFit/>
          </a:bodyPr>
          <a:lstStyle/>
          <a:p>
            <a:r>
              <a:rPr lang="en-GB" dirty="0" smtClean="0"/>
              <a:t>Adding “</a:t>
            </a:r>
            <a:r>
              <a:rPr lang="en-GB" dirty="0" err="1" smtClean="0"/>
              <a:t>Ts</a:t>
            </a:r>
            <a:r>
              <a:rPr lang="en-GB" dirty="0" smtClean="0"/>
              <a:t>” to the Manifold will reduce the spread of hoses and permit good granularity</a:t>
            </a:r>
            <a:endParaRPr lang="en-GB" dirty="0"/>
          </a:p>
        </p:txBody>
      </p:sp>
      <p:cxnSp>
        <p:nvCxnSpPr>
          <p:cNvPr id="28" name="Straight Arrow Connector 27"/>
          <p:cNvCxnSpPr/>
          <p:nvPr/>
        </p:nvCxnSpPr>
        <p:spPr>
          <a:xfrm flipH="1" flipV="1">
            <a:off x="3627121" y="5821142"/>
            <a:ext cx="4373498" cy="172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7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31637" y="508690"/>
            <a:ext cx="6624736" cy="6349311"/>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rot="7866827">
            <a:off x="4723491" y="4708737"/>
            <a:ext cx="576064" cy="120603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rot="10800000">
            <a:off x="2159563" y="164638"/>
            <a:ext cx="576064" cy="1056117"/>
          </a:xfrm>
          <a:prstGeom prst="rect">
            <a:avLst/>
          </a:prstGeom>
          <a:noFill/>
          <a:ln w="9525">
            <a:noFill/>
            <a:miter lim="800000"/>
            <a:headEnd/>
            <a:tailEnd/>
          </a:ln>
        </p:spPr>
      </p:pic>
      <p:sp>
        <p:nvSpPr>
          <p:cNvPr id="5" name="Полилиния 4"/>
          <p:cNvSpPr/>
          <p:nvPr/>
        </p:nvSpPr>
        <p:spPr>
          <a:xfrm>
            <a:off x="8688288" y="2084851"/>
            <a:ext cx="288032" cy="192021"/>
          </a:xfrm>
          <a:custGeom>
            <a:avLst/>
            <a:gdLst>
              <a:gd name="connsiteX0" fmla="*/ 0 w 147108"/>
              <a:gd name="connsiteY0" fmla="*/ 22225 h 46567"/>
              <a:gd name="connsiteX1" fmla="*/ 53975 w 147108"/>
              <a:gd name="connsiteY1" fmla="*/ 3175 h 46567"/>
              <a:gd name="connsiteX2" fmla="*/ 63500 w 147108"/>
              <a:gd name="connsiteY2" fmla="*/ 41275 h 46567"/>
              <a:gd name="connsiteX3" fmla="*/ 133350 w 147108"/>
              <a:gd name="connsiteY3" fmla="*/ 34925 h 46567"/>
              <a:gd name="connsiteX4" fmla="*/ 146050 w 147108"/>
              <a:gd name="connsiteY4" fmla="*/ 22225 h 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08" h="46567">
                <a:moveTo>
                  <a:pt x="0" y="22225"/>
                </a:moveTo>
                <a:cubicBezTo>
                  <a:pt x="21696" y="11112"/>
                  <a:pt x="43392" y="0"/>
                  <a:pt x="53975" y="3175"/>
                </a:cubicBezTo>
                <a:cubicBezTo>
                  <a:pt x="64558" y="6350"/>
                  <a:pt x="50271" y="35983"/>
                  <a:pt x="63500" y="41275"/>
                </a:cubicBezTo>
                <a:cubicBezTo>
                  <a:pt x="76729" y="46567"/>
                  <a:pt x="119592" y="38100"/>
                  <a:pt x="133350" y="34925"/>
                </a:cubicBezTo>
                <a:cubicBezTo>
                  <a:pt x="147108" y="31750"/>
                  <a:pt x="146579" y="26987"/>
                  <a:pt x="146050" y="222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6" name="Полилиния 5"/>
          <p:cNvSpPr/>
          <p:nvPr/>
        </p:nvSpPr>
        <p:spPr>
          <a:xfrm rot="2392927">
            <a:off x="7824192" y="1412776"/>
            <a:ext cx="288032" cy="192021"/>
          </a:xfrm>
          <a:custGeom>
            <a:avLst/>
            <a:gdLst>
              <a:gd name="connsiteX0" fmla="*/ 0 w 147108"/>
              <a:gd name="connsiteY0" fmla="*/ 22225 h 46567"/>
              <a:gd name="connsiteX1" fmla="*/ 53975 w 147108"/>
              <a:gd name="connsiteY1" fmla="*/ 3175 h 46567"/>
              <a:gd name="connsiteX2" fmla="*/ 63500 w 147108"/>
              <a:gd name="connsiteY2" fmla="*/ 41275 h 46567"/>
              <a:gd name="connsiteX3" fmla="*/ 133350 w 147108"/>
              <a:gd name="connsiteY3" fmla="*/ 34925 h 46567"/>
              <a:gd name="connsiteX4" fmla="*/ 146050 w 147108"/>
              <a:gd name="connsiteY4" fmla="*/ 22225 h 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08" h="46567">
                <a:moveTo>
                  <a:pt x="0" y="22225"/>
                </a:moveTo>
                <a:cubicBezTo>
                  <a:pt x="21696" y="11112"/>
                  <a:pt x="43392" y="0"/>
                  <a:pt x="53975" y="3175"/>
                </a:cubicBezTo>
                <a:cubicBezTo>
                  <a:pt x="64558" y="6350"/>
                  <a:pt x="50271" y="35983"/>
                  <a:pt x="63500" y="41275"/>
                </a:cubicBezTo>
                <a:cubicBezTo>
                  <a:pt x="76729" y="46567"/>
                  <a:pt x="119592" y="38100"/>
                  <a:pt x="133350" y="34925"/>
                </a:cubicBezTo>
                <a:cubicBezTo>
                  <a:pt x="147108" y="31750"/>
                  <a:pt x="146579" y="26987"/>
                  <a:pt x="146050" y="222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37" name="Полилиния 36"/>
          <p:cNvSpPr/>
          <p:nvPr/>
        </p:nvSpPr>
        <p:spPr>
          <a:xfrm>
            <a:off x="5432755" y="3228441"/>
            <a:ext cx="3794151" cy="3074011"/>
          </a:xfrm>
          <a:custGeom>
            <a:avLst/>
            <a:gdLst>
              <a:gd name="connsiteX0" fmla="*/ 2779776 w 2845613"/>
              <a:gd name="connsiteY0" fmla="*/ 0 h 2305508"/>
              <a:gd name="connsiteX1" fmla="*/ 2830983 w 2845613"/>
              <a:gd name="connsiteY1" fmla="*/ 358445 h 2305508"/>
              <a:gd name="connsiteX2" fmla="*/ 2691994 w 2845613"/>
              <a:gd name="connsiteY2" fmla="*/ 753466 h 2305508"/>
              <a:gd name="connsiteX3" fmla="*/ 2699309 w 2845613"/>
              <a:gd name="connsiteY3" fmla="*/ 1426464 h 2305508"/>
              <a:gd name="connsiteX4" fmla="*/ 2567636 w 2845613"/>
              <a:gd name="connsiteY4" fmla="*/ 1901952 h 2305508"/>
              <a:gd name="connsiteX5" fmla="*/ 2596896 w 2845613"/>
              <a:gd name="connsiteY5" fmla="*/ 2260397 h 2305508"/>
              <a:gd name="connsiteX6" fmla="*/ 1272845 w 2845613"/>
              <a:gd name="connsiteY6" fmla="*/ 2172615 h 2305508"/>
              <a:gd name="connsiteX7" fmla="*/ 658368 w 2845613"/>
              <a:gd name="connsiteY7" fmla="*/ 2253082 h 2305508"/>
              <a:gd name="connsiteX8" fmla="*/ 321869 w 2845613"/>
              <a:gd name="connsiteY8" fmla="*/ 1945843 h 2305508"/>
              <a:gd name="connsiteX9" fmla="*/ 0 w 2845613"/>
              <a:gd name="connsiteY9" fmla="*/ 1645920 h 2305508"/>
              <a:gd name="connsiteX10" fmla="*/ 0 w 2845613"/>
              <a:gd name="connsiteY10" fmla="*/ 1645920 h 23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5613" h="2305508">
                <a:moveTo>
                  <a:pt x="2779776" y="0"/>
                </a:moveTo>
                <a:cubicBezTo>
                  <a:pt x="2812694" y="116433"/>
                  <a:pt x="2845613" y="232867"/>
                  <a:pt x="2830983" y="358445"/>
                </a:cubicBezTo>
                <a:cubicBezTo>
                  <a:pt x="2816353" y="484023"/>
                  <a:pt x="2713940" y="575463"/>
                  <a:pt x="2691994" y="753466"/>
                </a:cubicBezTo>
                <a:cubicBezTo>
                  <a:pt x="2670048" y="931469"/>
                  <a:pt x="2720035" y="1235050"/>
                  <a:pt x="2699309" y="1426464"/>
                </a:cubicBezTo>
                <a:cubicBezTo>
                  <a:pt x="2678583" y="1617878"/>
                  <a:pt x="2584705" y="1762963"/>
                  <a:pt x="2567636" y="1901952"/>
                </a:cubicBezTo>
                <a:cubicBezTo>
                  <a:pt x="2550567" y="2040941"/>
                  <a:pt x="2812695" y="2215286"/>
                  <a:pt x="2596896" y="2260397"/>
                </a:cubicBezTo>
                <a:cubicBezTo>
                  <a:pt x="2381097" y="2305508"/>
                  <a:pt x="1595933" y="2173834"/>
                  <a:pt x="1272845" y="2172615"/>
                </a:cubicBezTo>
                <a:cubicBezTo>
                  <a:pt x="949757" y="2171396"/>
                  <a:pt x="816864" y="2290877"/>
                  <a:pt x="658368" y="2253082"/>
                </a:cubicBezTo>
                <a:cubicBezTo>
                  <a:pt x="499872" y="2215287"/>
                  <a:pt x="321869" y="1945843"/>
                  <a:pt x="321869" y="1945843"/>
                </a:cubicBezTo>
                <a:lnTo>
                  <a:pt x="0" y="1645920"/>
                </a:lnTo>
                <a:lnTo>
                  <a:pt x="0" y="1645920"/>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38" name="Полилиния 37"/>
          <p:cNvSpPr/>
          <p:nvPr/>
        </p:nvSpPr>
        <p:spPr>
          <a:xfrm>
            <a:off x="5149902" y="2750515"/>
            <a:ext cx="2574949" cy="3140659"/>
          </a:xfrm>
          <a:custGeom>
            <a:avLst/>
            <a:gdLst>
              <a:gd name="connsiteX0" fmla="*/ 1931212 w 1931212"/>
              <a:gd name="connsiteY0" fmla="*/ 0 h 2355494"/>
              <a:gd name="connsiteX1" fmla="*/ 1770278 w 1931212"/>
              <a:gd name="connsiteY1" fmla="*/ 277978 h 2355494"/>
              <a:gd name="connsiteX2" fmla="*/ 1455724 w 1931212"/>
              <a:gd name="connsiteY2" fmla="*/ 577901 h 2355494"/>
              <a:gd name="connsiteX3" fmla="*/ 1207008 w 1931212"/>
              <a:gd name="connsiteY3" fmla="*/ 1060704 h 2355494"/>
              <a:gd name="connsiteX4" fmla="*/ 790041 w 1931212"/>
              <a:gd name="connsiteY4" fmla="*/ 1309421 h 2355494"/>
              <a:gd name="connsiteX5" fmla="*/ 672998 w 1931212"/>
              <a:gd name="connsiteY5" fmla="*/ 1697127 h 2355494"/>
              <a:gd name="connsiteX6" fmla="*/ 460857 w 1931212"/>
              <a:gd name="connsiteY6" fmla="*/ 2267712 h 2355494"/>
              <a:gd name="connsiteX7" fmla="*/ 0 w 1931212"/>
              <a:gd name="connsiteY7" fmla="*/ 2223821 h 235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1212" h="2355494">
                <a:moveTo>
                  <a:pt x="1931212" y="0"/>
                </a:moveTo>
                <a:cubicBezTo>
                  <a:pt x="1890369" y="90830"/>
                  <a:pt x="1849526" y="181661"/>
                  <a:pt x="1770278" y="277978"/>
                </a:cubicBezTo>
                <a:cubicBezTo>
                  <a:pt x="1691030" y="374295"/>
                  <a:pt x="1549602" y="447447"/>
                  <a:pt x="1455724" y="577901"/>
                </a:cubicBezTo>
                <a:cubicBezTo>
                  <a:pt x="1361846" y="708355"/>
                  <a:pt x="1317955" y="938784"/>
                  <a:pt x="1207008" y="1060704"/>
                </a:cubicBezTo>
                <a:cubicBezTo>
                  <a:pt x="1096061" y="1182624"/>
                  <a:pt x="879043" y="1203350"/>
                  <a:pt x="790041" y="1309421"/>
                </a:cubicBezTo>
                <a:cubicBezTo>
                  <a:pt x="701039" y="1415492"/>
                  <a:pt x="727862" y="1537412"/>
                  <a:pt x="672998" y="1697127"/>
                </a:cubicBezTo>
                <a:cubicBezTo>
                  <a:pt x="618134" y="1856842"/>
                  <a:pt x="573023" y="2179930"/>
                  <a:pt x="460857" y="2267712"/>
                </a:cubicBezTo>
                <a:cubicBezTo>
                  <a:pt x="348691" y="2355494"/>
                  <a:pt x="174345" y="2289657"/>
                  <a:pt x="0" y="2223821"/>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39" name="Прямоугольник 38"/>
          <p:cNvSpPr/>
          <p:nvPr/>
        </p:nvSpPr>
        <p:spPr>
          <a:xfrm rot="5756379">
            <a:off x="9076727" y="3241284"/>
            <a:ext cx="95496" cy="782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0" name="Стрелка вправо 39"/>
          <p:cNvSpPr/>
          <p:nvPr/>
        </p:nvSpPr>
        <p:spPr>
          <a:xfrm rot="2859634">
            <a:off x="5775381" y="5933281"/>
            <a:ext cx="449217" cy="11023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1" name="Стрелка вправо 40"/>
          <p:cNvSpPr/>
          <p:nvPr/>
        </p:nvSpPr>
        <p:spPr>
          <a:xfrm rot="6567553">
            <a:off x="5744596" y="5237165"/>
            <a:ext cx="449217" cy="110239"/>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2" name="Прямоугольник 41"/>
          <p:cNvSpPr/>
          <p:nvPr/>
        </p:nvSpPr>
        <p:spPr>
          <a:xfrm rot="7225452">
            <a:off x="7634273" y="2795179"/>
            <a:ext cx="136115" cy="8279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3" name="Прямоугольник 42"/>
          <p:cNvSpPr/>
          <p:nvPr/>
        </p:nvSpPr>
        <p:spPr>
          <a:xfrm rot="9938206">
            <a:off x="6485385" y="1333433"/>
            <a:ext cx="142049" cy="6095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4" name="Прямоугольник 43"/>
          <p:cNvSpPr/>
          <p:nvPr/>
        </p:nvSpPr>
        <p:spPr>
          <a:xfrm rot="8048654" flipV="1">
            <a:off x="7262452" y="2496958"/>
            <a:ext cx="115824" cy="8891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5" name="Прямоугольник 44"/>
          <p:cNvSpPr/>
          <p:nvPr/>
        </p:nvSpPr>
        <p:spPr>
          <a:xfrm>
            <a:off x="1199456" y="5445225"/>
            <a:ext cx="3168352" cy="1323439"/>
          </a:xfrm>
          <a:prstGeom prst="rect">
            <a:avLst/>
          </a:prstGeom>
          <a:ln>
            <a:solidFill>
              <a:srgbClr val="FF0000"/>
            </a:solidFill>
          </a:ln>
        </p:spPr>
        <p:txBody>
          <a:bodyPr wrap="square">
            <a:spAutoFit/>
          </a:bodyPr>
          <a:lstStyle/>
          <a:p>
            <a:pPr defTabSz="1219170"/>
            <a:r>
              <a:rPr lang="en-GB" sz="1600" b="1" dirty="0">
                <a:solidFill>
                  <a:prstClr val="black"/>
                </a:solidFill>
              </a:rPr>
              <a:t>D</a:t>
            </a:r>
            <a:r>
              <a:rPr lang="en-GB" sz="1600" b="1" dirty="0" smtClean="0">
                <a:solidFill>
                  <a:prstClr val="black"/>
                </a:solidFill>
              </a:rPr>
              <a:t>iagram </a:t>
            </a:r>
            <a:r>
              <a:rPr lang="en-GB" sz="1600" b="1" dirty="0">
                <a:solidFill>
                  <a:prstClr val="black"/>
                </a:solidFill>
              </a:rPr>
              <a:t>of </a:t>
            </a:r>
            <a:r>
              <a:rPr lang="en-GB" sz="1600" b="1" dirty="0" smtClean="0">
                <a:solidFill>
                  <a:prstClr val="black"/>
                </a:solidFill>
              </a:rPr>
              <a:t>1 channel per 2 chambers. Flexible hose from the “T” mounted on the mini manifold.</a:t>
            </a:r>
          </a:p>
          <a:p>
            <a:pPr defTabSz="1219170"/>
            <a:r>
              <a:rPr lang="en-GB" sz="1600" b="1" dirty="0" smtClean="0">
                <a:solidFill>
                  <a:prstClr val="black"/>
                </a:solidFill>
              </a:rPr>
              <a:t>The two RE4/1s will also be linked by flexibles.</a:t>
            </a:r>
            <a:endParaRPr lang="en-GB" sz="1600" dirty="0">
              <a:solidFill>
                <a:prstClr val="black"/>
              </a:solidFill>
            </a:endParaRPr>
          </a:p>
        </p:txBody>
      </p:sp>
      <p:sp>
        <p:nvSpPr>
          <p:cNvPr id="46" name="Полилиния 45"/>
          <p:cNvSpPr/>
          <p:nvPr/>
        </p:nvSpPr>
        <p:spPr>
          <a:xfrm>
            <a:off x="4803648" y="2574952"/>
            <a:ext cx="2492045" cy="2691993"/>
          </a:xfrm>
          <a:custGeom>
            <a:avLst/>
            <a:gdLst>
              <a:gd name="connsiteX0" fmla="*/ 1869034 w 1869034"/>
              <a:gd name="connsiteY0" fmla="*/ 0 h 2018995"/>
              <a:gd name="connsiteX1" fmla="*/ 1525219 w 1869034"/>
              <a:gd name="connsiteY1" fmla="*/ 256032 h 2018995"/>
              <a:gd name="connsiteX2" fmla="*/ 1298448 w 1869034"/>
              <a:gd name="connsiteY2" fmla="*/ 563270 h 2018995"/>
              <a:gd name="connsiteX3" fmla="*/ 713232 w 1869034"/>
              <a:gd name="connsiteY3" fmla="*/ 907085 h 2018995"/>
              <a:gd name="connsiteX4" fmla="*/ 662026 w 1869034"/>
              <a:gd name="connsiteY4" fmla="*/ 1133856 h 2018995"/>
              <a:gd name="connsiteX5" fmla="*/ 54864 w 1869034"/>
              <a:gd name="connsiteY5" fmla="*/ 1565453 h 2018995"/>
              <a:gd name="connsiteX6" fmla="*/ 332842 w 1869034"/>
              <a:gd name="connsiteY6" fmla="*/ 2018995 h 201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034" h="2018995">
                <a:moveTo>
                  <a:pt x="1869034" y="0"/>
                </a:moveTo>
                <a:cubicBezTo>
                  <a:pt x="1744675" y="81077"/>
                  <a:pt x="1620317" y="162154"/>
                  <a:pt x="1525219" y="256032"/>
                </a:cubicBezTo>
                <a:cubicBezTo>
                  <a:pt x="1430121" y="349910"/>
                  <a:pt x="1433779" y="454761"/>
                  <a:pt x="1298448" y="563270"/>
                </a:cubicBezTo>
                <a:cubicBezTo>
                  <a:pt x="1163117" y="671779"/>
                  <a:pt x="819302" y="811987"/>
                  <a:pt x="713232" y="907085"/>
                </a:cubicBezTo>
                <a:cubicBezTo>
                  <a:pt x="607162" y="1002183"/>
                  <a:pt x="771754" y="1024128"/>
                  <a:pt x="662026" y="1133856"/>
                </a:cubicBezTo>
                <a:cubicBezTo>
                  <a:pt x="552298" y="1243584"/>
                  <a:pt x="109728" y="1417930"/>
                  <a:pt x="54864" y="1565453"/>
                </a:cubicBezTo>
                <a:cubicBezTo>
                  <a:pt x="0" y="1712976"/>
                  <a:pt x="296266" y="1955597"/>
                  <a:pt x="332842" y="2018995"/>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47" name="Стрелка вправо 46"/>
          <p:cNvSpPr/>
          <p:nvPr/>
        </p:nvSpPr>
        <p:spPr>
          <a:xfrm rot="19547166">
            <a:off x="5032006" y="4313841"/>
            <a:ext cx="449217" cy="11023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49" name="Полилиния 48"/>
          <p:cNvSpPr/>
          <p:nvPr/>
        </p:nvSpPr>
        <p:spPr>
          <a:xfrm>
            <a:off x="3039873" y="1375258"/>
            <a:ext cx="3407257" cy="4333849"/>
          </a:xfrm>
          <a:custGeom>
            <a:avLst/>
            <a:gdLst>
              <a:gd name="connsiteX0" fmla="*/ 2555443 w 2555443"/>
              <a:gd name="connsiteY0" fmla="*/ 0 h 3250387"/>
              <a:gd name="connsiteX1" fmla="*/ 2145792 w 2555443"/>
              <a:gd name="connsiteY1" fmla="*/ 73152 h 3250387"/>
              <a:gd name="connsiteX2" fmla="*/ 1772717 w 2555443"/>
              <a:gd name="connsiteY2" fmla="*/ 256032 h 3250387"/>
              <a:gd name="connsiteX3" fmla="*/ 1085088 w 2555443"/>
              <a:gd name="connsiteY3" fmla="*/ 336499 h 3250387"/>
              <a:gd name="connsiteX4" fmla="*/ 690067 w 2555443"/>
              <a:gd name="connsiteY4" fmla="*/ 512064 h 3250387"/>
              <a:gd name="connsiteX5" fmla="*/ 39014 w 2555443"/>
              <a:gd name="connsiteY5" fmla="*/ 607162 h 3250387"/>
              <a:gd name="connsiteX6" fmla="*/ 455981 w 2555443"/>
              <a:gd name="connsiteY6" fmla="*/ 1441095 h 3250387"/>
              <a:gd name="connsiteX7" fmla="*/ 221894 w 2555443"/>
              <a:gd name="connsiteY7" fmla="*/ 1887322 h 3250387"/>
              <a:gd name="connsiteX8" fmla="*/ 521818 w 2555443"/>
              <a:gd name="connsiteY8" fmla="*/ 2392071 h 3250387"/>
              <a:gd name="connsiteX9" fmla="*/ 902208 w 2555443"/>
              <a:gd name="connsiteY9" fmla="*/ 2750515 h 3250387"/>
              <a:gd name="connsiteX10" fmla="*/ 1092403 w 2555443"/>
              <a:gd name="connsiteY10" fmla="*/ 3189427 h 3250387"/>
              <a:gd name="connsiteX11" fmla="*/ 1458163 w 2555443"/>
              <a:gd name="connsiteY11" fmla="*/ 3116275 h 325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443" h="3250387">
                <a:moveTo>
                  <a:pt x="2555443" y="0"/>
                </a:moveTo>
                <a:cubicBezTo>
                  <a:pt x="2415844" y="15240"/>
                  <a:pt x="2276246" y="30480"/>
                  <a:pt x="2145792" y="73152"/>
                </a:cubicBezTo>
                <a:cubicBezTo>
                  <a:pt x="2015338" y="115824"/>
                  <a:pt x="1949501" y="212141"/>
                  <a:pt x="1772717" y="256032"/>
                </a:cubicBezTo>
                <a:cubicBezTo>
                  <a:pt x="1595933" y="299923"/>
                  <a:pt x="1265530" y="293827"/>
                  <a:pt x="1085088" y="336499"/>
                </a:cubicBezTo>
                <a:cubicBezTo>
                  <a:pt x="904646" y="379171"/>
                  <a:pt x="864413" y="466953"/>
                  <a:pt x="690067" y="512064"/>
                </a:cubicBezTo>
                <a:cubicBezTo>
                  <a:pt x="515721" y="557175"/>
                  <a:pt x="78028" y="452324"/>
                  <a:pt x="39014" y="607162"/>
                </a:cubicBezTo>
                <a:cubicBezTo>
                  <a:pt x="0" y="762001"/>
                  <a:pt x="425501" y="1227735"/>
                  <a:pt x="455981" y="1441095"/>
                </a:cubicBezTo>
                <a:cubicBezTo>
                  <a:pt x="486461" y="1654455"/>
                  <a:pt x="210921" y="1728826"/>
                  <a:pt x="221894" y="1887322"/>
                </a:cubicBezTo>
                <a:cubicBezTo>
                  <a:pt x="232867" y="2045818"/>
                  <a:pt x="408432" y="2248206"/>
                  <a:pt x="521818" y="2392071"/>
                </a:cubicBezTo>
                <a:cubicBezTo>
                  <a:pt x="635204" y="2535936"/>
                  <a:pt x="807111" y="2617622"/>
                  <a:pt x="902208" y="2750515"/>
                </a:cubicBezTo>
                <a:cubicBezTo>
                  <a:pt x="997306" y="2883408"/>
                  <a:pt x="999744" y="3128467"/>
                  <a:pt x="1092403" y="3189427"/>
                </a:cubicBezTo>
                <a:cubicBezTo>
                  <a:pt x="1185062" y="3250387"/>
                  <a:pt x="1321612" y="3183331"/>
                  <a:pt x="1458163" y="3116275"/>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prstClr val="black"/>
              </a:solidFill>
            </a:endParaRPr>
          </a:p>
        </p:txBody>
      </p:sp>
      <p:sp>
        <p:nvSpPr>
          <p:cNvPr id="50" name="Стрелка вправо 49"/>
          <p:cNvSpPr/>
          <p:nvPr/>
        </p:nvSpPr>
        <p:spPr>
          <a:xfrm rot="3017524">
            <a:off x="3368994" y="4349974"/>
            <a:ext cx="449217" cy="110239"/>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endParaRPr>
          </a:p>
        </p:txBody>
      </p:sp>
      <p:sp>
        <p:nvSpPr>
          <p:cNvPr id="51" name="TextBox 50"/>
          <p:cNvSpPr txBox="1"/>
          <p:nvPr/>
        </p:nvSpPr>
        <p:spPr>
          <a:xfrm>
            <a:off x="7728181" y="1796819"/>
            <a:ext cx="1152128" cy="338554"/>
          </a:xfrm>
          <a:prstGeom prst="rect">
            <a:avLst/>
          </a:prstGeom>
          <a:noFill/>
          <a:ln>
            <a:noFill/>
          </a:ln>
        </p:spPr>
        <p:txBody>
          <a:bodyPr wrap="square" rtlCol="0">
            <a:spAutoFit/>
          </a:bodyPr>
          <a:lstStyle/>
          <a:p>
            <a:pPr defTabSz="1219170"/>
            <a:r>
              <a:rPr lang="en-GB" sz="1600" b="1" dirty="0">
                <a:solidFill>
                  <a:prstClr val="white"/>
                </a:solidFill>
              </a:rPr>
              <a:t>RE4/1 </a:t>
            </a:r>
          </a:p>
        </p:txBody>
      </p:sp>
      <p:sp>
        <p:nvSpPr>
          <p:cNvPr id="52" name="TextBox 51"/>
          <p:cNvSpPr txBox="1"/>
          <p:nvPr/>
        </p:nvSpPr>
        <p:spPr>
          <a:xfrm rot="21002279">
            <a:off x="6397477" y="5922151"/>
            <a:ext cx="852833" cy="297454"/>
          </a:xfrm>
          <a:prstGeom prst="rect">
            <a:avLst/>
          </a:prstGeom>
          <a:noFill/>
          <a:ln>
            <a:noFill/>
          </a:ln>
        </p:spPr>
        <p:txBody>
          <a:bodyPr wrap="square" rtlCol="0">
            <a:spAutoFit/>
          </a:bodyPr>
          <a:lstStyle/>
          <a:p>
            <a:pPr defTabSz="1219170"/>
            <a:r>
              <a:rPr lang="en-GB" sz="1333" b="1" dirty="0">
                <a:solidFill>
                  <a:srgbClr val="FFC000"/>
                </a:solidFill>
              </a:rPr>
              <a:t>Supply</a:t>
            </a:r>
          </a:p>
        </p:txBody>
      </p:sp>
      <p:sp>
        <p:nvSpPr>
          <p:cNvPr id="53" name="TextBox 52"/>
          <p:cNvSpPr txBox="1"/>
          <p:nvPr/>
        </p:nvSpPr>
        <p:spPr>
          <a:xfrm rot="19377402">
            <a:off x="5828724" y="4160777"/>
            <a:ext cx="777984" cy="297454"/>
          </a:xfrm>
          <a:prstGeom prst="rect">
            <a:avLst/>
          </a:prstGeom>
          <a:noFill/>
          <a:ln>
            <a:noFill/>
          </a:ln>
        </p:spPr>
        <p:txBody>
          <a:bodyPr wrap="square" rtlCol="0">
            <a:spAutoFit/>
          </a:bodyPr>
          <a:lstStyle/>
          <a:p>
            <a:pPr defTabSz="1219170"/>
            <a:r>
              <a:rPr lang="en-GB" sz="1333" b="1" dirty="0">
                <a:solidFill>
                  <a:srgbClr val="92D050"/>
                </a:solidFill>
              </a:rPr>
              <a:t>Return</a:t>
            </a:r>
          </a:p>
        </p:txBody>
      </p:sp>
      <p:sp>
        <p:nvSpPr>
          <p:cNvPr id="23" name="Прямоугольник 22"/>
          <p:cNvSpPr/>
          <p:nvPr/>
        </p:nvSpPr>
        <p:spPr>
          <a:xfrm>
            <a:off x="3119670" y="1"/>
            <a:ext cx="3936437" cy="461665"/>
          </a:xfrm>
          <a:prstGeom prst="rect">
            <a:avLst/>
          </a:prstGeom>
        </p:spPr>
        <p:txBody>
          <a:bodyPr wrap="square">
            <a:spAutoFit/>
          </a:bodyPr>
          <a:lstStyle/>
          <a:p>
            <a:pPr algn="ctr" defTabSz="1219170"/>
            <a:r>
              <a:rPr lang="en-GB" sz="2400" b="1" dirty="0">
                <a:solidFill>
                  <a:prstClr val="black"/>
                </a:solidFill>
              </a:rPr>
              <a:t>RE4/1 </a:t>
            </a:r>
            <a:r>
              <a:rPr lang="en-GB" sz="2400" b="1" dirty="0" smtClean="0">
                <a:solidFill>
                  <a:prstClr val="black"/>
                </a:solidFill>
              </a:rPr>
              <a:t>Cooling manifolds </a:t>
            </a:r>
            <a:endParaRPr lang="en-GB" sz="2400" dirty="0">
              <a:solidFill>
                <a:prstClr val="black"/>
              </a:solidFill>
            </a:endParaRPr>
          </a:p>
        </p:txBody>
      </p:sp>
      <p:sp>
        <p:nvSpPr>
          <p:cNvPr id="24" name="TextBox 23"/>
          <p:cNvSpPr txBox="1"/>
          <p:nvPr/>
        </p:nvSpPr>
        <p:spPr>
          <a:xfrm>
            <a:off x="4175787" y="4677140"/>
            <a:ext cx="960107" cy="297454"/>
          </a:xfrm>
          <a:prstGeom prst="rect">
            <a:avLst/>
          </a:prstGeom>
          <a:noFill/>
          <a:ln>
            <a:noFill/>
          </a:ln>
        </p:spPr>
        <p:txBody>
          <a:bodyPr wrap="square" rtlCol="0">
            <a:spAutoFit/>
          </a:bodyPr>
          <a:lstStyle/>
          <a:p>
            <a:pPr defTabSz="1219170"/>
            <a:r>
              <a:rPr lang="en-GB" sz="1333" b="1" dirty="0">
                <a:solidFill>
                  <a:srgbClr val="4F81BD">
                    <a:lumMod val="75000"/>
                  </a:srgbClr>
                </a:solidFill>
              </a:rPr>
              <a:t>Manifold</a:t>
            </a:r>
          </a:p>
        </p:txBody>
      </p:sp>
    </p:spTree>
    <p:extLst>
      <p:ext uri="{BB962C8B-B14F-4D97-AF65-F5344CB8AC3E}">
        <p14:creationId xmlns:p14="http://schemas.microsoft.com/office/powerpoint/2010/main" val="199371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6585</TotalTime>
  <Words>954</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Cooling RE3/1 and RE4/1</vt:lpstr>
      <vt:lpstr>PowerPoint Presentation</vt:lpstr>
      <vt:lpstr>Power to dissipate</vt:lpstr>
      <vt:lpstr>RE3/1 cooling link to RE3/2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Cooling RE3/1 and RE4/1</dc:title>
  <dc:creator>Ian Crotty</dc:creator>
  <cp:lastModifiedBy>Ian Crotty</cp:lastModifiedBy>
  <cp:revision>43</cp:revision>
  <dcterms:created xsi:type="dcterms:W3CDTF">2018-05-10T18:21:01Z</dcterms:created>
  <dcterms:modified xsi:type="dcterms:W3CDTF">2018-05-15T08:06:54Z</dcterms:modified>
</cp:coreProperties>
</file>