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6" r:id="rId4"/>
    <p:sldId id="297" r:id="rId5"/>
    <p:sldId id="295" r:id="rId6"/>
    <p:sldId id="294" r:id="rId7"/>
    <p:sldId id="259" r:id="rId8"/>
    <p:sldId id="260" r:id="rId9"/>
    <p:sldId id="276" r:id="rId10"/>
    <p:sldId id="293" r:id="rId11"/>
    <p:sldId id="289" r:id="rId12"/>
    <p:sldId id="290" r:id="rId13"/>
    <p:sldId id="263" r:id="rId14"/>
    <p:sldId id="265" r:id="rId15"/>
    <p:sldId id="262" r:id="rId16"/>
    <p:sldId id="284" r:id="rId17"/>
    <p:sldId id="283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9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5DF2-E0A4-40B7-83D6-8A9C3E54F8BE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9E5B-542C-4BFE-BE37-4D344F5C9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1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3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4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D38D-D84F-4A2C-938E-5D1584FDCDAB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pi.ge.ch/prestations-entreprises-particuliers/ateliers/microtechniqu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RE3 &amp; 4/1Services </a:t>
            </a:r>
            <a:r>
              <a:rPr lang="en-GB" dirty="0" smtClean="0"/>
              <a:t>installation during LS2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</a:t>
            </a:r>
            <a:r>
              <a:rPr lang="en-GB" dirty="0" err="1" smtClean="0"/>
              <a:t>Crotty</a:t>
            </a:r>
            <a:r>
              <a:rPr lang="en-GB" dirty="0" smtClean="0"/>
              <a:t> on behalf of the RPC Group</a:t>
            </a:r>
          </a:p>
          <a:p>
            <a:r>
              <a:rPr lang="en-GB" dirty="0" smtClean="0"/>
              <a:t>5 Sept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9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00200" y="838200"/>
            <a:ext cx="8991600" cy="5715000"/>
            <a:chOff x="76200" y="838200"/>
            <a:chExt cx="8991600" cy="5715000"/>
          </a:xfrm>
        </p:grpSpPr>
        <p:sp>
          <p:nvSpPr>
            <p:cNvPr id="47" name="Trapezoid 46"/>
            <p:cNvSpPr/>
            <p:nvPr/>
          </p:nvSpPr>
          <p:spPr bwMode="auto">
            <a:xfrm rot="8471477">
              <a:off x="3288020" y="460247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1496675">
              <a:off x="5578236" y="2054532"/>
              <a:ext cx="501739" cy="2329897"/>
              <a:chOff x="2334491" y="556791"/>
              <a:chExt cx="484909" cy="2338808"/>
            </a:xfrm>
          </p:grpSpPr>
          <p:sp>
            <p:nvSpPr>
              <p:cNvPr id="119" name="Trapezoid 11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0" name="Trapezoid 11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289748">
              <a:off x="4525746" y="1769584"/>
              <a:ext cx="501739" cy="2329897"/>
              <a:chOff x="2334491" y="556791"/>
              <a:chExt cx="484909" cy="2338808"/>
            </a:xfrm>
          </p:grpSpPr>
          <p:sp>
            <p:nvSpPr>
              <p:cNvPr id="122" name="Trapezoid 12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3" name="Trapezoid 12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860164">
              <a:off x="5058126" y="1861531"/>
              <a:ext cx="501739" cy="2329897"/>
              <a:chOff x="2334491" y="556791"/>
              <a:chExt cx="484909" cy="2338808"/>
            </a:xfrm>
          </p:grpSpPr>
          <p:sp>
            <p:nvSpPr>
              <p:cNvPr id="125" name="Trapezoid 12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6" name="Trapezoid 12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2086961">
              <a:off x="6053228" y="2321988"/>
              <a:ext cx="501739" cy="2329897"/>
              <a:chOff x="2334491" y="556791"/>
              <a:chExt cx="484909" cy="2338808"/>
            </a:xfrm>
          </p:grpSpPr>
          <p:sp>
            <p:nvSpPr>
              <p:cNvPr id="128" name="Trapezoid 12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9" name="Trapezoid 12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2699349">
              <a:off x="6484658" y="2692092"/>
              <a:ext cx="501739" cy="2329897"/>
              <a:chOff x="2334491" y="556791"/>
              <a:chExt cx="484909" cy="2338808"/>
            </a:xfrm>
          </p:grpSpPr>
          <p:sp>
            <p:nvSpPr>
              <p:cNvPr id="131" name="Trapezoid 130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2" name="Trapezoid 131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3287396">
              <a:off x="6846519" y="3098972"/>
              <a:ext cx="501739" cy="2329897"/>
              <a:chOff x="2334491" y="556791"/>
              <a:chExt cx="484909" cy="2338808"/>
            </a:xfrm>
          </p:grpSpPr>
          <p:sp>
            <p:nvSpPr>
              <p:cNvPr id="134" name="Trapezoid 133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5" name="Trapezoid 134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3865320">
              <a:off x="7124438" y="3575995"/>
              <a:ext cx="501739" cy="2329897"/>
              <a:chOff x="2334491" y="556791"/>
              <a:chExt cx="484909" cy="2338808"/>
            </a:xfrm>
          </p:grpSpPr>
          <p:sp>
            <p:nvSpPr>
              <p:cNvPr id="137" name="Trapezoid 136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8" name="Trapezoid 137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4517567">
              <a:off x="7303733" y="4110311"/>
              <a:ext cx="501739" cy="2329897"/>
              <a:chOff x="2334491" y="556791"/>
              <a:chExt cx="484909" cy="2338808"/>
            </a:xfrm>
          </p:grpSpPr>
          <p:sp>
            <p:nvSpPr>
              <p:cNvPr id="140" name="Trapezoid 139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1" name="Trapezoid 140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5060083">
              <a:off x="7384373" y="4645756"/>
              <a:ext cx="501739" cy="2329897"/>
              <a:chOff x="2334491" y="556791"/>
              <a:chExt cx="484909" cy="2338808"/>
            </a:xfrm>
          </p:grpSpPr>
          <p:sp>
            <p:nvSpPr>
              <p:cNvPr id="143" name="Trapezoid 142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4" name="Trapezoid 143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21319392">
              <a:off x="3974779" y="1758954"/>
              <a:ext cx="501739" cy="2329897"/>
              <a:chOff x="2334491" y="556791"/>
              <a:chExt cx="484909" cy="2338808"/>
            </a:xfrm>
          </p:grpSpPr>
          <p:sp>
            <p:nvSpPr>
              <p:cNvPr id="146" name="Trapezoid 145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7" name="Trapezoid 146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20670350">
              <a:off x="3416849" y="1852806"/>
              <a:ext cx="501739" cy="2329897"/>
              <a:chOff x="2334491" y="556791"/>
              <a:chExt cx="484909" cy="2338808"/>
            </a:xfrm>
          </p:grpSpPr>
          <p:sp>
            <p:nvSpPr>
              <p:cNvPr id="149" name="Trapezoid 14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0" name="Trapezoid 14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20101615">
              <a:off x="2898153" y="2052363"/>
              <a:ext cx="501739" cy="2329897"/>
              <a:chOff x="2334491" y="556791"/>
              <a:chExt cx="484909" cy="2338808"/>
            </a:xfrm>
          </p:grpSpPr>
          <p:sp>
            <p:nvSpPr>
              <p:cNvPr id="152" name="Trapezoid 15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9519535">
              <a:off x="2421122" y="2342137"/>
              <a:ext cx="501739" cy="2329897"/>
              <a:chOff x="2334491" y="556791"/>
              <a:chExt cx="484909" cy="2338808"/>
            </a:xfrm>
          </p:grpSpPr>
          <p:sp>
            <p:nvSpPr>
              <p:cNvPr id="155" name="Trapezoid 15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6" name="Trapezoid 15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938051">
              <a:off x="2004405" y="2698454"/>
              <a:ext cx="501739" cy="2329897"/>
              <a:chOff x="2334491" y="556791"/>
              <a:chExt cx="484909" cy="2338808"/>
            </a:xfrm>
          </p:grpSpPr>
          <p:sp>
            <p:nvSpPr>
              <p:cNvPr id="158" name="Trapezoid 15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9" name="Trapezoid 15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sp>
          <p:nvSpPr>
            <p:cNvPr id="161" name="Trapezoid 160"/>
            <p:cNvSpPr/>
            <p:nvPr/>
          </p:nvSpPr>
          <p:spPr bwMode="auto">
            <a:xfrm rot="9661398">
              <a:off x="3721356" y="433912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2" name="Trapezoid 161"/>
            <p:cNvSpPr/>
            <p:nvPr/>
          </p:nvSpPr>
          <p:spPr bwMode="auto">
            <a:xfrm rot="10800000">
              <a:off x="4217896" y="425786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3" name="Trapezoid 162"/>
            <p:cNvSpPr/>
            <p:nvPr/>
          </p:nvSpPr>
          <p:spPr bwMode="auto">
            <a:xfrm rot="11927848">
              <a:off x="4713605" y="434720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4" name="Trapezoid 163"/>
            <p:cNvSpPr/>
            <p:nvPr/>
          </p:nvSpPr>
          <p:spPr bwMode="auto">
            <a:xfrm rot="13184054">
              <a:off x="5152355" y="458964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5" name="Trapezoid 164"/>
            <p:cNvSpPr/>
            <p:nvPr/>
          </p:nvSpPr>
          <p:spPr bwMode="auto">
            <a:xfrm rot="14212139">
              <a:off x="5477863" y="497458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6" name="Trapezoid 165"/>
            <p:cNvSpPr/>
            <p:nvPr/>
          </p:nvSpPr>
          <p:spPr bwMode="auto">
            <a:xfrm rot="15506384">
              <a:off x="5658706" y="5436563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762000" y="1371600"/>
              <a:ext cx="2057400" cy="13329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819400" y="1295400"/>
              <a:ext cx="2438537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57937" y="1295400"/>
              <a:ext cx="2323572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1509" y="2209800"/>
              <a:ext cx="1486291" cy="21305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2542411" y="1506071"/>
              <a:ext cx="786337" cy="407894"/>
              <a:chOff x="2542411" y="1506071"/>
              <a:chExt cx="786337" cy="407894"/>
            </a:xfrm>
          </p:grpSpPr>
          <p:sp>
            <p:nvSpPr>
              <p:cNvPr id="19" name="Rectangle 18"/>
              <p:cNvSpPr/>
              <p:nvPr/>
            </p:nvSpPr>
            <p:spPr bwMode="auto">
              <a:xfrm rot="20806156">
                <a:off x="2542411" y="1533351"/>
                <a:ext cx="786337" cy="3342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cxnSp>
            <p:nvCxnSpPr>
              <p:cNvPr id="21" name="Curved Connector 20"/>
              <p:cNvCxnSpPr/>
              <p:nvPr/>
            </p:nvCxnSpPr>
            <p:spPr bwMode="auto">
              <a:xfrm rot="16200000" flipH="1">
                <a:off x="2475726" y="1742903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urved Connector 92"/>
              <p:cNvCxnSpPr/>
              <p:nvPr/>
            </p:nvCxnSpPr>
            <p:spPr bwMode="auto">
              <a:xfrm rot="16200000" flipH="1">
                <a:off x="2570871" y="17232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urved Connector 93"/>
              <p:cNvCxnSpPr/>
              <p:nvPr/>
            </p:nvCxnSpPr>
            <p:spPr bwMode="auto">
              <a:xfrm rot="16200000" flipH="1">
                <a:off x="2690881" y="1714260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urved Connector 94"/>
              <p:cNvCxnSpPr/>
              <p:nvPr/>
            </p:nvCxnSpPr>
            <p:spPr bwMode="auto">
              <a:xfrm rot="16200000" flipH="1">
                <a:off x="3038303" y="162909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urved Connector 95"/>
              <p:cNvCxnSpPr/>
              <p:nvPr/>
            </p:nvCxnSpPr>
            <p:spPr bwMode="auto">
              <a:xfrm rot="16200000" flipH="1">
                <a:off x="2924976" y="16470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urved Connector 96"/>
              <p:cNvCxnSpPr/>
              <p:nvPr/>
            </p:nvCxnSpPr>
            <p:spPr bwMode="auto">
              <a:xfrm rot="16200000" flipH="1">
                <a:off x="2808436" y="1675668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Cube 25"/>
            <p:cNvSpPr/>
            <p:nvPr/>
          </p:nvSpPr>
          <p:spPr bwMode="auto">
            <a:xfrm>
              <a:off x="380999" y="4569341"/>
              <a:ext cx="880355" cy="1983859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3" name="Straight Connector 2"/>
            <p:cNvCxnSpPr>
              <a:stCxn id="26" idx="0"/>
            </p:cNvCxnSpPr>
            <p:nvPr/>
          </p:nvCxnSpPr>
          <p:spPr bwMode="auto">
            <a:xfrm flipH="1" flipV="1">
              <a:off x="914400" y="2702489"/>
              <a:ext cx="16821" cy="18668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914400" y="1447800"/>
              <a:ext cx="1827533" cy="12567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2286000" y="1913965"/>
              <a:ext cx="360789" cy="372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86000" y="2286000"/>
              <a:ext cx="1265124" cy="21996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 rot="1081387">
              <a:off x="3896489" y="4329918"/>
              <a:ext cx="242503" cy="282575"/>
              <a:chOff x="2253255" y="5262272"/>
              <a:chExt cx="242503" cy="282575"/>
            </a:xfrm>
          </p:grpSpPr>
          <p:sp>
            <p:nvSpPr>
              <p:cNvPr id="86" name="Flowchart: Collate 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87" name="Flowchart: Collate 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flipV="1">
              <a:off x="2741933" y="1766921"/>
              <a:ext cx="991867" cy="1470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733800" y="1766921"/>
              <a:ext cx="442330" cy="2439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87" idx="0"/>
            </p:cNvCxnSpPr>
            <p:nvPr/>
          </p:nvCxnSpPr>
          <p:spPr bwMode="auto">
            <a:xfrm flipH="1">
              <a:off x="4061484" y="4206704"/>
              <a:ext cx="114646" cy="148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861943" y="1653113"/>
              <a:ext cx="1415559" cy="24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77502" y="1653113"/>
              <a:ext cx="980435" cy="94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824425" y="1752600"/>
              <a:ext cx="433512" cy="25052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9" idx="2"/>
            </p:cNvCxnSpPr>
            <p:nvPr/>
          </p:nvCxnSpPr>
          <p:spPr bwMode="auto">
            <a:xfrm flipV="1">
              <a:off x="2973827" y="1552643"/>
              <a:ext cx="1520908" cy="310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494735" y="1537787"/>
              <a:ext cx="1094625" cy="17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589360" y="1700459"/>
              <a:ext cx="1176983" cy="509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5429195" y="2209800"/>
              <a:ext cx="1337148" cy="2235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096038" y="1492793"/>
              <a:ext cx="1432103" cy="335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528141" y="1492793"/>
              <a:ext cx="1226562" cy="17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754703" y="1671043"/>
              <a:ext cx="1486036" cy="7352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240739" y="2406310"/>
              <a:ext cx="646830" cy="794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898944" y="3200400"/>
              <a:ext cx="1988625" cy="1698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218691" y="1447800"/>
              <a:ext cx="1309450" cy="352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528141" y="1447800"/>
              <a:ext cx="1370803" cy="205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898944" y="1653113"/>
              <a:ext cx="1549220" cy="817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448164" y="2470475"/>
              <a:ext cx="745684" cy="986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00387" y="3455385"/>
              <a:ext cx="544687" cy="1107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6263848" y="4562506"/>
              <a:ext cx="2481226" cy="86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 rot="2385550">
              <a:off x="4462062" y="4270888"/>
              <a:ext cx="242503" cy="282575"/>
              <a:chOff x="2253255" y="5262272"/>
              <a:chExt cx="242503" cy="282575"/>
            </a:xfrm>
          </p:grpSpPr>
          <p:sp>
            <p:nvSpPr>
              <p:cNvPr id="168" name="Flowchart: Collate 16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69" name="Flowchart: Collate 16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3433835">
              <a:off x="5065035" y="4398471"/>
              <a:ext cx="242503" cy="282575"/>
              <a:chOff x="2253255" y="5262272"/>
              <a:chExt cx="242503" cy="282575"/>
            </a:xfrm>
          </p:grpSpPr>
          <p:sp>
            <p:nvSpPr>
              <p:cNvPr id="171" name="Flowchart: Collate 17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2" name="Flowchart: Collate 17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 rot="4743026">
              <a:off x="5553790" y="4715136"/>
              <a:ext cx="242503" cy="282575"/>
              <a:chOff x="2253255" y="5262272"/>
              <a:chExt cx="242503" cy="282575"/>
            </a:xfrm>
          </p:grpSpPr>
          <p:sp>
            <p:nvSpPr>
              <p:cNvPr id="174" name="Flowchart: Collate 173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5" name="Flowchart: Collate 174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5629656">
              <a:off x="5901882" y="5177169"/>
              <a:ext cx="242503" cy="282575"/>
              <a:chOff x="2253255" y="5262272"/>
              <a:chExt cx="242503" cy="282575"/>
            </a:xfrm>
          </p:grpSpPr>
          <p:sp>
            <p:nvSpPr>
              <p:cNvPr id="177" name="Flowchart: Collate 176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8" name="Flowchart: Collate 177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78" name="Straight Connector 77"/>
            <p:cNvCxnSpPr>
              <a:endCxn id="169" idx="0"/>
            </p:cNvCxnSpPr>
            <p:nvPr/>
          </p:nvCxnSpPr>
          <p:spPr bwMode="auto">
            <a:xfrm flipH="1">
              <a:off x="4666863" y="4257868"/>
              <a:ext cx="147389" cy="62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endCxn id="172" idx="0"/>
            </p:cNvCxnSpPr>
            <p:nvPr/>
          </p:nvCxnSpPr>
          <p:spPr bwMode="auto">
            <a:xfrm flipH="1">
              <a:off x="5293436" y="4455167"/>
              <a:ext cx="156181" cy="2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175" idx="0"/>
            </p:cNvCxnSpPr>
            <p:nvPr/>
          </p:nvCxnSpPr>
          <p:spPr bwMode="auto">
            <a:xfrm flipH="1" flipV="1">
              <a:off x="5797613" y="4838558"/>
              <a:ext cx="125288" cy="77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endCxn id="178" idx="0"/>
            </p:cNvCxnSpPr>
            <p:nvPr/>
          </p:nvCxnSpPr>
          <p:spPr bwMode="auto">
            <a:xfrm flipH="1" flipV="1">
              <a:off x="6146208" y="5332445"/>
              <a:ext cx="117640" cy="99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5" name="Group 184"/>
            <p:cNvGrpSpPr/>
            <p:nvPr/>
          </p:nvGrpSpPr>
          <p:grpSpPr>
            <a:xfrm rot="21340117">
              <a:off x="3597512" y="5096224"/>
              <a:ext cx="242503" cy="282575"/>
              <a:chOff x="2253255" y="5262272"/>
              <a:chExt cx="242503" cy="282575"/>
            </a:xfrm>
          </p:grpSpPr>
          <p:sp>
            <p:nvSpPr>
              <p:cNvPr id="186" name="Flowchart: Collate 1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87" name="Flowchart: Collate 1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979065">
              <a:off x="3947908" y="4881306"/>
              <a:ext cx="242503" cy="282575"/>
              <a:chOff x="2253255" y="5262272"/>
              <a:chExt cx="242503" cy="282575"/>
            </a:xfrm>
          </p:grpSpPr>
          <p:sp>
            <p:nvSpPr>
              <p:cNvPr id="189" name="Flowchart: Collate 188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0" name="Flowchart: Collate 189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2207346">
              <a:off x="4363526" y="4813998"/>
              <a:ext cx="242503" cy="282575"/>
              <a:chOff x="2253255" y="5262272"/>
              <a:chExt cx="242503" cy="282575"/>
            </a:xfrm>
          </p:grpSpPr>
          <p:sp>
            <p:nvSpPr>
              <p:cNvPr id="192" name="Flowchart: Collate 191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3" name="Flowchart: Collate 192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 rot="3340930">
              <a:off x="4763236" y="4878442"/>
              <a:ext cx="242503" cy="282575"/>
              <a:chOff x="2253255" y="5262272"/>
              <a:chExt cx="242503" cy="282575"/>
            </a:xfrm>
          </p:grpSpPr>
          <p:sp>
            <p:nvSpPr>
              <p:cNvPr id="195" name="Flowchart: Collate 194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6" name="Flowchart: Collate 195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4602368">
              <a:off x="5105989" y="5060601"/>
              <a:ext cx="242503" cy="282575"/>
              <a:chOff x="2253255" y="5262272"/>
              <a:chExt cx="242503" cy="282575"/>
            </a:xfrm>
          </p:grpSpPr>
          <p:sp>
            <p:nvSpPr>
              <p:cNvPr id="198" name="Flowchart: Collate 19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9" name="Flowchart: Collate 19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 rot="5675782">
              <a:off x="5374929" y="5377153"/>
              <a:ext cx="242503" cy="282575"/>
              <a:chOff x="2253255" y="5262272"/>
              <a:chExt cx="242503" cy="282575"/>
            </a:xfrm>
          </p:grpSpPr>
          <p:sp>
            <p:nvSpPr>
              <p:cNvPr id="201" name="Flowchart: Collate 20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202" name="Flowchart: Collate 20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91" name="Straight Connector 90"/>
            <p:cNvCxnSpPr>
              <a:stCxn id="202" idx="2"/>
            </p:cNvCxnSpPr>
            <p:nvPr/>
          </p:nvCxnSpPr>
          <p:spPr bwMode="auto">
            <a:xfrm flipH="1">
              <a:off x="5381995" y="5630980"/>
              <a:ext cx="75439" cy="52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199" idx="2"/>
            </p:cNvCxnSpPr>
            <p:nvPr/>
          </p:nvCxnSpPr>
          <p:spPr bwMode="auto">
            <a:xfrm flipH="1">
              <a:off x="5144739" y="5320890"/>
              <a:ext cx="80200" cy="110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196" idx="2"/>
            </p:cNvCxnSpPr>
            <p:nvPr/>
          </p:nvCxnSpPr>
          <p:spPr bwMode="auto">
            <a:xfrm flipH="1">
              <a:off x="4868006" y="5131634"/>
              <a:ext cx="57025" cy="133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193" idx="2"/>
            </p:cNvCxnSpPr>
            <p:nvPr/>
          </p:nvCxnSpPr>
          <p:spPr bwMode="auto">
            <a:xfrm>
              <a:off x="4559373" y="5048033"/>
              <a:ext cx="2052" cy="1297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90" idx="2"/>
            </p:cNvCxnSpPr>
            <p:nvPr/>
          </p:nvCxnSpPr>
          <p:spPr bwMode="auto">
            <a:xfrm>
              <a:off x="4171481" y="5083395"/>
              <a:ext cx="46414" cy="94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87" idx="2"/>
            </p:cNvCxnSpPr>
            <p:nvPr/>
          </p:nvCxnSpPr>
          <p:spPr bwMode="auto">
            <a:xfrm>
              <a:off x="3835954" y="5258323"/>
              <a:ext cx="73531" cy="102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5167353" y="5441761"/>
              <a:ext cx="214642" cy="241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4868006" y="5280775"/>
              <a:ext cx="299347" cy="15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561425" y="5159728"/>
              <a:ext cx="306581" cy="1210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217895" y="5177760"/>
              <a:ext cx="341478" cy="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3909485" y="5181885"/>
              <a:ext cx="308410" cy="194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3668529" y="5376407"/>
              <a:ext cx="240956" cy="1488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>
              <a:off x="990600" y="3112825"/>
              <a:ext cx="0" cy="1468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9" name="Flowchart: Collate 208"/>
            <p:cNvSpPr/>
            <p:nvPr/>
          </p:nvSpPr>
          <p:spPr bwMode="auto">
            <a:xfrm rot="19055538">
              <a:off x="2170541" y="1913844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>
              <a:off x="1104900" y="3135249"/>
              <a:ext cx="2563629" cy="23900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>
              <a:stCxn id="209" idx="0"/>
              <a:endCxn id="209" idx="0"/>
            </p:cNvCxnSpPr>
            <p:nvPr/>
          </p:nvCxnSpPr>
          <p:spPr bwMode="auto">
            <a:xfrm>
              <a:off x="2176192" y="1939605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09" idx="0"/>
            </p:cNvCxnSpPr>
            <p:nvPr/>
          </p:nvCxnSpPr>
          <p:spPr bwMode="auto">
            <a:xfrm>
              <a:off x="2122990" y="1911011"/>
              <a:ext cx="53202" cy="285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0" name="Flowchart: Collate 159"/>
            <p:cNvSpPr/>
            <p:nvPr/>
          </p:nvSpPr>
          <p:spPr bwMode="auto">
            <a:xfrm rot="19055538">
              <a:off x="2714551" y="1394433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200" y="838200"/>
              <a:ext cx="2266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Sagana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from 8mm to 6mm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2179343" y="1411945"/>
              <a:ext cx="457200" cy="71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1" name="TextBox 180"/>
            <p:cNvSpPr txBox="1"/>
            <p:nvPr/>
          </p:nvSpPr>
          <p:spPr>
            <a:xfrm>
              <a:off x="1494532" y="6016823"/>
              <a:ext cx="2114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Legris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unions (6mm)</a:t>
              </a:r>
            </a:p>
          </p:txBody>
        </p:sp>
        <p:cxnSp>
          <p:nvCxnSpPr>
            <p:cNvPr id="182" name="Straight Arrow Connector 181"/>
            <p:cNvCxnSpPr>
              <a:stCxn id="181" idx="0"/>
            </p:cNvCxnSpPr>
            <p:nvPr/>
          </p:nvCxnSpPr>
          <p:spPr bwMode="auto">
            <a:xfrm flipV="1">
              <a:off x="2551873" y="5332445"/>
              <a:ext cx="1029527" cy="684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171809" y="1680885"/>
              <a:ext cx="1486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mm copper pipe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>
              <a:off x="838200" y="2057400"/>
              <a:ext cx="533400" cy="3112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38200" y="2055363"/>
              <a:ext cx="150755" cy="1402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1485496" y="5026223"/>
              <a:ext cx="1486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mm copper pipe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 flipV="1">
              <a:off x="2514887" y="4800600"/>
              <a:ext cx="304513" cy="230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7" name="TextBox 206"/>
            <p:cNvSpPr txBox="1"/>
            <p:nvPr/>
          </p:nvSpPr>
          <p:spPr>
            <a:xfrm>
              <a:off x="6338480" y="10638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RE4(3)/3 chamber</a:t>
              </a:r>
            </a:p>
          </p:txBody>
        </p:sp>
        <p:cxnSp>
          <p:nvCxnSpPr>
            <p:cNvPr id="210" name="Straight Arrow Connector 209"/>
            <p:cNvCxnSpPr>
              <a:stCxn id="207" idx="2"/>
            </p:cNvCxnSpPr>
            <p:nvPr/>
          </p:nvCxnSpPr>
          <p:spPr bwMode="auto">
            <a:xfrm flipH="1">
              <a:off x="6146211" y="1371600"/>
              <a:ext cx="949848" cy="986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7198666" y="16734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RE4(3)/2 chamber</a:t>
              </a:r>
            </a:p>
          </p:txBody>
        </p:sp>
        <p:cxnSp>
          <p:nvCxnSpPr>
            <p:cNvPr id="214" name="Straight Arrow Connector 213"/>
            <p:cNvCxnSpPr>
              <a:stCxn id="212" idx="2"/>
            </p:cNvCxnSpPr>
            <p:nvPr/>
          </p:nvCxnSpPr>
          <p:spPr bwMode="auto">
            <a:xfrm flipH="1">
              <a:off x="6263851" y="1981200"/>
              <a:ext cx="1692394" cy="23080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7" name="TextBox 216"/>
            <p:cNvSpPr txBox="1"/>
            <p:nvPr/>
          </p:nvSpPr>
          <p:spPr>
            <a:xfrm>
              <a:off x="3859351" y="6216226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RE4(3)/1 chamber</a:t>
              </a:r>
            </a:p>
          </p:txBody>
        </p:sp>
        <p:cxnSp>
          <p:nvCxnSpPr>
            <p:cNvPr id="218" name="Straight Arrow Connector 217"/>
            <p:cNvCxnSpPr>
              <a:stCxn id="217" idx="3"/>
            </p:cNvCxnSpPr>
            <p:nvPr/>
          </p:nvCxnSpPr>
          <p:spPr bwMode="auto">
            <a:xfrm flipV="1">
              <a:off x="5374509" y="5873984"/>
              <a:ext cx="548392" cy="4961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3455222" y="914400"/>
              <a:ext cx="2026517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Impedance box 6 channe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 bwMode="auto">
            <a:xfrm flipH="1">
              <a:off x="2955484" y="1222177"/>
              <a:ext cx="926298" cy="485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300252" y="5285601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Gas Rack</a:t>
              </a:r>
              <a:endParaRPr lang="bg-BG" sz="1200" dirty="0"/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3236924" y="5334001"/>
            <a:ext cx="112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cxnSp>
        <p:nvCxnSpPr>
          <p:cNvPr id="224" name="Straight Arrow Connector 223"/>
          <p:cNvCxnSpPr>
            <a:stCxn id="223" idx="3"/>
          </p:cNvCxnSpPr>
          <p:nvPr/>
        </p:nvCxnSpPr>
        <p:spPr bwMode="auto">
          <a:xfrm flipV="1">
            <a:off x="4364157" y="4876801"/>
            <a:ext cx="475371" cy="611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223" idx="3"/>
          </p:cNvCxnSpPr>
          <p:nvPr/>
        </p:nvCxnSpPr>
        <p:spPr bwMode="auto">
          <a:xfrm flipV="1">
            <a:off x="4364156" y="5280775"/>
            <a:ext cx="683582" cy="207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5785884" y="5864424"/>
            <a:ext cx="86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cxnSp>
        <p:nvCxnSpPr>
          <p:cNvPr id="227" name="Straight Arrow Connector 226"/>
          <p:cNvCxnSpPr>
            <a:stCxn id="226" idx="0"/>
          </p:cNvCxnSpPr>
          <p:nvPr/>
        </p:nvCxnSpPr>
        <p:spPr bwMode="auto">
          <a:xfrm flipH="1" flipV="1">
            <a:off x="6098202" y="5112897"/>
            <a:ext cx="119980" cy="75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8" name="Straight Arrow Connector 227"/>
          <p:cNvCxnSpPr>
            <a:stCxn id="226" idx="0"/>
          </p:cNvCxnSpPr>
          <p:nvPr/>
        </p:nvCxnSpPr>
        <p:spPr bwMode="auto">
          <a:xfrm flipV="1">
            <a:off x="6218183" y="4455169"/>
            <a:ext cx="32417" cy="1409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6" name="Title 1"/>
          <p:cNvSpPr>
            <a:spLocks noGrp="1"/>
          </p:cNvSpPr>
          <p:nvPr>
            <p:ph type="title"/>
          </p:nvPr>
        </p:nvSpPr>
        <p:spPr>
          <a:xfrm>
            <a:off x="1897063" y="114300"/>
            <a:ext cx="8439150" cy="685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RE4(3)/1 chambers gas distribution schematic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583492" y="411480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745799" y="411182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</p:txBody>
      </p:sp>
      <p:cxnSp>
        <p:nvCxnSpPr>
          <p:cNvPr id="231" name="Straight Arrow Connector 230"/>
          <p:cNvCxnSpPr>
            <a:stCxn id="229" idx="0"/>
          </p:cNvCxnSpPr>
          <p:nvPr/>
        </p:nvCxnSpPr>
        <p:spPr bwMode="auto">
          <a:xfrm flipV="1">
            <a:off x="1929902" y="3886200"/>
            <a:ext cx="508499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230" idx="0"/>
          </p:cNvCxnSpPr>
          <p:nvPr/>
        </p:nvCxnSpPr>
        <p:spPr bwMode="auto">
          <a:xfrm flipH="1" flipV="1">
            <a:off x="2539556" y="4000501"/>
            <a:ext cx="543034" cy="111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4" name="Flowchart: Collate 233"/>
          <p:cNvSpPr/>
          <p:nvPr/>
        </p:nvSpPr>
        <p:spPr bwMode="auto">
          <a:xfrm rot="19467520">
            <a:off x="4893360" y="469284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35" name="Flowchart: Collate 234"/>
          <p:cNvSpPr/>
          <p:nvPr/>
        </p:nvSpPr>
        <p:spPr bwMode="auto">
          <a:xfrm rot="19467520">
            <a:off x="5014385" y="459871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cxnSp>
        <p:nvCxnSpPr>
          <p:cNvPr id="236" name="Straight Connector 235"/>
          <p:cNvCxnSpPr>
            <a:endCxn id="235" idx="0"/>
          </p:cNvCxnSpPr>
          <p:nvPr/>
        </p:nvCxnSpPr>
        <p:spPr bwMode="auto">
          <a:xfrm flipH="1">
            <a:off x="5020354" y="4485678"/>
            <a:ext cx="54771" cy="130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2514600" y="1911011"/>
            <a:ext cx="1132390" cy="1201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endCxn id="209" idx="2"/>
          </p:cNvCxnSpPr>
          <p:nvPr/>
        </p:nvCxnSpPr>
        <p:spPr bwMode="auto">
          <a:xfrm flipV="1">
            <a:off x="2631140" y="2085007"/>
            <a:ext cx="1201858" cy="1048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5822816" y="2453402"/>
            <a:ext cx="1908989" cy="46166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4519D-4B1B-40E0-95D1-61BB44392924}" type="datetime3">
              <a:rPr lang="bg-BG" smtClean="0"/>
              <a:t>13/9/18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Aleksandar Aleksandrov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2401"/>
            <a:ext cx="7990656" cy="66157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Piping from USC to UXC distribution racks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181600"/>
            <a:ext cx="8458200" cy="914400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5A4BD-7387-4096-B935-E41C7FD2256E}" type="datetime3">
              <a:rPr lang="bg-BG" smtClean="0"/>
              <a:t>13/9/18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Aleksandrov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77" y="1376838"/>
            <a:ext cx="6237011" cy="437600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0279" y="1417482"/>
            <a:ext cx="363760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USC gas room to UXC gas racks: 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pipes will be installed (2 pipes per disk (negative/positive) for supply/return lines).</a:t>
            </a:r>
          </a:p>
          <a:p>
            <a:pPr algn="just">
              <a:buClr>
                <a:schemeClr val="tx2"/>
              </a:buClr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installed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ZEC in Jan 2019.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</a:t>
            </a:r>
            <a:endParaRPr lang="en-US" sz="2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212" y="5383510"/>
            <a:ext cx="381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8" y="1338471"/>
            <a:ext cx="4173075" cy="4062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4483042">
            <a:off x="2477592" y="4291613"/>
            <a:ext cx="515470" cy="152400"/>
            <a:chOff x="838200" y="1066800"/>
            <a:chExt cx="515470" cy="152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0279" y="1906221"/>
            <a:ext cx="515470" cy="152400"/>
            <a:chOff x="838200" y="1066800"/>
            <a:chExt cx="515470" cy="152400"/>
          </a:xfrm>
        </p:grpSpPr>
        <p:sp>
          <p:nvSpPr>
            <p:cNvPr id="9" name="Rectangle 8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55645">
            <a:off x="5267148" y="4280693"/>
            <a:ext cx="515470" cy="152400"/>
            <a:chOff x="838200" y="1066800"/>
            <a:chExt cx="515470" cy="152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58457" y="1034980"/>
            <a:ext cx="6006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GB" sz="2200" dirty="0" smtClean="0"/>
              <a:t>YE3 gas rack to be modified to make the 12 channels independent from the present channels</a:t>
            </a:r>
            <a:endParaRPr lang="en-GB" sz="2200" dirty="0"/>
          </a:p>
          <a:p>
            <a:pPr algn="just"/>
            <a:endParaRPr lang="en-GB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GB" sz="2200" dirty="0" smtClean="0"/>
              <a:t>Impedance boxes positioned at three points around the periphery for both RE4/1 and RE3/1</a:t>
            </a:r>
            <a:endParaRPr lang="en-GB" sz="2200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57" y="3471873"/>
            <a:ext cx="2501238" cy="2521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349851" y="5993866"/>
            <a:ext cx="2946544" cy="6449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Impedance box for parallel operation, 2 channel shown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3410" y="3787122"/>
            <a:ext cx="2521991" cy="1891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860" y="553220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procurement in 1</a:t>
            </a:r>
            <a:r>
              <a:rPr lang="en-US" sz="20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 of October.</a:t>
            </a:r>
          </a:p>
          <a:p>
            <a:pPr algn="just"/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over 2 weeks for each station starting in March 2019 and finishing    March 2020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1809" y="324364"/>
            <a:ext cx="91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Gas piping, bulkheads and Impedances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40821"/>
            <a:ext cx="1128750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Cooling</a:t>
            </a:r>
          </a:p>
          <a:p>
            <a:endParaRPr lang="en-GB" dirty="0"/>
          </a:p>
          <a:p>
            <a:r>
              <a:rPr lang="en-GB" sz="2200" dirty="0" smtClean="0"/>
              <a:t>Cooling load per station is 540W</a:t>
            </a:r>
            <a:endParaRPr lang="en-GB" sz="2200" dirty="0"/>
          </a:p>
          <a:p>
            <a:r>
              <a:rPr lang="en-GB" sz="2200" dirty="0" smtClean="0">
                <a:solidFill>
                  <a:srgbClr val="FF0000"/>
                </a:solidFill>
              </a:rPr>
              <a:t>RE3/1</a:t>
            </a:r>
          </a:p>
          <a:p>
            <a:r>
              <a:rPr lang="en-GB" sz="2200" dirty="0" smtClean="0"/>
              <a:t>Verify the assembly of the flexibles with simplified safer version, namely direct from RE3/2 PP to RE3/1 PP with three elements only, as opposed to 3 times as many unions with a “L” Cu pipe producing a lever arm on the chamber PP.</a:t>
            </a:r>
          </a:p>
          <a:p>
            <a:endParaRPr lang="en-GB" sz="2200" dirty="0"/>
          </a:p>
          <a:p>
            <a:r>
              <a:rPr lang="en-GB" dirty="0" smtClean="0"/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200" dirty="0" smtClean="0">
                <a:solidFill>
                  <a:srgbClr val="FF0000"/>
                </a:solidFill>
              </a:rPr>
              <a:t>RE4/1</a:t>
            </a:r>
          </a:p>
          <a:p>
            <a:r>
              <a:rPr lang="en-GB" sz="2200" dirty="0" smtClean="0"/>
              <a:t>Modify the present Mini-manifolds to take additional “take offs” direct to the chambers with flexibles all the way to the RE4/1 PP.</a:t>
            </a:r>
            <a:endParaRPr lang="en-GB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0" y="3073343"/>
            <a:ext cx="3941669" cy="221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6" y="3209532"/>
            <a:ext cx="3358661" cy="21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77" y="972038"/>
            <a:ext cx="6030938" cy="460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12" y="798023"/>
            <a:ext cx="5871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Mini manifold . To be modified to accept the  necessary “T”s for the RE4/1 cooling.</a:t>
            </a:r>
          </a:p>
          <a:p>
            <a:endParaRPr lang="en-GB" sz="2000" dirty="0"/>
          </a:p>
          <a:p>
            <a:r>
              <a:rPr lang="en-GB" sz="2000" dirty="0" smtClean="0"/>
              <a:t>The same flow regulators will be kept with individual cut off valves to each chamber, if costs permit.</a:t>
            </a:r>
          </a:p>
        </p:txBody>
      </p:sp>
      <p:grpSp>
        <p:nvGrpSpPr>
          <p:cNvPr id="14" name="Group 13"/>
          <p:cNvGrpSpPr/>
          <p:nvPr/>
        </p:nvGrpSpPr>
        <p:grpSpPr>
          <a:xfrm rot="2047503">
            <a:off x="10799317" y="1507567"/>
            <a:ext cx="278129" cy="328816"/>
            <a:chOff x="1280159" y="3100647"/>
            <a:chExt cx="374074" cy="463645"/>
          </a:xfrm>
        </p:grpSpPr>
        <p:sp>
          <p:nvSpPr>
            <p:cNvPr id="7" name="Bent-Up Arrow 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2047503">
            <a:off x="4228768" y="1216627"/>
            <a:ext cx="278129" cy="328816"/>
            <a:chOff x="1280159" y="3100647"/>
            <a:chExt cx="374074" cy="463645"/>
          </a:xfrm>
        </p:grpSpPr>
        <p:sp>
          <p:nvSpPr>
            <p:cNvPr id="17" name="Bent-Up Arrow 1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Bent-Up Arrow 1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2047503">
            <a:off x="10785728" y="1849065"/>
            <a:ext cx="278129" cy="328816"/>
            <a:chOff x="1280159" y="3100647"/>
            <a:chExt cx="374074" cy="463645"/>
          </a:xfrm>
        </p:grpSpPr>
        <p:sp>
          <p:nvSpPr>
            <p:cNvPr id="20" name="Bent-Up Arrow 19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 rot="2047503">
            <a:off x="10785726" y="2217129"/>
            <a:ext cx="278129" cy="328816"/>
            <a:chOff x="1280159" y="3100647"/>
            <a:chExt cx="374074" cy="463645"/>
          </a:xfrm>
        </p:grpSpPr>
        <p:sp>
          <p:nvSpPr>
            <p:cNvPr id="23" name="Bent-Up Arrow 22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2516154"/>
            <a:ext cx="5763800" cy="432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3317" y="0"/>
            <a:ext cx="2656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FF0000"/>
                </a:solidFill>
              </a:rPr>
              <a:t>RE4/1 cooling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3513" y="5769033"/>
            <a:ext cx="34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Details of which unions to be arranged with cooling group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613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087" y="448253"/>
            <a:ext cx="5471160" cy="5659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Actions required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5" y="152954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HV. Outstanding points with CPE, assembly QC methods and timeline</a:t>
            </a:r>
          </a:p>
          <a:p>
            <a:r>
              <a:rPr lang="en-GB" dirty="0" smtClean="0"/>
              <a:t>LV </a:t>
            </a:r>
          </a:p>
          <a:p>
            <a:pPr lvl="1"/>
            <a:r>
              <a:rPr lang="en-GB" dirty="0" smtClean="0"/>
              <a:t>Do test with New FEB while loading firmware and max cable length ~30m</a:t>
            </a:r>
          </a:p>
          <a:p>
            <a:pPr lvl="1"/>
            <a:r>
              <a:rPr lang="en-GB" dirty="0" smtClean="0"/>
              <a:t>S. Bally for exact cable lengths</a:t>
            </a:r>
          </a:p>
          <a:p>
            <a:pPr lvl="1"/>
            <a:r>
              <a:rPr lang="en-GB" dirty="0" smtClean="0"/>
              <a:t>Contact </a:t>
            </a:r>
            <a:r>
              <a:rPr lang="en-GB" dirty="0" err="1" smtClean="0"/>
              <a:t>Houari</a:t>
            </a:r>
            <a:r>
              <a:rPr lang="en-GB" dirty="0" smtClean="0"/>
              <a:t> for cable length in P5 store.</a:t>
            </a:r>
          </a:p>
          <a:p>
            <a:endParaRPr lang="en-GB" dirty="0"/>
          </a:p>
          <a:p>
            <a:r>
              <a:rPr lang="en-GB" dirty="0" smtClean="0"/>
              <a:t>Fibres, check where we are with spec and supplier in next 10</a:t>
            </a:r>
            <a:r>
              <a:rPr lang="en-GB" dirty="0"/>
              <a:t> </a:t>
            </a:r>
            <a:r>
              <a:rPr lang="en-GB" dirty="0" smtClean="0"/>
              <a:t>days as </a:t>
            </a:r>
            <a:r>
              <a:rPr lang="en-GB" dirty="0" err="1" smtClean="0"/>
              <a:t>Bezhad</a:t>
            </a:r>
            <a:r>
              <a:rPr lang="en-GB" dirty="0" smtClean="0"/>
              <a:t> and </a:t>
            </a:r>
            <a:r>
              <a:rPr lang="en-GB" dirty="0" err="1" smtClean="0"/>
              <a:t>Zhenan</a:t>
            </a:r>
            <a:r>
              <a:rPr lang="en-GB" dirty="0" smtClean="0"/>
              <a:t> are here.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heck procurement details with Austin.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Gas requires details drawing for installation.</a:t>
            </a:r>
          </a:p>
          <a:p>
            <a:r>
              <a:rPr lang="en-GB" dirty="0" smtClean="0"/>
              <a:t>See with cooling suppliers for the  inch size on “T” mini manifolds and the metric on the chamber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Almost </a:t>
            </a:r>
            <a:r>
              <a:rPr lang="en-GB" smtClean="0"/>
              <a:t>ready for EDR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0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08" y="532563"/>
            <a:ext cx="5104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https://www.epi.ge.ch/prestations-entreprises-particuliers/ateliers/microtechnique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46" t="11242" r="12353" b="-234"/>
          <a:stretch/>
        </p:blipFill>
        <p:spPr>
          <a:xfrm>
            <a:off x="6079253" y="0"/>
            <a:ext cx="5486401" cy="6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RPC Power System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 Dimitrov, Ian Crotty</a:t>
            </a:r>
          </a:p>
          <a:p>
            <a:r>
              <a:rPr lang="en-GB" dirty="0" smtClean="0"/>
              <a:t>RPC Upgrade Mini Workshop, 05.Sep.2018,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1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22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EASY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(practically, extension of the existing HV system):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1 </a:t>
            </a:r>
            <a:r>
              <a:rPr lang="en-US" dirty="0" smtClean="0"/>
              <a:t>(existing)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A3485S </a:t>
            </a:r>
            <a:r>
              <a:rPr lang="en-US" dirty="0"/>
              <a:t>- 2 </a:t>
            </a:r>
            <a:r>
              <a:rPr lang="en-US" dirty="0" smtClean="0"/>
              <a:t>modules (existing)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4 EASY3000 crates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A3512N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12 HV Boards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934993" y="1619796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cs typeface="Arial" charset="0"/>
              </a:rPr>
              <a:t>TDR Baseline: Variant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72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612" y="1888609"/>
            <a:ext cx="7796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HV cables and connectors, Umbilical cables USC to UXC. Coaxial cables from YE1PP to YE3 via mini-cable chains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LV cables &amp; connectors on YE3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Fibre optics &amp; Patch Panels from YE3 to YE1PP through to USC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Gas System piping, Impedances and Bulkheads on YE3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Cooling, flexibles on RE4 face of YE3, RE3/1 cooling comes with chambers</a:t>
            </a:r>
          </a:p>
          <a:p>
            <a:endParaRPr lang="en-GB" dirty="0"/>
          </a:p>
        </p:txBody>
      </p:sp>
      <p:sp>
        <p:nvSpPr>
          <p:cNvPr id="3" name="Trapezoid 2"/>
          <p:cNvSpPr/>
          <p:nvPr/>
        </p:nvSpPr>
        <p:spPr>
          <a:xfrm rot="5400000">
            <a:off x="9540919" y="2753718"/>
            <a:ext cx="2044931" cy="2277687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558106" y="2673047"/>
            <a:ext cx="1866436" cy="583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82955" y="3494365"/>
            <a:ext cx="5841586" cy="31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80513" y="4706094"/>
            <a:ext cx="2044027" cy="3110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2"/>
          </p:cNvCxnSpPr>
          <p:nvPr/>
        </p:nvCxnSpPr>
        <p:spPr>
          <a:xfrm flipH="1">
            <a:off x="6351661" y="3892562"/>
            <a:ext cx="3072880" cy="90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91672" y="4316213"/>
            <a:ext cx="3732868" cy="148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47564" y="3555065"/>
            <a:ext cx="123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3/1 &amp; RE 4/1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7" y="557073"/>
            <a:ext cx="109310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8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308130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4292" y="282862"/>
            <a:ext cx="2362952" cy="6417933"/>
            <a:chOff x="134292" y="282862"/>
            <a:chExt cx="2362952" cy="6417933"/>
          </a:xfrm>
        </p:grpSpPr>
        <p:sp>
          <p:nvSpPr>
            <p:cNvPr id="10" name="Rectangle 9"/>
            <p:cNvSpPr/>
            <p:nvPr/>
          </p:nvSpPr>
          <p:spPr>
            <a:xfrm>
              <a:off x="134292" y="584728"/>
              <a:ext cx="2362952" cy="611606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1050" y="4699255"/>
              <a:ext cx="2333606" cy="104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RE-3/1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RE-4/1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557" y="3640430"/>
              <a:ext cx="2341984" cy="1040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RE+3/1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RE+4/1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243" y="3320009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051" y="300886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051" y="249335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1051" y="219035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051" y="1780226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1051" y="148765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3710" y="2753775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4657" y="496487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56007" y="282862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S1H12</a:t>
              </a: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5534" y="107893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5534" y="78636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492541" y="3709846"/>
            <a:ext cx="5893813" cy="13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514311" y="5691651"/>
            <a:ext cx="5893813" cy="11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157" y="3345746"/>
            <a:ext cx="492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S1H09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778801" y="5382930"/>
            <a:ext cx="495013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17519" y="3876286"/>
            <a:ext cx="5319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new rack (already defined S1H12, to be equipped)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2 EASY crates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6 A3512N HV boards in each Crate (12 boards in total)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HV Distributor Boxes in total (all in one rack)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03920" y="3709846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99564" y="5704112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913879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16583" y="2286000"/>
            <a:ext cx="1554480" cy="130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5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494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</a:t>
            </a:r>
            <a:r>
              <a:rPr lang="en-US" b="1" dirty="0" smtClean="0">
                <a:solidFill>
                  <a:srgbClr val="002060"/>
                </a:solidFill>
              </a:rPr>
              <a:t>NON-EASY </a:t>
            </a:r>
            <a:r>
              <a:rPr lang="en-US" b="1" dirty="0">
                <a:solidFill>
                  <a:srgbClr val="002060"/>
                </a:solidFill>
              </a:rPr>
              <a:t>system: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</a:t>
            </a:r>
            <a:r>
              <a:rPr lang="en-US" dirty="0" smtClean="0"/>
              <a:t>2 (new)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New HV boards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prototype ready in 2019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735693" y="1606731"/>
            <a:ext cx="284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Preferred Variant: Variant II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304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268941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4292" y="57166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42180" y="607628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3710" y="344611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14657" y="49648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056007" y="2828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S1H12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56259" y="3027197"/>
            <a:ext cx="6578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 No EASY system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EASY crates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- 2 SY4527 mainframes more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New type of HV boards!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HV Distributor Boxes in total (all in one rack), but bigger in size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since all inputs and outputs should be at the back side of the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No rack cross reference in DSS Action Matrix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008" y="4489659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0656" y="1559223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824" y="564084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7824" y="4099431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6531" y="367705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824" y="3080530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531" y="265815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6531" y="1155927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2175" y="733555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26942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450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55439" y="3012168"/>
            <a:ext cx="4078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70C0"/>
                </a:solidFill>
              </a:rPr>
              <a:t>24 </a:t>
            </a:r>
            <a:r>
              <a:rPr lang="en-GB" sz="1600" b="1" dirty="0">
                <a:solidFill>
                  <a:srgbClr val="0070C0"/>
                </a:solidFill>
              </a:rPr>
              <a:t>A3016 LV boards </a:t>
            </a:r>
            <a:r>
              <a:rPr lang="en-GB" sz="1600" b="1" dirty="0" smtClean="0">
                <a:solidFill>
                  <a:srgbClr val="0070C0"/>
                </a:solidFill>
              </a:rPr>
              <a:t>in total to </a:t>
            </a:r>
            <a:r>
              <a:rPr lang="en-GB" sz="1600" b="1" dirty="0">
                <a:solidFill>
                  <a:srgbClr val="0070C0"/>
                </a:solidFill>
              </a:rPr>
              <a:t>power the </a:t>
            </a:r>
            <a:r>
              <a:rPr lang="en-GB" sz="1600" b="1" dirty="0" smtClean="0">
                <a:solidFill>
                  <a:srgbClr val="0070C0"/>
                </a:solidFill>
              </a:rPr>
              <a:t>FE of all RE3/1 </a:t>
            </a:r>
            <a:r>
              <a:rPr lang="en-GB" sz="1600" b="1" dirty="0">
                <a:solidFill>
                  <a:srgbClr val="0070C0"/>
                </a:solidFill>
              </a:rPr>
              <a:t>and RE4/1 chambers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9U in each YE3 X4Far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EASY3000S crate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15U in each X2Near YE3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2 CAEN EASY3000S crates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10" y="3211285"/>
            <a:ext cx="24003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281" y="2686597"/>
            <a:ext cx="22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SY4527 with A1676A</a:t>
            </a:r>
          </a:p>
        </p:txBody>
      </p:sp>
      <p:pic>
        <p:nvPicPr>
          <p:cNvPr id="12" name="Picture 11" descr="117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188">
            <a:off x="5503375" y="4327717"/>
            <a:ext cx="2212848" cy="11340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65910" y="925285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87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613" y="2946907"/>
            <a:ext cx="2205756" cy="179217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08310" y="6411685"/>
            <a:ext cx="571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23310" y="603068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607621" y="1659680"/>
            <a:ext cx="13066" cy="15516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92087" y="165245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8310" y="5040085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13110" y="5040085"/>
            <a:ext cx="0" cy="12356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6907" y="1602703"/>
            <a:ext cx="2580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EASY3000S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CAEN A3016</a:t>
            </a:r>
            <a:br>
              <a:rPr lang="en-US" dirty="0" smtClean="0"/>
            </a:br>
            <a:r>
              <a:rPr lang="en-US" dirty="0" smtClean="0"/>
              <a:t>in X2Near &amp;&amp; X4Far racks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70748" y="4828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A3486S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13110" y="6275701"/>
            <a:ext cx="74195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932652" y="627570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7711" y="642335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48V Service power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9277" y="580761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50p Communication bus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6740" y="84256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54468" y="842567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16" y="948227"/>
            <a:ext cx="828950" cy="1637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2668" y="5599611"/>
            <a:ext cx="2601690" cy="39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YE1 LV PP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460" y="222110"/>
            <a:ext cx="777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Power System for RE3/1 &amp; RE4/1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557" y="6078753"/>
            <a:ext cx="209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oing directly to YE3</a:t>
            </a:r>
            <a:endParaRPr lang="en-GB" dirty="0"/>
          </a:p>
        </p:txBody>
      </p:sp>
      <p:sp>
        <p:nvSpPr>
          <p:cNvPr id="6" name="Chevron 5"/>
          <p:cNvSpPr/>
          <p:nvPr/>
        </p:nvSpPr>
        <p:spPr>
          <a:xfrm>
            <a:off x="871521" y="5582532"/>
            <a:ext cx="330562" cy="402901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20" y="5599277"/>
            <a:ext cx="6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76151" y="1410787"/>
            <a:ext cx="34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YE+3</a:t>
            </a:r>
            <a:r>
              <a:rPr lang="en-GB" dirty="0" smtClean="0"/>
              <a:t>: X2J52, X3J51, X3A51, X4A51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YE-3</a:t>
            </a:r>
            <a:r>
              <a:rPr lang="en-GB" dirty="0" smtClean="0"/>
              <a:t>:  X2V52, X3V51,X3S51, X4S51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9940834" y="1211899"/>
            <a:ext cx="1397726" cy="943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392197" y="2442755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Existing RE3&amp;RE4 detector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5" idx="4"/>
          </p:cNvCxnSpPr>
          <p:nvPr/>
        </p:nvCxnSpPr>
        <p:spPr>
          <a:xfrm>
            <a:off x="10639697" y="2155371"/>
            <a:ext cx="45720" cy="370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5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96838" y="1234449"/>
            <a:ext cx="9946787" cy="5280885"/>
            <a:chOff x="809901" y="1221379"/>
            <a:chExt cx="9946787" cy="5280885"/>
          </a:xfrm>
        </p:grpSpPr>
        <p:grpSp>
          <p:nvGrpSpPr>
            <p:cNvPr id="43" name="Group 42"/>
            <p:cNvGrpSpPr/>
            <p:nvPr/>
          </p:nvGrpSpPr>
          <p:grpSpPr>
            <a:xfrm>
              <a:off x="809901" y="1221379"/>
              <a:ext cx="9413966" cy="5280885"/>
              <a:chOff x="1267097" y="633549"/>
              <a:chExt cx="9413966" cy="5280885"/>
            </a:xfrm>
          </p:grpSpPr>
          <p:pic>
            <p:nvPicPr>
              <p:cNvPr id="4098" name="Picture 2" descr="G:\Websites\p\project-cms-rpc-endcap\RPC\UpscopeHighEta\RPCDevelopements\RE31and41\RE31\Drawings\YE3Boki07062016\YEP3IPSid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063" y="865190"/>
                <a:ext cx="9144000" cy="504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544272" y="105273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03566" y="1720838"/>
                <a:ext cx="1102940" cy="13050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184233" y="1699068"/>
                <a:ext cx="1203411" cy="14067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506992" y="3555275"/>
                <a:ext cx="484608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267097" y="3317967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2815516" y="3515755"/>
                <a:ext cx="44319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8754312" y="64661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Near Side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86996" y="6335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Far Side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90456" y="107450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995978" y="3326674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19662" y="49638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X2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28366" y="289558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X4</a:t>
              </a:r>
              <a:endParaRPr lang="en-GB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65391" y="3052350"/>
            <a:ext cx="442538" cy="2109268"/>
            <a:chOff x="10765391" y="3052350"/>
            <a:chExt cx="442538" cy="21092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769747" y="5159829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765391" y="3052350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177447" y="3065413"/>
              <a:ext cx="0" cy="20962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0100" y="222110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Services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31401" y="2521131"/>
            <a:ext cx="6690976" cy="33963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52359" y="5747655"/>
            <a:ext cx="162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X2Near – X4Far</a:t>
            </a:r>
            <a:br>
              <a:rPr lang="en-GB" dirty="0" smtClean="0"/>
            </a:br>
            <a:r>
              <a:rPr lang="en-GB" dirty="0" smtClean="0"/>
              <a:t>diagonal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571" y="449742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03459" y="6362596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2873" y="107996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6503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X2J52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206287" y="5337938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12166" y="6015823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2166" y="4186516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99103" y="19005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07810" y="1308328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07810" y="72049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03454" y="44181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7875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24346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X3J51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925397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703419" y="1740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X4A51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316583" y="694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8323242" y="65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2946" y="65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14994" y="4623047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50633" y="612835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171580" y="1663436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9210638" y="345609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210639" y="2737641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3870" y="110173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9" name="Rectangle 68"/>
          <p:cNvSpPr/>
          <p:nvPr/>
        </p:nvSpPr>
        <p:spPr>
          <a:xfrm>
            <a:off x="6355744" y="74226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4451" y="46358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60099" y="20529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68806" y="1321391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64455" y="6371304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1629" y="613706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6354220" y="554259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60099" y="5319134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58571" y="4131014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58572" y="3412557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60103" y="4874494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49866" y="2672326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6176" y="6600084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3" name="Rectangle 82"/>
          <p:cNvSpPr/>
          <p:nvPr/>
        </p:nvSpPr>
        <p:spPr>
          <a:xfrm>
            <a:off x="6720241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4" name="Rectangle 83"/>
          <p:cNvSpPr/>
          <p:nvPr/>
        </p:nvSpPr>
        <p:spPr>
          <a:xfrm>
            <a:off x="3154073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1249990" y="6767046"/>
            <a:ext cx="942010" cy="4863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24055" y="6829100"/>
            <a:ext cx="3704222" cy="3768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947772" y="4352529"/>
            <a:ext cx="0" cy="235790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947772" y="4348428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2" idx="1"/>
          </p:cNvCxnSpPr>
          <p:nvPr/>
        </p:nvCxnSpPr>
        <p:spPr>
          <a:xfrm>
            <a:off x="8947772" y="6701731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21792" y="454200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9021791" y="397750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032482" y="3990571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120559" y="4537648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720995" y="3189935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11120559" y="3189935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203182" y="522562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803618" y="3877911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8203182" y="3877911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235046" y="5216921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35045" y="4652425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245736" y="4665488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095709" y="4984154"/>
            <a:ext cx="6721" cy="17219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95707" y="6697375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108774" y="4997213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97039" y="111043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89" name="Rectangle 88"/>
          <p:cNvSpPr/>
          <p:nvPr/>
        </p:nvSpPr>
        <p:spPr>
          <a:xfrm>
            <a:off x="2941976" y="75096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37620" y="472291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27390" y="134505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37619" y="2027892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33275" y="517058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97045" y="552569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7" name="Rectangle 96"/>
          <p:cNvSpPr/>
          <p:nvPr/>
        </p:nvSpPr>
        <p:spPr>
          <a:xfrm>
            <a:off x="2933270" y="5758420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7040" y="6113528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9" name="Rectangle 98"/>
          <p:cNvSpPr/>
          <p:nvPr/>
        </p:nvSpPr>
        <p:spPr>
          <a:xfrm>
            <a:off x="2937628" y="6353885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33263" y="4182750"/>
            <a:ext cx="2332085" cy="5746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Alignment DAQ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31743" y="276811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734195" y="3751883"/>
            <a:ext cx="13066" cy="29629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734195" y="6710438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21136" y="3764946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933275" y="3498537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89944" y="3627604"/>
            <a:ext cx="394612" cy="4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779720" y="3080528"/>
            <a:ext cx="291627" cy="1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2460" y="306746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56219" y="458449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537142" y="6604435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227861" y="1106081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12" name="Rectangle 111"/>
          <p:cNvSpPr/>
          <p:nvPr/>
        </p:nvSpPr>
        <p:spPr>
          <a:xfrm>
            <a:off x="272798" y="74661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68442" y="467935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27862" y="610917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21" name="Rectangle 120"/>
          <p:cNvSpPr/>
          <p:nvPr/>
        </p:nvSpPr>
        <p:spPr>
          <a:xfrm>
            <a:off x="268450" y="6349529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36390" y="4934069"/>
            <a:ext cx="15568" cy="1776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891" y="6706082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8895" y="4936244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812564" y="308487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8436" y="5446014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55371" y="2585245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8440" y="5236400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66913" y="3329823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66912" y="4048280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5382" y="4791760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110543" y="4473897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9849" y="446083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9853" y="5025330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-45051" y="6772493"/>
            <a:ext cx="711257" cy="4759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60362" y="1827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X3A51</a:t>
            </a:r>
            <a:endParaRPr lang="en-GB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-45057" y="6824744"/>
            <a:ext cx="3277508" cy="435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220370" y="5186439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820806" y="3838726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2220370" y="3838726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52373" y="206463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1080" y="1333112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9" y="1164386"/>
            <a:ext cx="5672930" cy="405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" y="1164386"/>
            <a:ext cx="5694365" cy="405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826" y="45724"/>
            <a:ext cx="216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DCS daisy chain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685" y="68847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731208" y="6255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572" y="6255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0273" y="19745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X2J52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88981" y="344424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X3J51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1429" y="199292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X3A51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6882" y="345361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X4A51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4362" y="5669279"/>
            <a:ext cx="1021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YE3Near and YE3far equipment (including existing RE3&amp;RE4 detector on X3) on separate branch controllers,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therefore 4 new A1676 branches will be needed in total.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5" y="1267093"/>
            <a:ext cx="11400904" cy="4329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767" y="535576"/>
            <a:ext cx="595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RE3/1 &amp; RE4/1 Service Installation during LS2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8" y="1227910"/>
            <a:ext cx="11699447" cy="36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5060" y="535576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RE4 interventions during LS2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72" y="882220"/>
            <a:ext cx="1089279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	</a:t>
            </a:r>
            <a:r>
              <a:rPr lang="en-GB" sz="3400" dirty="0" smtClean="0">
                <a:solidFill>
                  <a:srgbClr val="FF0000"/>
                </a:solidFill>
              </a:rPr>
              <a:t>HV System in UXC</a:t>
            </a:r>
          </a:p>
          <a:p>
            <a:endParaRPr lang="en-GB" dirty="0" smtClean="0"/>
          </a:p>
          <a:p>
            <a:endParaRPr lang="en-GB" dirty="0"/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 smtClean="0"/>
              <a:t>We have selected a coaxial connector, tested over many years, </a:t>
            </a:r>
            <a:r>
              <a:rPr lang="en-GB" sz="2400" dirty="0"/>
              <a:t>n</a:t>
            </a:r>
            <a:r>
              <a:rPr lang="en-GB" sz="2400" dirty="0" smtClean="0"/>
              <a:t>amely the C.P.E. “Jupiter” coaxial connector. </a:t>
            </a:r>
          </a:p>
          <a:p>
            <a:pPr algn="just"/>
            <a:endParaRPr lang="en-GB" sz="2400" dirty="0"/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 smtClean="0"/>
              <a:t>The order for the cables and connectors is ready, only awaiting the choice of dielectric. The cables will be QA in the company under our supervision and  retested in 904.</a:t>
            </a:r>
          </a:p>
          <a:p>
            <a:pPr marL="342900" indent="-342900" algn="just">
              <a:buFont typeface="Wingdings" charset="2"/>
              <a:buChar char="Ø"/>
            </a:pPr>
            <a:endParaRPr lang="en-GB" sz="2400" dirty="0"/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 smtClean="0"/>
              <a:t>Commissioning will be enhanced with resistances in boxes, simulating the chamber load, placed in place of the chambers . </a:t>
            </a:r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08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014" y="1195754"/>
            <a:ext cx="10459086" cy="640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prstClr val="black"/>
                </a:solidFill>
              </a:rPr>
              <a:t>	</a:t>
            </a:r>
            <a:r>
              <a:rPr lang="en-GB" sz="2600" dirty="0" smtClean="0">
                <a:solidFill>
                  <a:prstClr val="black"/>
                </a:solidFill>
              </a:rPr>
              <a:t>	</a:t>
            </a:r>
          </a:p>
          <a:p>
            <a:pPr marL="342900" lvl="0" indent="-342900" algn="just">
              <a:buFont typeface="Wingdings" charset="2"/>
              <a:buChar char="Ø"/>
            </a:pPr>
            <a:r>
              <a:rPr lang="en-GB" sz="2600" dirty="0" smtClean="0">
                <a:solidFill>
                  <a:prstClr val="black"/>
                </a:solidFill>
              </a:rPr>
              <a:t>A new rack, S1H12, is installed for the RE3/1 and RE4/1 components.</a:t>
            </a:r>
          </a:p>
          <a:p>
            <a:pPr marL="342900" lvl="0" indent="-342900" algn="just">
              <a:buFont typeface="Wingdings" charset="2"/>
              <a:buChar char="Ø"/>
            </a:pPr>
            <a:endParaRPr lang="en-GB" sz="2600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charset="2"/>
              <a:buChar char="Ø"/>
            </a:pPr>
            <a:r>
              <a:rPr lang="en-GB" sz="2600" dirty="0" smtClean="0">
                <a:solidFill>
                  <a:prstClr val="black"/>
                </a:solidFill>
              </a:rPr>
              <a:t>In the TDR version, an extension of the present system is planned.</a:t>
            </a:r>
          </a:p>
          <a:p>
            <a:pPr marL="342900" lvl="0" indent="-342900" algn="just">
              <a:buFont typeface="Wingdings" charset="2"/>
              <a:buChar char="Ø"/>
            </a:pPr>
            <a:endParaRPr lang="en-GB" sz="2600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charset="2"/>
              <a:buChar char="Ø"/>
            </a:pPr>
            <a:r>
              <a:rPr lang="en-GB" sz="2600" dirty="0" smtClean="0">
                <a:solidFill>
                  <a:prstClr val="black"/>
                </a:solidFill>
              </a:rPr>
              <a:t>However an alternative preferred version is planned for testing in 2019. Layout </a:t>
            </a:r>
            <a:r>
              <a:rPr lang="en-GB" sz="2600" dirty="0">
                <a:solidFill>
                  <a:prstClr val="black"/>
                </a:solidFill>
              </a:rPr>
              <a:t>from Anton with calculation of </a:t>
            </a:r>
            <a:r>
              <a:rPr lang="en-GB" sz="2600" dirty="0" smtClean="0">
                <a:solidFill>
                  <a:prstClr val="black"/>
                </a:solidFill>
              </a:rPr>
              <a:t>components ready.  </a:t>
            </a:r>
            <a:endParaRPr lang="en-GB" sz="2600" dirty="0">
              <a:solidFill>
                <a:prstClr val="black"/>
              </a:solidFill>
            </a:endParaRPr>
          </a:p>
          <a:p>
            <a:pPr algn="just"/>
            <a:endParaRPr lang="en-GB" sz="26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GB" sz="2600" dirty="0" smtClean="0"/>
              <a:t>Which ever solution is finally taken does not influence the cabling from UXC.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40664" y="567204"/>
            <a:ext cx="401130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400" dirty="0">
                <a:solidFill>
                  <a:srgbClr val="FF0000"/>
                </a:solidFill>
              </a:rPr>
              <a:t>HV System in the USC</a:t>
            </a:r>
          </a:p>
        </p:txBody>
      </p:sp>
    </p:spTree>
    <p:extLst>
      <p:ext uri="{BB962C8B-B14F-4D97-AF65-F5344CB8AC3E}">
        <p14:creationId xmlns:p14="http://schemas.microsoft.com/office/powerpoint/2010/main" val="280152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05" y="766242"/>
            <a:ext cx="5496762" cy="34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1330" y="1484602"/>
            <a:ext cx="4630533" cy="3472900"/>
          </a:xfrm>
        </p:spPr>
      </p:pic>
      <p:sp>
        <p:nvSpPr>
          <p:cNvPr id="7" name="TextBox 6"/>
          <p:cNvSpPr txBox="1"/>
          <p:nvPr/>
        </p:nvSpPr>
        <p:spPr>
          <a:xfrm>
            <a:off x="2645924" y="218048"/>
            <a:ext cx="699044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HV system routing from USC to UXC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23" y="3588820"/>
            <a:ext cx="2847723" cy="646327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Routing from the USC HV racks to the YE1 PPs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0092" y="905786"/>
            <a:ext cx="2536286" cy="657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081" y="5197765"/>
            <a:ext cx="42607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sections and lengths, including spares, to be evaluated with CMS Integ Office, S. Bally and Boki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2494450"/>
            <a:ext cx="3033347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91" y="2129903"/>
            <a:ext cx="4020546" cy="301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0" y="1055077"/>
            <a:ext cx="3443375" cy="258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3" y="261257"/>
            <a:ext cx="4200211" cy="64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Modification of the YE1 PP to accept the alternative Jupiter connecter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957" t="5310" r="7376" b="6192"/>
          <a:stretch/>
        </p:blipFill>
        <p:spPr>
          <a:xfrm>
            <a:off x="4828181" y="21351"/>
            <a:ext cx="2700852" cy="6854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9890" y="4080636"/>
            <a:ext cx="218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routing done by Integration office. Requires finalising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50180" y="1607736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YE1 Patch Panel (PP)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05593" y="5394960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installation, 2 weeks for each station starting in March 2019 and finishing in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30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" y="58189"/>
            <a:ext cx="1207008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		</a:t>
            </a:r>
            <a:r>
              <a:rPr lang="en-GB" sz="3200" dirty="0" smtClean="0">
                <a:solidFill>
                  <a:srgbClr val="FF0000"/>
                </a:solidFill>
              </a:rPr>
              <a:t>LV Cables UXC, Rack to chamber on YE3</a:t>
            </a:r>
          </a:p>
          <a:p>
            <a:endParaRPr lang="en-GB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LV tests done, different cable sections and </a:t>
            </a:r>
            <a:r>
              <a:rPr lang="en-GB" sz="2000" dirty="0" err="1" smtClean="0"/>
              <a:t>stiffnesses</a:t>
            </a:r>
            <a:r>
              <a:rPr lang="en-GB" sz="20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Measured time response, using sense wires tested on restive loads. It  will be repeated on the FEBs during 	firmware upload  </a:t>
            </a:r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 Supply of 3.5km of the cable (in P5) previously used for LB </a:t>
            </a:r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Connectors at chamber end are more or less defined , “D-Sub’ with sense pins</a:t>
            </a:r>
          </a:p>
          <a:p>
            <a:r>
              <a:rPr lang="en-GB" sz="2000" dirty="0" smtClean="0"/>
              <a:t>2 cables per </a:t>
            </a:r>
            <a:r>
              <a:rPr lang="en-GB" sz="2000" dirty="0" smtClean="0"/>
              <a:t>chamber.</a:t>
            </a: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 Assembly can be done in Geneva EPI or </a:t>
            </a:r>
            <a:r>
              <a:rPr lang="en-GB" sz="2000" dirty="0" err="1" smtClean="0"/>
              <a:t>Cavitech</a:t>
            </a:r>
            <a:r>
              <a:rPr lang="en-GB" sz="2000" dirty="0" smtClean="0"/>
              <a:t> , </a:t>
            </a:r>
            <a:r>
              <a:rPr lang="en-GB" sz="2000" dirty="0" err="1" smtClean="0"/>
              <a:t>Boudry</a:t>
            </a:r>
            <a:r>
              <a:rPr lang="en-GB" sz="2000" dirty="0" smtClean="0"/>
              <a:t>, Neuchatel</a:t>
            </a:r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As with the HV the load will be simulated by a resistance in place to aid in rapid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commissioning.</a:t>
            </a:r>
          </a:p>
          <a:p>
            <a:endParaRPr lang="en-GB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Communication cable from USC to UXC to be installed in main cable chains in Jan 2019 </a:t>
            </a:r>
            <a:endParaRPr lang="en-GB" sz="2000" dirty="0"/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Cable </a:t>
            </a:r>
            <a:r>
              <a:rPr lang="en-GB" sz="2000" dirty="0"/>
              <a:t>installation, 2 weeks for each station starting in March 2019 and finishing in March 2020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12" y="2270138"/>
            <a:ext cx="2626388" cy="35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55" y="623455"/>
            <a:ext cx="112984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Fibre optics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From the choice between Blown fibres and Trunk cables, we have taken the latter, with approval from TC .</a:t>
            </a:r>
          </a:p>
          <a:p>
            <a:pPr algn="just"/>
            <a:endParaRPr lang="en-GB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As the main experts </a:t>
            </a:r>
            <a:r>
              <a:rPr lang="en-GB" sz="2400" dirty="0" err="1" smtClean="0"/>
              <a:t>Zhenan</a:t>
            </a:r>
            <a:r>
              <a:rPr lang="en-GB" sz="2400" dirty="0" smtClean="0"/>
              <a:t> and </a:t>
            </a:r>
            <a:r>
              <a:rPr lang="en-GB" sz="2400" dirty="0" err="1" smtClean="0"/>
              <a:t>Behzad</a:t>
            </a:r>
            <a:r>
              <a:rPr lang="en-GB" sz="2400" dirty="0" smtClean="0"/>
              <a:t> are at CERN we will come out with a full spec by end of next week</a:t>
            </a:r>
          </a:p>
          <a:p>
            <a:pPr algn="just"/>
            <a:endParaRPr lang="en-GB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The order should leave CERN before the end of September. </a:t>
            </a:r>
          </a:p>
          <a:p>
            <a:pPr algn="just"/>
            <a:endParaRPr lang="en-GB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Fibres to be installed in week 5 of 2019 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3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40" y="321255"/>
            <a:ext cx="10515600" cy="528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66092" y="1177358"/>
            <a:ext cx="8025415" cy="4881798"/>
            <a:chOff x="4167397" y="1646238"/>
            <a:chExt cx="6577134" cy="3883960"/>
          </a:xfrm>
        </p:grpSpPr>
        <p:grpSp>
          <p:nvGrpSpPr>
            <p:cNvPr id="10" name="Group 9"/>
            <p:cNvGrpSpPr/>
            <p:nvPr/>
          </p:nvGrpSpPr>
          <p:grpSpPr>
            <a:xfrm>
              <a:off x="4167397" y="1646238"/>
              <a:ext cx="6577134" cy="3883960"/>
              <a:chOff x="5680608" y="1273406"/>
              <a:chExt cx="6577134" cy="3883960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608" y="1273406"/>
                <a:ext cx="6577134" cy="388396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611191" y="2834953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16151" y="2460469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637572" y="2837581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55964" y="3953531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2102" y="4332508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67719" y="2461906"/>
            <a:ext cx="229275" cy="27699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595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1304</Words>
  <Application>Microsoft Office PowerPoint</Application>
  <PresentationFormat>Widescreen</PresentationFormat>
  <Paragraphs>374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RE3 &amp; 4/1Services installation during LS2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</vt:lpstr>
      <vt:lpstr>RE4(3)/1 chambers gas distribution schematic</vt:lpstr>
      <vt:lpstr>Piping from USC to UXC distribution racks </vt:lpstr>
      <vt:lpstr>PowerPoint Presentation</vt:lpstr>
      <vt:lpstr>PowerPoint Presentation</vt:lpstr>
      <vt:lpstr>PowerPoint Presentation</vt:lpstr>
      <vt:lpstr>Actions required</vt:lpstr>
      <vt:lpstr>Additional Material</vt:lpstr>
      <vt:lpstr>PowerPoint Presentation</vt:lpstr>
      <vt:lpstr>RPC Power System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RE3&amp;4/1</dc:title>
  <dc:creator>Ian Crotty</dc:creator>
  <cp:lastModifiedBy>Ian Crotty</cp:lastModifiedBy>
  <cp:revision>110</cp:revision>
  <dcterms:created xsi:type="dcterms:W3CDTF">2018-09-02T13:22:00Z</dcterms:created>
  <dcterms:modified xsi:type="dcterms:W3CDTF">2018-09-13T06:49:44Z</dcterms:modified>
</cp:coreProperties>
</file>