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6" r:id="rId7"/>
    <p:sldId id="269" r:id="rId8"/>
    <p:sldId id="270" r:id="rId9"/>
    <p:sldId id="271" r:id="rId10"/>
    <p:sldId id="263" r:id="rId11"/>
    <p:sldId id="272" r:id="rId12"/>
    <p:sldId id="274" r:id="rId13"/>
    <p:sldId id="275"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7" autoAdjust="0"/>
    <p:restoredTop sz="94660"/>
  </p:normalViewPr>
  <p:slideViewPr>
    <p:cSldViewPr snapToGrid="0">
      <p:cViewPr varScale="1">
        <p:scale>
          <a:sx n="103" d="100"/>
          <a:sy n="103" d="100"/>
        </p:scale>
        <p:origin x="162"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88749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3299357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180122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7589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83690E-CC4E-47B9-9918-C725A9C595BE}" type="datetimeFigureOut">
              <a:rPr lang="en-GB" smtClean="0"/>
              <a:t>04/09/2020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20507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83690E-CC4E-47B9-9918-C725A9C595BE}"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163051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83690E-CC4E-47B9-9918-C725A9C595BE}" type="datetimeFigureOut">
              <a:rPr lang="en-GB" smtClean="0"/>
              <a:t>04/09/2020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176014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83690E-CC4E-47B9-9918-C725A9C595BE}" type="datetimeFigureOut">
              <a:rPr lang="en-GB" smtClean="0"/>
              <a:t>04/09/2020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58458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3690E-CC4E-47B9-9918-C725A9C595BE}" type="datetimeFigureOut">
              <a:rPr lang="en-GB" smtClean="0"/>
              <a:t>04/09/2020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84917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83690E-CC4E-47B9-9918-C725A9C595BE}"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26122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83690E-CC4E-47B9-9918-C725A9C595BE}" type="datetimeFigureOut">
              <a:rPr lang="en-GB" smtClean="0"/>
              <a:t>04/09/2020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DEAF17-36D3-49EC-857C-0E818EAA0101}" type="slidenum">
              <a:rPr lang="en-GB" smtClean="0"/>
              <a:t>‹#›</a:t>
            </a:fld>
            <a:endParaRPr lang="en-GB"/>
          </a:p>
        </p:txBody>
      </p:sp>
    </p:spTree>
    <p:extLst>
      <p:ext uri="{BB962C8B-B14F-4D97-AF65-F5344CB8AC3E}">
        <p14:creationId xmlns:p14="http://schemas.microsoft.com/office/powerpoint/2010/main" val="83475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3690E-CC4E-47B9-9918-C725A9C595BE}" type="datetimeFigureOut">
              <a:rPr lang="en-GB" smtClean="0"/>
              <a:t>04/09/2020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EAF17-36D3-49EC-857C-0E818EAA0101}" type="slidenum">
              <a:rPr lang="en-GB" smtClean="0"/>
              <a:t>‹#›</a:t>
            </a:fld>
            <a:endParaRPr lang="en-GB"/>
          </a:p>
        </p:txBody>
      </p:sp>
    </p:spTree>
    <p:extLst>
      <p:ext uri="{BB962C8B-B14F-4D97-AF65-F5344CB8AC3E}">
        <p14:creationId xmlns:p14="http://schemas.microsoft.com/office/powerpoint/2010/main" val="180262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time_continue=11&amp;v=PLWhW1Mkzeg" TargetMode="External"/><Relationship Id="rId2" Type="http://schemas.openxmlformats.org/officeDocument/2006/relationships/hyperlink" Target="https://www.youtube.com/watch?time_continue=1&amp;v=BTJ_yh3610s&amp;feature=emb_titl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Installed OF USC to UXC minus and plus  Z</a:t>
            </a:r>
            <a:endParaRPr lang="en-GB" dirty="0"/>
          </a:p>
        </p:txBody>
      </p:sp>
      <p:sp>
        <p:nvSpPr>
          <p:cNvPr id="3" name="Subtitle 2"/>
          <p:cNvSpPr>
            <a:spLocks noGrp="1"/>
          </p:cNvSpPr>
          <p:nvPr>
            <p:ph type="subTitle" idx="1"/>
          </p:nvPr>
        </p:nvSpPr>
        <p:spPr/>
        <p:txBody>
          <a:bodyPr/>
          <a:lstStyle/>
          <a:p>
            <a:r>
              <a:rPr lang="en-GB" dirty="0" smtClean="0"/>
              <a:t>Ian, Ivan and Andres</a:t>
            </a:r>
          </a:p>
          <a:p>
            <a:r>
              <a:rPr lang="en-GB" dirty="0" smtClean="0"/>
              <a:t>1 Sept 2020</a:t>
            </a:r>
            <a:endParaRPr lang="en-GB" dirty="0"/>
          </a:p>
        </p:txBody>
      </p:sp>
    </p:spTree>
    <p:extLst>
      <p:ext uri="{BB962C8B-B14F-4D97-AF65-F5344CB8AC3E}">
        <p14:creationId xmlns:p14="http://schemas.microsoft.com/office/powerpoint/2010/main" val="3693739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98232" y="1500188"/>
            <a:ext cx="6858000"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518" y="2885491"/>
            <a:ext cx="4988767" cy="2806181"/>
          </a:xfrm>
          <a:prstGeom prst="rect">
            <a:avLst/>
          </a:prstGeom>
        </p:spPr>
      </p:pic>
      <p:sp>
        <p:nvSpPr>
          <p:cNvPr id="4" name="TextBox 3"/>
          <p:cNvSpPr txBox="1"/>
          <p:nvPr/>
        </p:nvSpPr>
        <p:spPr>
          <a:xfrm>
            <a:off x="2706894" y="5691672"/>
            <a:ext cx="2088021" cy="646331"/>
          </a:xfrm>
          <a:prstGeom prst="rect">
            <a:avLst/>
          </a:prstGeom>
          <a:noFill/>
        </p:spPr>
        <p:txBody>
          <a:bodyPr wrap="square" rtlCol="0">
            <a:spAutoFit/>
          </a:bodyPr>
          <a:lstStyle/>
          <a:p>
            <a:r>
              <a:rPr lang="en-GB" dirty="0" smtClean="0"/>
              <a:t>Original routing taken on the +Z end</a:t>
            </a:r>
            <a:endParaRPr lang="en-GB" dirty="0"/>
          </a:p>
        </p:txBody>
      </p:sp>
      <p:cxnSp>
        <p:nvCxnSpPr>
          <p:cNvPr id="5" name="Straight Arrow Connector 4"/>
          <p:cNvCxnSpPr/>
          <p:nvPr/>
        </p:nvCxnSpPr>
        <p:spPr>
          <a:xfrm flipV="1">
            <a:off x="7464004" y="1847461"/>
            <a:ext cx="532331" cy="78377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9025326" y="1440024"/>
            <a:ext cx="258633" cy="1265854"/>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996335" y="3508310"/>
            <a:ext cx="1445758" cy="16795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13385" y="5181600"/>
            <a:ext cx="2435097" cy="370114"/>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43268" y="924131"/>
            <a:ext cx="2217089" cy="923330"/>
          </a:xfrm>
          <a:prstGeom prst="rect">
            <a:avLst/>
          </a:prstGeom>
          <a:noFill/>
        </p:spPr>
        <p:txBody>
          <a:bodyPr wrap="square" rtlCol="0">
            <a:spAutoFit/>
          </a:bodyPr>
          <a:lstStyle/>
          <a:p>
            <a:r>
              <a:rPr lang="en-GB" dirty="0" smtClean="0"/>
              <a:t>Routing out of the Main Cable chain and around the YE1PP</a:t>
            </a:r>
            <a:endParaRPr lang="en-GB" dirty="0"/>
          </a:p>
        </p:txBody>
      </p:sp>
    </p:spTree>
    <p:extLst>
      <p:ext uri="{BB962C8B-B14F-4D97-AF65-F5344CB8AC3E}">
        <p14:creationId xmlns:p14="http://schemas.microsoft.com/office/powerpoint/2010/main" val="353228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259" y="2768382"/>
            <a:ext cx="4113767" cy="231399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4671" t="-2151"/>
          <a:stretch/>
        </p:blipFill>
        <p:spPr>
          <a:xfrm>
            <a:off x="2332271" y="334320"/>
            <a:ext cx="2211872" cy="2297061"/>
          </a:xfrm>
          <a:prstGeom prst="rect">
            <a:avLst/>
          </a:prstGeom>
        </p:spPr>
      </p:pic>
      <p:pic>
        <p:nvPicPr>
          <p:cNvPr id="5" name="Picture 4"/>
          <p:cNvPicPr>
            <a:picLocks noChangeAspect="1"/>
          </p:cNvPicPr>
          <p:nvPr/>
        </p:nvPicPr>
        <p:blipFill rotWithShape="1">
          <a:blip r:embed="rId4"/>
          <a:srcRect l="23227" t="17389" r="56002" b="22730"/>
          <a:stretch/>
        </p:blipFill>
        <p:spPr>
          <a:xfrm>
            <a:off x="9163666" y="328301"/>
            <a:ext cx="2257489" cy="3525241"/>
          </a:xfrm>
          <a:prstGeom prst="rect">
            <a:avLst/>
          </a:prstGeom>
        </p:spPr>
      </p:pic>
      <p:pic>
        <p:nvPicPr>
          <p:cNvPr id="6" name="Picture 5"/>
          <p:cNvPicPr>
            <a:picLocks noChangeAspect="1"/>
          </p:cNvPicPr>
          <p:nvPr/>
        </p:nvPicPr>
        <p:blipFill rotWithShape="1">
          <a:blip r:embed="rId5"/>
          <a:srcRect l="47184" t="30653" r="38502" b="31699"/>
          <a:stretch/>
        </p:blipFill>
        <p:spPr>
          <a:xfrm>
            <a:off x="148997" y="3853541"/>
            <a:ext cx="2030987" cy="2893569"/>
          </a:xfrm>
          <a:prstGeom prst="rect">
            <a:avLst/>
          </a:prstGeom>
        </p:spPr>
      </p:pic>
      <p:sp>
        <p:nvSpPr>
          <p:cNvPr id="7" name="TextBox 6"/>
          <p:cNvSpPr txBox="1"/>
          <p:nvPr/>
        </p:nvSpPr>
        <p:spPr>
          <a:xfrm>
            <a:off x="3227354" y="5186089"/>
            <a:ext cx="5450115" cy="1477328"/>
          </a:xfrm>
          <a:prstGeom prst="rect">
            <a:avLst/>
          </a:prstGeom>
          <a:noFill/>
        </p:spPr>
        <p:txBody>
          <a:bodyPr wrap="square" rtlCol="0">
            <a:spAutoFit/>
          </a:bodyPr>
          <a:lstStyle/>
          <a:p>
            <a:r>
              <a:rPr lang="en-GB" dirty="0" smtClean="0"/>
              <a:t>We have made a great effort to obtain the dedicated boxes for making the OF connections and so to avoid damage, tight radii and non professional quality we should find those with the appropriate skills, such as the Russian team.</a:t>
            </a:r>
            <a:endParaRPr lang="en-GB" dirty="0"/>
          </a:p>
        </p:txBody>
      </p:sp>
      <p:sp>
        <p:nvSpPr>
          <p:cNvPr id="8" name="TextBox 7"/>
          <p:cNvSpPr txBox="1"/>
          <p:nvPr/>
        </p:nvSpPr>
        <p:spPr>
          <a:xfrm>
            <a:off x="5177744" y="92421"/>
            <a:ext cx="2846563" cy="646331"/>
          </a:xfrm>
          <a:prstGeom prst="rect">
            <a:avLst/>
          </a:prstGeom>
          <a:solidFill>
            <a:srgbClr val="FFC000"/>
          </a:solidFill>
        </p:spPr>
        <p:txBody>
          <a:bodyPr wrap="square" rtlCol="0">
            <a:spAutoFit/>
          </a:bodyPr>
          <a:lstStyle/>
          <a:p>
            <a:r>
              <a:rPr lang="en-GB" sz="3600" dirty="0" smtClean="0"/>
              <a:t>The YE1 PP</a:t>
            </a:r>
            <a:endParaRPr lang="en-GB" sz="3600" dirty="0"/>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2839" t="349" r="19860" b="3590"/>
          <a:stretch/>
        </p:blipFill>
        <p:spPr>
          <a:xfrm>
            <a:off x="8677469" y="4009579"/>
            <a:ext cx="3514531" cy="2821703"/>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9361" t="18625" r="9280" b="17168"/>
          <a:stretch/>
        </p:blipFill>
        <p:spPr>
          <a:xfrm rot="5400000">
            <a:off x="-489377" y="923802"/>
            <a:ext cx="3465250" cy="2039673"/>
          </a:xfrm>
          <a:prstGeom prst="rect">
            <a:avLst/>
          </a:prstGeom>
        </p:spPr>
      </p:pic>
      <p:sp>
        <p:nvSpPr>
          <p:cNvPr id="11" name="Notched Right Arrow 10"/>
          <p:cNvSpPr/>
          <p:nvPr/>
        </p:nvSpPr>
        <p:spPr>
          <a:xfrm>
            <a:off x="5049899" y="1889840"/>
            <a:ext cx="3916819" cy="774829"/>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772505" y="1028847"/>
            <a:ext cx="2668555" cy="923330"/>
          </a:xfrm>
          <a:prstGeom prst="rect">
            <a:avLst/>
          </a:prstGeom>
          <a:noFill/>
        </p:spPr>
        <p:txBody>
          <a:bodyPr wrap="square" rtlCol="0">
            <a:spAutoFit/>
          </a:bodyPr>
          <a:lstStyle/>
          <a:p>
            <a:r>
              <a:rPr lang="en-GB" dirty="0" smtClean="0"/>
              <a:t>We have to go from this, on the left to something like the image on the right</a:t>
            </a:r>
            <a:endParaRPr lang="en-GB" dirty="0"/>
          </a:p>
        </p:txBody>
      </p:sp>
    </p:spTree>
    <p:extLst>
      <p:ext uri="{BB962C8B-B14F-4D97-AF65-F5344CB8AC3E}">
        <p14:creationId xmlns:p14="http://schemas.microsoft.com/office/powerpoint/2010/main" val="269210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2266" y="1482771"/>
            <a:ext cx="5507134" cy="30977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2413" y="1064881"/>
            <a:ext cx="1922591" cy="3417940"/>
          </a:xfrm>
          <a:prstGeom prst="rect">
            <a:avLst/>
          </a:prstGeom>
        </p:spPr>
      </p:pic>
      <p:sp>
        <p:nvSpPr>
          <p:cNvPr id="4" name="Rectangle 3"/>
          <p:cNvSpPr/>
          <p:nvPr/>
        </p:nvSpPr>
        <p:spPr>
          <a:xfrm>
            <a:off x="299259" y="4972344"/>
            <a:ext cx="6587412" cy="1200329"/>
          </a:xfrm>
          <a:prstGeom prst="rect">
            <a:avLst/>
          </a:prstGeom>
        </p:spPr>
        <p:txBody>
          <a:bodyPr wrap="square">
            <a:spAutoFit/>
          </a:bodyPr>
          <a:lstStyle/>
          <a:p>
            <a:r>
              <a:rPr lang="en-GB" dirty="0" smtClean="0"/>
              <a:t>Document explain what was done in 904</a:t>
            </a:r>
          </a:p>
          <a:p>
            <a:r>
              <a:rPr lang="en-GB" dirty="0" smtClean="0"/>
              <a:t>http</a:t>
            </a:r>
            <a:r>
              <a:rPr lang="en-GB" dirty="0"/>
              <a:t>://</a:t>
            </a:r>
            <a:r>
              <a:rPr lang="en-GB" dirty="0" smtClean="0"/>
              <a:t>project-cms-rpc-endcap.web.cern.ch/rpc/UpscopeHighEta/RPCDevelopements/RE31and41/Services/OpticalFibres/QA/Method/OpticalFiberTest.pptx</a:t>
            </a:r>
            <a:endParaRPr lang="en-GB" dirty="0"/>
          </a:p>
        </p:txBody>
      </p:sp>
      <p:sp>
        <p:nvSpPr>
          <p:cNvPr id="5" name="TextBox 4"/>
          <p:cNvSpPr txBox="1"/>
          <p:nvPr/>
        </p:nvSpPr>
        <p:spPr>
          <a:xfrm>
            <a:off x="1147497" y="136854"/>
            <a:ext cx="10245182" cy="523220"/>
          </a:xfrm>
          <a:prstGeom prst="rect">
            <a:avLst/>
          </a:prstGeom>
          <a:solidFill>
            <a:srgbClr val="FFC000"/>
          </a:solidFill>
        </p:spPr>
        <p:txBody>
          <a:bodyPr wrap="square" rtlCol="0">
            <a:spAutoFit/>
          </a:bodyPr>
          <a:lstStyle/>
          <a:p>
            <a:r>
              <a:rPr lang="en-GB" sz="2800" dirty="0" smtClean="0"/>
              <a:t>Commissioning of the OF system USC to RE3/1 and RE4/1 chambers.</a:t>
            </a:r>
            <a:endParaRPr lang="en-GB" sz="2800" dirty="0"/>
          </a:p>
        </p:txBody>
      </p:sp>
      <p:sp>
        <p:nvSpPr>
          <p:cNvPr id="6" name="TextBox 5"/>
          <p:cNvSpPr txBox="1"/>
          <p:nvPr/>
        </p:nvSpPr>
        <p:spPr>
          <a:xfrm>
            <a:off x="108065" y="2355607"/>
            <a:ext cx="2984270" cy="923330"/>
          </a:xfrm>
          <a:prstGeom prst="rect">
            <a:avLst/>
          </a:prstGeom>
          <a:noFill/>
        </p:spPr>
        <p:txBody>
          <a:bodyPr wrap="square" rtlCol="0">
            <a:spAutoFit/>
          </a:bodyPr>
          <a:lstStyle/>
          <a:p>
            <a:r>
              <a:rPr lang="en-GB" dirty="0" smtClean="0"/>
              <a:t>Data should be cross checked with that from 904 to look for attenuation and interruption</a:t>
            </a:r>
            <a:endParaRPr lang="en-GB" dirty="0"/>
          </a:p>
        </p:txBody>
      </p:sp>
      <p:pic>
        <p:nvPicPr>
          <p:cNvPr id="7" name="Google Shape;75;p16"/>
          <p:cNvPicPr preferRelativeResize="0"/>
          <p:nvPr/>
        </p:nvPicPr>
        <p:blipFill>
          <a:blip r:embed="rId4">
            <a:alphaModFix/>
          </a:blip>
          <a:stretch>
            <a:fillRect/>
          </a:stretch>
        </p:blipFill>
        <p:spPr>
          <a:xfrm>
            <a:off x="8092695" y="2864407"/>
            <a:ext cx="2149299" cy="3820976"/>
          </a:xfrm>
          <a:prstGeom prst="rect">
            <a:avLst/>
          </a:prstGeom>
          <a:noFill/>
          <a:ln>
            <a:noFill/>
          </a:ln>
        </p:spPr>
      </p:pic>
    </p:spTree>
    <p:extLst>
      <p:ext uri="{BB962C8B-B14F-4D97-AF65-F5344CB8AC3E}">
        <p14:creationId xmlns:p14="http://schemas.microsoft.com/office/powerpoint/2010/main" val="1831725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90" y="82214"/>
            <a:ext cx="10718667" cy="646331"/>
          </a:xfrm>
          <a:prstGeom prst="rect">
            <a:avLst/>
          </a:prstGeom>
          <a:solidFill>
            <a:srgbClr val="FFC000"/>
          </a:solidFill>
        </p:spPr>
        <p:txBody>
          <a:bodyPr wrap="square" rtlCol="0">
            <a:spAutoFit/>
          </a:bodyPr>
          <a:lstStyle/>
          <a:p>
            <a:r>
              <a:rPr lang="en-GB" sz="3600" dirty="0" smtClean="0"/>
              <a:t>How to verify the mapping from USC to the  Chambers </a:t>
            </a:r>
            <a:r>
              <a:rPr lang="en-GB" sz="3600" dirty="0" smtClean="0"/>
              <a:t>?</a:t>
            </a:r>
            <a:endParaRPr lang="en-GB" sz="3600" dirty="0" smtClean="0"/>
          </a:p>
        </p:txBody>
      </p:sp>
      <p:sp>
        <p:nvSpPr>
          <p:cNvPr id="3" name="TextBox 2"/>
          <p:cNvSpPr txBox="1"/>
          <p:nvPr/>
        </p:nvSpPr>
        <p:spPr>
          <a:xfrm>
            <a:off x="167951" y="818931"/>
            <a:ext cx="7838902" cy="5355312"/>
          </a:xfrm>
          <a:prstGeom prst="rect">
            <a:avLst/>
          </a:prstGeom>
          <a:noFill/>
        </p:spPr>
        <p:txBody>
          <a:bodyPr wrap="square" rtlCol="0">
            <a:spAutoFit/>
          </a:bodyPr>
          <a:lstStyle/>
          <a:p>
            <a:r>
              <a:rPr lang="en-GB" dirty="0" smtClean="0"/>
              <a:t>The signal cabling for the previous RE chambers was fraught with errors.</a:t>
            </a:r>
          </a:p>
          <a:p>
            <a:r>
              <a:rPr lang="en-GB" dirty="0" smtClean="0"/>
              <a:t> </a:t>
            </a:r>
          </a:p>
          <a:p>
            <a:r>
              <a:rPr lang="en-GB" dirty="0" smtClean="0"/>
              <a:t>The identification of the OF in the USC that goes to one of the RE3/1 or RE4/1 chambers can be done by using the laser tool shown here. </a:t>
            </a:r>
            <a:r>
              <a:rPr lang="en-GB" dirty="0" smtClean="0"/>
              <a:t>This is applied to either the USC end or the chamber end. Access being required to the other end.</a:t>
            </a:r>
            <a:endParaRPr lang="en-GB" dirty="0" smtClean="0"/>
          </a:p>
          <a:p>
            <a:endParaRPr lang="en-GB" dirty="0"/>
          </a:p>
          <a:p>
            <a:r>
              <a:rPr lang="en-GB" dirty="0" smtClean="0"/>
              <a:t>The real question is how to set up the USC end, at the moment all the LC connectors are under the S1 racks protected in there massive sleeve, 1.5m long.</a:t>
            </a:r>
          </a:p>
          <a:p>
            <a:r>
              <a:rPr lang="en-GB" dirty="0" smtClean="0"/>
              <a:t> </a:t>
            </a:r>
          </a:p>
          <a:p>
            <a:r>
              <a:rPr lang="en-GB" dirty="0" smtClean="0"/>
              <a:t>They could be individually labelled, chamber ID, and repacked for final connection to the fan out (re-arranger) box shown. Requested </a:t>
            </a:r>
            <a:r>
              <a:rPr lang="en-GB" smtClean="0"/>
              <a:t>by </a:t>
            </a:r>
            <a:r>
              <a:rPr lang="en-GB" smtClean="0"/>
              <a:t>Zhen-An. </a:t>
            </a:r>
            <a:endParaRPr lang="en-GB" dirty="0" smtClean="0"/>
          </a:p>
          <a:p>
            <a:endParaRPr lang="en-GB" dirty="0"/>
          </a:p>
          <a:p>
            <a:r>
              <a:rPr lang="en-GB" dirty="0" smtClean="0"/>
              <a:t>The fibres could be brought out into the rack area with or with out mounting in the fan out box shown. They will finally go to this box one day. Can the box be mounted today in the S1F03 </a:t>
            </a:r>
            <a:r>
              <a:rPr lang="en-GB" dirty="0" smtClean="0"/>
              <a:t>?</a:t>
            </a:r>
          </a:p>
          <a:p>
            <a:endParaRPr lang="en-GB" dirty="0" smtClean="0"/>
          </a:p>
          <a:p>
            <a:r>
              <a:rPr lang="en-GB" dirty="0" smtClean="0"/>
              <a:t>Final aim;</a:t>
            </a:r>
            <a:endParaRPr lang="en-GB" dirty="0"/>
          </a:p>
          <a:p>
            <a:r>
              <a:rPr lang="en-GB" dirty="0" smtClean="0"/>
              <a:t>The OF should be set up in the USC so that whenever access is available to one station the 18 points are verified and the as built mapping established.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2329" y="950164"/>
            <a:ext cx="4009918" cy="2255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132" y="4023360"/>
            <a:ext cx="4011115" cy="2256252"/>
          </a:xfrm>
          <a:prstGeom prst="rect">
            <a:avLst/>
          </a:prstGeom>
        </p:spPr>
      </p:pic>
    </p:spTree>
    <p:extLst>
      <p:ext uri="{BB962C8B-B14F-4D97-AF65-F5344CB8AC3E}">
        <p14:creationId xmlns:p14="http://schemas.microsoft.com/office/powerpoint/2010/main" val="415342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669" y="1109085"/>
            <a:ext cx="1100390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Micos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https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www.youtube.com/watch?time_continue=1&amp;v=BTJ_yh3610s&amp;feature=emb_title</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www.youtube.com/watch?time_continue=11&amp;v=PLWhW1Mkzeg</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07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7830" y="1026367"/>
            <a:ext cx="9755706" cy="3416320"/>
          </a:xfrm>
          <a:prstGeom prst="rect">
            <a:avLst/>
          </a:prstGeom>
          <a:noFill/>
        </p:spPr>
        <p:txBody>
          <a:bodyPr wrap="square" rtlCol="0">
            <a:spAutoFit/>
          </a:bodyPr>
          <a:lstStyle/>
          <a:p>
            <a:r>
              <a:rPr lang="en-GB" sz="2400" dirty="0" smtClean="0"/>
              <a:t>Installed OF chamber to </a:t>
            </a:r>
            <a:r>
              <a:rPr lang="en-GB" sz="2400" dirty="0" smtClean="0"/>
              <a:t>UXC </a:t>
            </a:r>
            <a:r>
              <a:rPr lang="en-GB" sz="2400" dirty="0" smtClean="0"/>
              <a:t>from USC. Four cables each with 144 fibres.</a:t>
            </a:r>
          </a:p>
          <a:p>
            <a:endParaRPr lang="en-GB" sz="2400" dirty="0"/>
          </a:p>
          <a:p>
            <a:r>
              <a:rPr lang="en-GB" sz="2400" dirty="0" smtClean="0"/>
              <a:t>YE1 PP connection</a:t>
            </a:r>
          </a:p>
          <a:p>
            <a:endParaRPr lang="en-GB" sz="2400" dirty="0"/>
          </a:p>
          <a:p>
            <a:r>
              <a:rPr lang="en-GB" sz="2400" dirty="0" smtClean="0"/>
              <a:t>OTDR commission of link for data and control </a:t>
            </a:r>
            <a:r>
              <a:rPr lang="en-GB" sz="2400" dirty="0" smtClean="0"/>
              <a:t>functions</a:t>
            </a:r>
            <a:r>
              <a:rPr lang="en-GB" sz="2400" dirty="0" smtClean="0"/>
              <a:t>. No </a:t>
            </a:r>
            <a:r>
              <a:rPr lang="en-GB" sz="2400" dirty="0" smtClean="0"/>
              <a:t>termination, nor access, other than </a:t>
            </a:r>
            <a:r>
              <a:rPr lang="en-GB" sz="2400" dirty="0" smtClean="0"/>
              <a:t>protection is required.</a:t>
            </a:r>
          </a:p>
          <a:p>
            <a:endParaRPr lang="en-GB" sz="2400" dirty="0"/>
          </a:p>
          <a:p>
            <a:r>
              <a:rPr lang="en-GB" sz="2400" dirty="0" smtClean="0"/>
              <a:t>Connectivity test to verify mapping from USC to chambers in UXC. Requires access to the chamber ends !</a:t>
            </a:r>
            <a:endParaRPr lang="en-GB" sz="2400" dirty="0"/>
          </a:p>
        </p:txBody>
      </p:sp>
    </p:spTree>
    <p:extLst>
      <p:ext uri="{BB962C8B-B14F-4D97-AF65-F5344CB8AC3E}">
        <p14:creationId xmlns:p14="http://schemas.microsoft.com/office/powerpoint/2010/main" val="335845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3293" y="2857442"/>
            <a:ext cx="4343975" cy="24434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111" y="4459915"/>
            <a:ext cx="4263262" cy="239808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467" y="827587"/>
            <a:ext cx="4999519" cy="2812229"/>
          </a:xfrm>
          <a:prstGeom prst="rect">
            <a:avLst/>
          </a:prstGeom>
        </p:spPr>
      </p:pic>
      <p:sp>
        <p:nvSpPr>
          <p:cNvPr id="5" name="TextBox 4"/>
          <p:cNvSpPr txBox="1"/>
          <p:nvPr/>
        </p:nvSpPr>
        <p:spPr>
          <a:xfrm>
            <a:off x="6923701" y="4079185"/>
            <a:ext cx="3746081" cy="369332"/>
          </a:xfrm>
          <a:prstGeom prst="rect">
            <a:avLst/>
          </a:prstGeom>
          <a:noFill/>
        </p:spPr>
        <p:txBody>
          <a:bodyPr wrap="square" rtlCol="0">
            <a:spAutoFit/>
          </a:bodyPr>
          <a:lstStyle/>
          <a:p>
            <a:r>
              <a:rPr lang="en-GB" dirty="0" smtClean="0"/>
              <a:t>Minus Z Trigger tunnel, USC to UXC</a:t>
            </a:r>
            <a:endParaRPr lang="en-GB" dirty="0"/>
          </a:p>
        </p:txBody>
      </p:sp>
      <p:sp>
        <p:nvSpPr>
          <p:cNvPr id="6" name="TextBox 5"/>
          <p:cNvSpPr txBox="1"/>
          <p:nvPr/>
        </p:nvSpPr>
        <p:spPr>
          <a:xfrm>
            <a:off x="3605572" y="208880"/>
            <a:ext cx="4142343" cy="646331"/>
          </a:xfrm>
          <a:prstGeom prst="rect">
            <a:avLst/>
          </a:prstGeom>
          <a:noFill/>
        </p:spPr>
        <p:txBody>
          <a:bodyPr wrap="square" rtlCol="0">
            <a:spAutoFit/>
          </a:bodyPr>
          <a:lstStyle/>
          <a:p>
            <a:r>
              <a:rPr lang="en-GB" dirty="0" smtClean="0"/>
              <a:t>OF will be stored under the Trigger crates, specifically S1F03</a:t>
            </a:r>
            <a:endParaRPr lang="en-GB" dirty="0"/>
          </a:p>
        </p:txBody>
      </p:sp>
      <p:cxnSp>
        <p:nvCxnSpPr>
          <p:cNvPr id="7" name="Straight Arrow Connector 6"/>
          <p:cNvCxnSpPr/>
          <p:nvPr/>
        </p:nvCxnSpPr>
        <p:spPr>
          <a:xfrm flipV="1">
            <a:off x="4152122" y="2472613"/>
            <a:ext cx="1408923" cy="76510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288693" y="5865806"/>
            <a:ext cx="1825691" cy="29239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72620" y="4546178"/>
            <a:ext cx="1881935" cy="1477328"/>
          </a:xfrm>
          <a:prstGeom prst="rect">
            <a:avLst/>
          </a:prstGeom>
          <a:noFill/>
        </p:spPr>
        <p:txBody>
          <a:bodyPr wrap="square" rtlCol="0">
            <a:spAutoFit/>
          </a:bodyPr>
          <a:lstStyle/>
          <a:p>
            <a:r>
              <a:rPr lang="en-GB" dirty="0" smtClean="0"/>
              <a:t>Storage of excess length under the S1F03 using original </a:t>
            </a:r>
            <a:r>
              <a:rPr lang="en-GB" dirty="0" err="1" smtClean="0"/>
              <a:t>Ecal</a:t>
            </a:r>
            <a:r>
              <a:rPr lang="en-GB" dirty="0" smtClean="0"/>
              <a:t> storage </a:t>
            </a:r>
            <a:endParaRPr lang="en-GB"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020" y="379633"/>
            <a:ext cx="3551534" cy="1997738"/>
          </a:xfrm>
          <a:prstGeom prst="rect">
            <a:avLst/>
          </a:prstGeom>
        </p:spPr>
      </p:pic>
      <p:sp>
        <p:nvSpPr>
          <p:cNvPr id="8" name="Rectangle 7"/>
          <p:cNvSpPr/>
          <p:nvPr/>
        </p:nvSpPr>
        <p:spPr>
          <a:xfrm>
            <a:off x="1050610" y="347379"/>
            <a:ext cx="928459" cy="369332"/>
          </a:xfrm>
          <a:prstGeom prst="rect">
            <a:avLst/>
          </a:prstGeom>
          <a:solidFill>
            <a:srgbClr val="FFC000"/>
          </a:solidFill>
        </p:spPr>
        <p:txBody>
          <a:bodyPr wrap="none">
            <a:spAutoFit/>
          </a:bodyPr>
          <a:lstStyle/>
          <a:p>
            <a:r>
              <a:rPr lang="en-GB" dirty="0" smtClean="0"/>
              <a:t>Minus </a:t>
            </a:r>
            <a:r>
              <a:rPr lang="en-GB" dirty="0"/>
              <a:t>Z</a:t>
            </a:r>
          </a:p>
        </p:txBody>
      </p:sp>
    </p:spTree>
    <p:extLst>
      <p:ext uri="{BB962C8B-B14F-4D97-AF65-F5344CB8AC3E}">
        <p14:creationId xmlns:p14="http://schemas.microsoft.com/office/powerpoint/2010/main" val="228878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1960" y="1500189"/>
            <a:ext cx="6858000"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121" y="199507"/>
            <a:ext cx="5483950" cy="30847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165" y="4297741"/>
            <a:ext cx="4292906" cy="2414760"/>
          </a:xfrm>
          <a:prstGeom prst="rect">
            <a:avLst/>
          </a:prstGeom>
        </p:spPr>
      </p:pic>
      <p:sp>
        <p:nvSpPr>
          <p:cNvPr id="5" name="TextBox 4"/>
          <p:cNvSpPr txBox="1"/>
          <p:nvPr/>
        </p:nvSpPr>
        <p:spPr>
          <a:xfrm>
            <a:off x="6071514" y="3364512"/>
            <a:ext cx="2219498" cy="1477328"/>
          </a:xfrm>
          <a:prstGeom prst="rect">
            <a:avLst/>
          </a:prstGeom>
          <a:solidFill>
            <a:srgbClr val="FFC000"/>
          </a:solidFill>
        </p:spPr>
        <p:txBody>
          <a:bodyPr wrap="square" rtlCol="0">
            <a:spAutoFit/>
          </a:bodyPr>
          <a:lstStyle/>
          <a:p>
            <a:r>
              <a:rPr lang="en-GB" dirty="0" smtClean="0"/>
              <a:t>Serious protection of </a:t>
            </a:r>
            <a:r>
              <a:rPr lang="en-GB" dirty="0" err="1" smtClean="0"/>
              <a:t>OF</a:t>
            </a:r>
            <a:r>
              <a:rPr lang="en-GB" dirty="0" smtClean="0"/>
              <a:t> is necessary in the Main cable chain. Newly installed </a:t>
            </a:r>
            <a:r>
              <a:rPr lang="en-GB" dirty="0" err="1" smtClean="0"/>
              <a:t>Hcal</a:t>
            </a:r>
            <a:r>
              <a:rPr lang="en-GB" dirty="0" smtClean="0"/>
              <a:t> are suffering.</a:t>
            </a:r>
            <a:endParaRPr lang="en-GB" dirty="0"/>
          </a:p>
        </p:txBody>
      </p:sp>
      <p:cxnSp>
        <p:nvCxnSpPr>
          <p:cNvPr id="7" name="Straight Arrow Connector 6"/>
          <p:cNvCxnSpPr>
            <a:stCxn id="15" idx="1"/>
          </p:cNvCxnSpPr>
          <p:nvPr/>
        </p:nvCxnSpPr>
        <p:spPr>
          <a:xfrm flipH="1" flipV="1">
            <a:off x="2975957" y="4339245"/>
            <a:ext cx="2236547" cy="145575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2"/>
          </p:cNvCxnSpPr>
          <p:nvPr/>
        </p:nvCxnSpPr>
        <p:spPr>
          <a:xfrm>
            <a:off x="7181263" y="4841840"/>
            <a:ext cx="2909258" cy="41322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181263" y="2090057"/>
            <a:ext cx="1109749" cy="127445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12504" y="5471837"/>
            <a:ext cx="1968759" cy="646331"/>
          </a:xfrm>
          <a:prstGeom prst="rect">
            <a:avLst/>
          </a:prstGeom>
          <a:noFill/>
        </p:spPr>
        <p:txBody>
          <a:bodyPr wrap="square" rtlCol="0">
            <a:spAutoFit/>
          </a:bodyPr>
          <a:lstStyle/>
          <a:p>
            <a:r>
              <a:rPr lang="en-GB" dirty="0" smtClean="0"/>
              <a:t>Small space left in Main cable chain</a:t>
            </a:r>
            <a:endParaRPr lang="en-GB" dirty="0"/>
          </a:p>
        </p:txBody>
      </p:sp>
    </p:spTree>
    <p:extLst>
      <p:ext uri="{BB962C8B-B14F-4D97-AF65-F5344CB8AC3E}">
        <p14:creationId xmlns:p14="http://schemas.microsoft.com/office/powerpoint/2010/main" val="161073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7633" y="1500186"/>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80787" y="1500188"/>
            <a:ext cx="6858000" cy="3857625"/>
          </a:xfrm>
          <a:prstGeom prst="rect">
            <a:avLst/>
          </a:prstGeom>
        </p:spPr>
      </p:pic>
      <p:sp>
        <p:nvSpPr>
          <p:cNvPr id="5" name="TextBox 4"/>
          <p:cNvSpPr txBox="1"/>
          <p:nvPr/>
        </p:nvSpPr>
        <p:spPr>
          <a:xfrm>
            <a:off x="2948473" y="1082350"/>
            <a:ext cx="1436914" cy="1754326"/>
          </a:xfrm>
          <a:prstGeom prst="rect">
            <a:avLst/>
          </a:prstGeom>
          <a:solidFill>
            <a:srgbClr val="FFC000"/>
          </a:solidFill>
        </p:spPr>
        <p:txBody>
          <a:bodyPr wrap="square" rtlCol="0">
            <a:spAutoFit/>
          </a:bodyPr>
          <a:lstStyle/>
          <a:p>
            <a:r>
              <a:rPr lang="en-GB" dirty="0" smtClean="0"/>
              <a:t>Access from Trigger tunnel in UXC to X0 under the experiment</a:t>
            </a:r>
            <a:endParaRPr lang="en-GB" dirty="0"/>
          </a:p>
        </p:txBody>
      </p:sp>
      <p:sp>
        <p:nvSpPr>
          <p:cNvPr id="6" name="TextBox 5"/>
          <p:cNvSpPr txBox="1"/>
          <p:nvPr/>
        </p:nvSpPr>
        <p:spPr>
          <a:xfrm>
            <a:off x="6307494" y="2556588"/>
            <a:ext cx="1558212" cy="1477328"/>
          </a:xfrm>
          <a:prstGeom prst="rect">
            <a:avLst/>
          </a:prstGeom>
          <a:solidFill>
            <a:srgbClr val="FFC000"/>
          </a:solidFill>
        </p:spPr>
        <p:txBody>
          <a:bodyPr wrap="square" rtlCol="0">
            <a:spAutoFit/>
          </a:bodyPr>
          <a:lstStyle/>
          <a:p>
            <a:r>
              <a:rPr lang="en-GB" dirty="0" smtClean="0"/>
              <a:t>The descent into the X0 to go off to the Main cable chains (-Z)</a:t>
            </a:r>
            <a:endParaRPr lang="en-GB" dirty="0"/>
          </a:p>
        </p:txBody>
      </p:sp>
      <p:cxnSp>
        <p:nvCxnSpPr>
          <p:cNvPr id="7" name="Straight Arrow Connector 6"/>
          <p:cNvCxnSpPr/>
          <p:nvPr/>
        </p:nvCxnSpPr>
        <p:spPr>
          <a:xfrm>
            <a:off x="3134600" y="2939143"/>
            <a:ext cx="0" cy="3685592"/>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960012" y="1096347"/>
            <a:ext cx="221310" cy="2066731"/>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9677158" y="998376"/>
            <a:ext cx="984135" cy="1838300"/>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75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1280" y="1500188"/>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32831" y="1500188"/>
            <a:ext cx="6858000" cy="3857625"/>
          </a:xfrm>
          <a:prstGeom prst="rect">
            <a:avLst/>
          </a:prstGeom>
        </p:spPr>
      </p:pic>
      <p:sp>
        <p:nvSpPr>
          <p:cNvPr id="2" name="TextBox 1"/>
          <p:cNvSpPr txBox="1"/>
          <p:nvPr/>
        </p:nvSpPr>
        <p:spPr>
          <a:xfrm>
            <a:off x="5029200" y="2099388"/>
            <a:ext cx="2444620" cy="1200329"/>
          </a:xfrm>
          <a:prstGeom prst="rect">
            <a:avLst/>
          </a:prstGeom>
          <a:solidFill>
            <a:srgbClr val="FFC000"/>
          </a:solidFill>
        </p:spPr>
        <p:txBody>
          <a:bodyPr wrap="square" rtlCol="0">
            <a:spAutoFit/>
          </a:bodyPr>
          <a:lstStyle/>
          <a:p>
            <a:r>
              <a:rPr lang="en-GB" dirty="0" smtClean="0"/>
              <a:t>Alternative routes were studied with colleagues, including the original path shown in red.</a:t>
            </a:r>
            <a:endParaRPr lang="en-GB" dirty="0"/>
          </a:p>
        </p:txBody>
      </p:sp>
      <p:cxnSp>
        <p:nvCxnSpPr>
          <p:cNvPr id="5" name="Straight Arrow Connector 4"/>
          <p:cNvCxnSpPr/>
          <p:nvPr/>
        </p:nvCxnSpPr>
        <p:spPr>
          <a:xfrm>
            <a:off x="718907" y="2315546"/>
            <a:ext cx="0" cy="2946919"/>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9563878" y="2099388"/>
            <a:ext cx="105262" cy="4117909"/>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746819" y="2099388"/>
            <a:ext cx="1350944" cy="600164"/>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07697" y="5495731"/>
            <a:ext cx="1287625" cy="923330"/>
          </a:xfrm>
          <a:prstGeom prst="rect">
            <a:avLst/>
          </a:prstGeom>
          <a:noFill/>
        </p:spPr>
        <p:txBody>
          <a:bodyPr wrap="square" rtlCol="0">
            <a:spAutoFit/>
          </a:bodyPr>
          <a:lstStyle/>
          <a:p>
            <a:r>
              <a:rPr lang="en-GB" dirty="0" smtClean="0"/>
              <a:t>Final destination in UXC</a:t>
            </a:r>
            <a:endParaRPr lang="en-GB" dirty="0"/>
          </a:p>
        </p:txBody>
      </p:sp>
      <p:cxnSp>
        <p:nvCxnSpPr>
          <p:cNvPr id="16" name="Straight Arrow Connector 15"/>
          <p:cNvCxnSpPr/>
          <p:nvPr/>
        </p:nvCxnSpPr>
        <p:spPr>
          <a:xfrm flipH="1" flipV="1">
            <a:off x="4312644" y="5218732"/>
            <a:ext cx="1350944" cy="6001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088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8717" y="1552966"/>
            <a:ext cx="5691677" cy="32015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063690"/>
            <a:ext cx="5822303" cy="3275045"/>
          </a:xfrm>
          <a:prstGeom prst="rect">
            <a:avLst/>
          </a:prstGeom>
        </p:spPr>
      </p:pic>
      <p:cxnSp>
        <p:nvCxnSpPr>
          <p:cNvPr id="4" name="Straight Arrow Connector 3"/>
          <p:cNvCxnSpPr/>
          <p:nvPr/>
        </p:nvCxnSpPr>
        <p:spPr>
          <a:xfrm>
            <a:off x="1014475" y="3257160"/>
            <a:ext cx="3361582" cy="36546"/>
          </a:xfrm>
          <a:prstGeom prst="straightConnector1">
            <a:avLst/>
          </a:prstGeom>
          <a:ln w="984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330776" y="3387012"/>
            <a:ext cx="1930042" cy="130629"/>
          </a:xfrm>
          <a:prstGeom prst="straightConnector1">
            <a:avLst/>
          </a:prstGeom>
          <a:ln w="984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2590" y="4338735"/>
            <a:ext cx="3041779" cy="923330"/>
          </a:xfrm>
          <a:prstGeom prst="rect">
            <a:avLst/>
          </a:prstGeom>
          <a:solidFill>
            <a:srgbClr val="FFC000"/>
          </a:solidFill>
        </p:spPr>
        <p:txBody>
          <a:bodyPr wrap="square" rtlCol="0">
            <a:spAutoFit/>
          </a:bodyPr>
          <a:lstStyle/>
          <a:p>
            <a:r>
              <a:rPr lang="en-GB" dirty="0" smtClean="0"/>
              <a:t>Final routing around the front of the YE-1 patch panel following the chamber OF.</a:t>
            </a:r>
            <a:endParaRPr lang="en-GB"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11912" y="2549679"/>
            <a:ext cx="5094511" cy="2865662"/>
          </a:xfrm>
          <a:prstGeom prst="rect">
            <a:avLst/>
          </a:prstGeom>
        </p:spPr>
      </p:pic>
      <p:sp>
        <p:nvSpPr>
          <p:cNvPr id="14" name="TextBox 13"/>
          <p:cNvSpPr txBox="1"/>
          <p:nvPr/>
        </p:nvSpPr>
        <p:spPr>
          <a:xfrm>
            <a:off x="9445372" y="233266"/>
            <a:ext cx="1443453" cy="1201988"/>
          </a:xfrm>
          <a:prstGeom prst="rect">
            <a:avLst/>
          </a:prstGeom>
          <a:solidFill>
            <a:srgbClr val="FFC000"/>
          </a:solidFill>
        </p:spPr>
        <p:txBody>
          <a:bodyPr wrap="square" rtlCol="0">
            <a:spAutoFit/>
          </a:bodyPr>
          <a:lstStyle/>
          <a:p>
            <a:r>
              <a:rPr lang="en-GB" dirty="0" smtClean="0"/>
              <a:t>Chamber OF on top and the USC at the bottom</a:t>
            </a:r>
            <a:endParaRPr lang="en-GB" dirty="0"/>
          </a:p>
        </p:txBody>
      </p:sp>
      <p:cxnSp>
        <p:nvCxnSpPr>
          <p:cNvPr id="15" name="Straight Arrow Connector 14"/>
          <p:cNvCxnSpPr/>
          <p:nvPr/>
        </p:nvCxnSpPr>
        <p:spPr>
          <a:xfrm>
            <a:off x="10167098" y="1435254"/>
            <a:ext cx="721727" cy="123796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966102" y="1436756"/>
            <a:ext cx="561859" cy="430157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189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metal, hot, wooden&#10;&#10;Description automatically generated">
            <a:extLst>
              <a:ext uri="{FF2B5EF4-FFF2-40B4-BE49-F238E27FC236}">
                <a16:creationId xmlns:a16="http://schemas.microsoft.com/office/drawing/2014/main" id="{53259187-7772-4263-BE0E-DD1E4770FA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3621" y="2116687"/>
            <a:ext cx="7433733" cy="4181475"/>
          </a:xfrm>
          <a:prstGeom prst="rect">
            <a:avLst/>
          </a:prstGeom>
        </p:spPr>
      </p:pic>
      <p:pic>
        <p:nvPicPr>
          <p:cNvPr id="3" name="Picture 2" descr="A person sitting in a room&#10;&#10;Description automatically generated">
            <a:extLst>
              <a:ext uri="{FF2B5EF4-FFF2-40B4-BE49-F238E27FC236}">
                <a16:creationId xmlns:a16="http://schemas.microsoft.com/office/drawing/2014/main" id="{058DA358-C201-41F3-965C-D68595A21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0737" y="2489833"/>
            <a:ext cx="4728030" cy="2659517"/>
          </a:xfrm>
          <a:prstGeom prst="rect">
            <a:avLst/>
          </a:prstGeom>
        </p:spPr>
      </p:pic>
      <p:sp>
        <p:nvSpPr>
          <p:cNvPr id="4" name="TextBox 3"/>
          <p:cNvSpPr txBox="1"/>
          <p:nvPr/>
        </p:nvSpPr>
        <p:spPr>
          <a:xfrm>
            <a:off x="5710334" y="1309692"/>
            <a:ext cx="3359021" cy="646331"/>
          </a:xfrm>
          <a:prstGeom prst="rect">
            <a:avLst/>
          </a:prstGeom>
          <a:noFill/>
        </p:spPr>
        <p:txBody>
          <a:bodyPr wrap="square" rtlCol="0">
            <a:spAutoFit/>
          </a:bodyPr>
          <a:lstStyle/>
          <a:p>
            <a:r>
              <a:rPr lang="en-GB" dirty="0" smtClean="0"/>
              <a:t>Accessing X0 we located some few spare cm2 in the fibre area.</a:t>
            </a:r>
            <a:endParaRPr lang="en-GB" dirty="0"/>
          </a:p>
        </p:txBody>
      </p:sp>
      <p:sp>
        <p:nvSpPr>
          <p:cNvPr id="5" name="TextBox 4"/>
          <p:cNvSpPr txBox="1"/>
          <p:nvPr/>
        </p:nvSpPr>
        <p:spPr>
          <a:xfrm>
            <a:off x="1408924" y="821246"/>
            <a:ext cx="9526554" cy="369332"/>
          </a:xfrm>
          <a:prstGeom prst="rect">
            <a:avLst/>
          </a:prstGeom>
          <a:noFill/>
        </p:spPr>
        <p:txBody>
          <a:bodyPr wrap="square" rtlCol="0">
            <a:spAutoFit/>
          </a:bodyPr>
          <a:lstStyle/>
          <a:p>
            <a:r>
              <a:rPr lang="en-GB" dirty="0" smtClean="0"/>
              <a:t>This </a:t>
            </a:r>
            <a:r>
              <a:rPr lang="en-GB" dirty="0" smtClean="0"/>
              <a:t>is the Main Cable </a:t>
            </a:r>
            <a:r>
              <a:rPr lang="en-GB" dirty="0"/>
              <a:t>C</a:t>
            </a:r>
            <a:r>
              <a:rPr lang="en-GB" dirty="0" smtClean="0"/>
              <a:t>hain (+Z Near) that is absolutely full in the accessible channels</a:t>
            </a:r>
            <a:endParaRPr lang="en-GB" dirty="0"/>
          </a:p>
        </p:txBody>
      </p:sp>
      <p:sp>
        <p:nvSpPr>
          <p:cNvPr id="6" name="Rectangle 5"/>
          <p:cNvSpPr/>
          <p:nvPr/>
        </p:nvSpPr>
        <p:spPr>
          <a:xfrm>
            <a:off x="5181452" y="173526"/>
            <a:ext cx="728084" cy="369332"/>
          </a:xfrm>
          <a:prstGeom prst="rect">
            <a:avLst/>
          </a:prstGeom>
          <a:solidFill>
            <a:srgbClr val="FFC000"/>
          </a:solidFill>
        </p:spPr>
        <p:txBody>
          <a:bodyPr wrap="none">
            <a:spAutoFit/>
          </a:bodyPr>
          <a:lstStyle/>
          <a:p>
            <a:r>
              <a:rPr lang="en-GB" dirty="0"/>
              <a:t>Plus Z</a:t>
            </a:r>
          </a:p>
        </p:txBody>
      </p:sp>
    </p:spTree>
    <p:extLst>
      <p:ext uri="{BB962C8B-B14F-4D97-AF65-F5344CB8AC3E}">
        <p14:creationId xmlns:p14="http://schemas.microsoft.com/office/powerpoint/2010/main" val="109346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6904652" cy="1477328"/>
          </a:xfrm>
          <a:prstGeom prst="rect">
            <a:avLst/>
          </a:prstGeom>
          <a:noFill/>
        </p:spPr>
        <p:txBody>
          <a:bodyPr wrap="square" rtlCol="0">
            <a:spAutoFit/>
          </a:bodyPr>
          <a:lstStyle/>
          <a:p>
            <a:r>
              <a:rPr lang="en-GB" dirty="0" smtClean="0"/>
              <a:t>There is a </a:t>
            </a:r>
            <a:r>
              <a:rPr lang="en-GB" dirty="0" smtClean="0"/>
              <a:t>phenomena </a:t>
            </a:r>
            <a:r>
              <a:rPr lang="en-GB" dirty="0" smtClean="0"/>
              <a:t>of the cables shuffling up and/or down the cable chain and as they are constrained, originally at one end only, they can become compressed and leave the chain as can be seen in numerous cases. Tension may not </a:t>
            </a:r>
            <a:r>
              <a:rPr lang="en-GB" dirty="0" smtClean="0"/>
              <a:t>be </a:t>
            </a:r>
            <a:r>
              <a:rPr lang="en-GB" dirty="0" smtClean="0"/>
              <a:t>a problem if the above condition has been respected through out.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7329"/>
            <a:ext cx="6264675" cy="35238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43450" y="1992671"/>
            <a:ext cx="4758609" cy="26767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80436" y="2718742"/>
            <a:ext cx="4793415" cy="2696296"/>
          </a:xfrm>
          <a:prstGeom prst="rect">
            <a:avLst/>
          </a:prstGeom>
        </p:spPr>
      </p:pic>
    </p:spTree>
    <p:extLst>
      <p:ext uri="{BB962C8B-B14F-4D97-AF65-F5344CB8AC3E}">
        <p14:creationId xmlns:p14="http://schemas.microsoft.com/office/powerpoint/2010/main" val="276750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635</Words>
  <Application>Microsoft Office PowerPoint</Application>
  <PresentationFormat>Widescreen</PresentationFormat>
  <Paragraphs>53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Installed OF USC to UXC minus and plus  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Installed OF minus Z</dc:title>
  <dc:creator>Ian Crotty</dc:creator>
  <cp:lastModifiedBy>Ian Crotty</cp:lastModifiedBy>
  <cp:revision>146</cp:revision>
  <dcterms:created xsi:type="dcterms:W3CDTF">2020-09-01T10:37:22Z</dcterms:created>
  <dcterms:modified xsi:type="dcterms:W3CDTF">2020-09-04T14:39:45Z</dcterms:modified>
</cp:coreProperties>
</file>