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57" r:id="rId4"/>
    <p:sldId id="258" r:id="rId5"/>
    <p:sldId id="259" r:id="rId6"/>
    <p:sldId id="266" r:id="rId7"/>
    <p:sldId id="269" r:id="rId8"/>
    <p:sldId id="270" r:id="rId9"/>
    <p:sldId id="271" r:id="rId10"/>
    <p:sldId id="262" r:id="rId11"/>
    <p:sldId id="263" r:id="rId12"/>
    <p:sldId id="272" r:id="rId13"/>
    <p:sldId id="274" r:id="rId14"/>
    <p:sldId id="275"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383690E-CC4E-47B9-9918-C725A9C595BE}" type="datetimeFigureOut">
              <a:rPr lang="en-GB" smtClean="0"/>
              <a:t>04/09/2020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288749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83690E-CC4E-47B9-9918-C725A9C595BE}" type="datetimeFigureOut">
              <a:rPr lang="en-GB" smtClean="0"/>
              <a:t>04/09/2020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3299357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83690E-CC4E-47B9-9918-C725A9C595BE}" type="datetimeFigureOut">
              <a:rPr lang="en-GB" smtClean="0"/>
              <a:t>04/09/2020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1801223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83690E-CC4E-47B9-9918-C725A9C595BE}" type="datetimeFigureOut">
              <a:rPr lang="en-GB" smtClean="0"/>
              <a:t>04/09/2020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275892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83690E-CC4E-47B9-9918-C725A9C595BE}" type="datetimeFigureOut">
              <a:rPr lang="en-GB" smtClean="0"/>
              <a:t>04/09/2020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2205077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383690E-CC4E-47B9-9918-C725A9C595BE}" type="datetimeFigureOut">
              <a:rPr lang="en-GB" smtClean="0"/>
              <a:t>04/09/2020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1630514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383690E-CC4E-47B9-9918-C725A9C595BE}" type="datetimeFigureOut">
              <a:rPr lang="en-GB" smtClean="0"/>
              <a:t>04/09/2020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1760141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383690E-CC4E-47B9-9918-C725A9C595BE}" type="datetimeFigureOut">
              <a:rPr lang="en-GB" smtClean="0"/>
              <a:t>04/09/2020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58458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3690E-CC4E-47B9-9918-C725A9C595BE}" type="datetimeFigureOut">
              <a:rPr lang="en-GB" smtClean="0"/>
              <a:t>04/09/2020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2849175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83690E-CC4E-47B9-9918-C725A9C595BE}" type="datetimeFigureOut">
              <a:rPr lang="en-GB" smtClean="0"/>
              <a:t>04/09/2020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2612290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83690E-CC4E-47B9-9918-C725A9C595BE}" type="datetimeFigureOut">
              <a:rPr lang="en-GB" smtClean="0"/>
              <a:t>04/09/2020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834750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3690E-CC4E-47B9-9918-C725A9C595BE}" type="datetimeFigureOut">
              <a:rPr lang="en-GB" smtClean="0"/>
              <a:t>04/09/2020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DEAF17-36D3-49EC-857C-0E818EAA0101}" type="slidenum">
              <a:rPr lang="en-GB" smtClean="0"/>
              <a:t>‹#›</a:t>
            </a:fld>
            <a:endParaRPr lang="en-GB"/>
          </a:p>
        </p:txBody>
      </p:sp>
    </p:spTree>
    <p:extLst>
      <p:ext uri="{BB962C8B-B14F-4D97-AF65-F5344CB8AC3E}">
        <p14:creationId xmlns:p14="http://schemas.microsoft.com/office/powerpoint/2010/main" val="1802622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time_continue=11&amp;v=PLWhW1Mkzeg" TargetMode="External"/><Relationship Id="rId2" Type="http://schemas.openxmlformats.org/officeDocument/2006/relationships/hyperlink" Target="https://www.youtube.com/watch?time_continue=1&amp;v=BTJ_yh3610s&amp;feature=emb_title"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Installed OF USC to UXC minus and plus  Z</a:t>
            </a:r>
            <a:endParaRPr lang="en-GB" dirty="0"/>
          </a:p>
        </p:txBody>
      </p:sp>
      <p:sp>
        <p:nvSpPr>
          <p:cNvPr id="3" name="Subtitle 2"/>
          <p:cNvSpPr>
            <a:spLocks noGrp="1"/>
          </p:cNvSpPr>
          <p:nvPr>
            <p:ph type="subTitle" idx="1"/>
          </p:nvPr>
        </p:nvSpPr>
        <p:spPr/>
        <p:txBody>
          <a:bodyPr/>
          <a:lstStyle/>
          <a:p>
            <a:r>
              <a:rPr lang="en-GB" dirty="0" smtClean="0"/>
              <a:t>Ian, Ivan and Andres</a:t>
            </a:r>
          </a:p>
          <a:p>
            <a:r>
              <a:rPr lang="en-GB" dirty="0" smtClean="0"/>
              <a:t>1 Sept 2020</a:t>
            </a:r>
            <a:endParaRPr lang="en-GB" dirty="0"/>
          </a:p>
        </p:txBody>
      </p:sp>
    </p:spTree>
    <p:extLst>
      <p:ext uri="{BB962C8B-B14F-4D97-AF65-F5344CB8AC3E}">
        <p14:creationId xmlns:p14="http://schemas.microsoft.com/office/powerpoint/2010/main" val="3693739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14" y="2696547"/>
            <a:ext cx="6830007" cy="384187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1140" y="251926"/>
            <a:ext cx="3864948" cy="217403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623180" y="1500187"/>
            <a:ext cx="6858000" cy="3857625"/>
          </a:xfrm>
          <a:prstGeom prst="rect">
            <a:avLst/>
          </a:prstGeom>
        </p:spPr>
      </p:pic>
    </p:spTree>
    <p:extLst>
      <p:ext uri="{BB962C8B-B14F-4D97-AF65-F5344CB8AC3E}">
        <p14:creationId xmlns:p14="http://schemas.microsoft.com/office/powerpoint/2010/main" val="3770431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298232" y="1500188"/>
            <a:ext cx="6858000" cy="385762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1518" y="2885491"/>
            <a:ext cx="4988767" cy="2806181"/>
          </a:xfrm>
          <a:prstGeom prst="rect">
            <a:avLst/>
          </a:prstGeom>
        </p:spPr>
      </p:pic>
      <p:sp>
        <p:nvSpPr>
          <p:cNvPr id="4" name="TextBox 3"/>
          <p:cNvSpPr txBox="1"/>
          <p:nvPr/>
        </p:nvSpPr>
        <p:spPr>
          <a:xfrm>
            <a:off x="2269375" y="1296785"/>
            <a:ext cx="1246909" cy="646331"/>
          </a:xfrm>
          <a:prstGeom prst="rect">
            <a:avLst/>
          </a:prstGeom>
          <a:noFill/>
        </p:spPr>
        <p:txBody>
          <a:bodyPr wrap="square" rtlCol="0">
            <a:spAutoFit/>
          </a:bodyPr>
          <a:lstStyle/>
          <a:p>
            <a:r>
              <a:rPr lang="en-GB" smtClean="0"/>
              <a:t>Original routing</a:t>
            </a:r>
            <a:endParaRPr lang="en-GB"/>
          </a:p>
        </p:txBody>
      </p:sp>
    </p:spTree>
    <p:extLst>
      <p:ext uri="{BB962C8B-B14F-4D97-AF65-F5344CB8AC3E}">
        <p14:creationId xmlns:p14="http://schemas.microsoft.com/office/powerpoint/2010/main" val="3532285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7259" y="2768382"/>
            <a:ext cx="4113767" cy="2313994"/>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4671" t="-2151"/>
          <a:stretch/>
        </p:blipFill>
        <p:spPr>
          <a:xfrm>
            <a:off x="2332271" y="334320"/>
            <a:ext cx="2211872" cy="2297061"/>
          </a:xfrm>
          <a:prstGeom prst="rect">
            <a:avLst/>
          </a:prstGeom>
        </p:spPr>
      </p:pic>
      <p:pic>
        <p:nvPicPr>
          <p:cNvPr id="5" name="Picture 4"/>
          <p:cNvPicPr>
            <a:picLocks noChangeAspect="1"/>
          </p:cNvPicPr>
          <p:nvPr/>
        </p:nvPicPr>
        <p:blipFill rotWithShape="1">
          <a:blip r:embed="rId4"/>
          <a:srcRect l="23227" t="17389" r="56002" b="22730"/>
          <a:stretch/>
        </p:blipFill>
        <p:spPr>
          <a:xfrm>
            <a:off x="9163666" y="328301"/>
            <a:ext cx="2257489" cy="3525241"/>
          </a:xfrm>
          <a:prstGeom prst="rect">
            <a:avLst/>
          </a:prstGeom>
        </p:spPr>
      </p:pic>
      <p:pic>
        <p:nvPicPr>
          <p:cNvPr id="6" name="Picture 5"/>
          <p:cNvPicPr>
            <a:picLocks noChangeAspect="1"/>
          </p:cNvPicPr>
          <p:nvPr/>
        </p:nvPicPr>
        <p:blipFill rotWithShape="1">
          <a:blip r:embed="rId5"/>
          <a:srcRect l="47184" t="30653" r="38502" b="31699"/>
          <a:stretch/>
        </p:blipFill>
        <p:spPr>
          <a:xfrm>
            <a:off x="148997" y="3853541"/>
            <a:ext cx="2030987" cy="2893569"/>
          </a:xfrm>
          <a:prstGeom prst="rect">
            <a:avLst/>
          </a:prstGeom>
        </p:spPr>
      </p:pic>
      <p:sp>
        <p:nvSpPr>
          <p:cNvPr id="7" name="TextBox 6"/>
          <p:cNvSpPr txBox="1"/>
          <p:nvPr/>
        </p:nvSpPr>
        <p:spPr>
          <a:xfrm>
            <a:off x="3227354" y="5186089"/>
            <a:ext cx="5450115" cy="1477328"/>
          </a:xfrm>
          <a:prstGeom prst="rect">
            <a:avLst/>
          </a:prstGeom>
          <a:noFill/>
        </p:spPr>
        <p:txBody>
          <a:bodyPr wrap="square" rtlCol="0">
            <a:spAutoFit/>
          </a:bodyPr>
          <a:lstStyle/>
          <a:p>
            <a:r>
              <a:rPr lang="en-GB" dirty="0" smtClean="0"/>
              <a:t>We have made a great effort to obtain the dedicated boxes for making the OF connections and so to avoid damage, tight radii and non professional quality we should find those with the appropriate skills, such as the Russian team.</a:t>
            </a:r>
            <a:endParaRPr lang="en-GB" dirty="0"/>
          </a:p>
        </p:txBody>
      </p:sp>
      <p:sp>
        <p:nvSpPr>
          <p:cNvPr id="8" name="TextBox 7"/>
          <p:cNvSpPr txBox="1"/>
          <p:nvPr/>
        </p:nvSpPr>
        <p:spPr>
          <a:xfrm>
            <a:off x="5177744" y="92421"/>
            <a:ext cx="2846563" cy="646331"/>
          </a:xfrm>
          <a:prstGeom prst="rect">
            <a:avLst/>
          </a:prstGeom>
          <a:noFill/>
        </p:spPr>
        <p:txBody>
          <a:bodyPr wrap="square" rtlCol="0">
            <a:spAutoFit/>
          </a:bodyPr>
          <a:lstStyle/>
          <a:p>
            <a:r>
              <a:rPr lang="en-GB" sz="3600" dirty="0" smtClean="0"/>
              <a:t>The YE1 PP</a:t>
            </a:r>
            <a:endParaRPr lang="en-GB" sz="3600" dirty="0"/>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2839" t="349" r="19860" b="3590"/>
          <a:stretch/>
        </p:blipFill>
        <p:spPr>
          <a:xfrm>
            <a:off x="8677469" y="4009579"/>
            <a:ext cx="3514531" cy="2821703"/>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29361" t="18625" r="9280" b="17168"/>
          <a:stretch/>
        </p:blipFill>
        <p:spPr>
          <a:xfrm rot="5400000">
            <a:off x="-489377" y="923802"/>
            <a:ext cx="3465250" cy="2039673"/>
          </a:xfrm>
          <a:prstGeom prst="rect">
            <a:avLst/>
          </a:prstGeom>
        </p:spPr>
      </p:pic>
      <p:sp>
        <p:nvSpPr>
          <p:cNvPr id="11" name="Notched Right Arrow 10"/>
          <p:cNvSpPr/>
          <p:nvPr/>
        </p:nvSpPr>
        <p:spPr>
          <a:xfrm>
            <a:off x="5049899" y="1889840"/>
            <a:ext cx="3916819" cy="774829"/>
          </a:xfrm>
          <a:prstGeom prst="notch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772505" y="1028847"/>
            <a:ext cx="2668555" cy="923330"/>
          </a:xfrm>
          <a:prstGeom prst="rect">
            <a:avLst/>
          </a:prstGeom>
          <a:noFill/>
        </p:spPr>
        <p:txBody>
          <a:bodyPr wrap="square" rtlCol="0">
            <a:spAutoFit/>
          </a:bodyPr>
          <a:lstStyle/>
          <a:p>
            <a:r>
              <a:rPr lang="en-GB" dirty="0" smtClean="0"/>
              <a:t>We have to go from this, on the left to something like the image on the right</a:t>
            </a:r>
            <a:endParaRPr lang="en-GB" dirty="0"/>
          </a:p>
        </p:txBody>
      </p:sp>
    </p:spTree>
    <p:extLst>
      <p:ext uri="{BB962C8B-B14F-4D97-AF65-F5344CB8AC3E}">
        <p14:creationId xmlns:p14="http://schemas.microsoft.com/office/powerpoint/2010/main" val="2692106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2266" y="1482771"/>
            <a:ext cx="5507134" cy="309776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2413" y="1064881"/>
            <a:ext cx="1922591" cy="3417940"/>
          </a:xfrm>
          <a:prstGeom prst="rect">
            <a:avLst/>
          </a:prstGeom>
        </p:spPr>
      </p:pic>
      <p:sp>
        <p:nvSpPr>
          <p:cNvPr id="4" name="Rectangle 3"/>
          <p:cNvSpPr/>
          <p:nvPr/>
        </p:nvSpPr>
        <p:spPr>
          <a:xfrm>
            <a:off x="299259" y="4972344"/>
            <a:ext cx="6587412" cy="1200329"/>
          </a:xfrm>
          <a:prstGeom prst="rect">
            <a:avLst/>
          </a:prstGeom>
        </p:spPr>
        <p:txBody>
          <a:bodyPr wrap="square">
            <a:spAutoFit/>
          </a:bodyPr>
          <a:lstStyle/>
          <a:p>
            <a:r>
              <a:rPr lang="en-GB" dirty="0" smtClean="0"/>
              <a:t>Document explain what was done in 904</a:t>
            </a:r>
            <a:endParaRPr lang="en-GB" dirty="0" smtClean="0"/>
          </a:p>
          <a:p>
            <a:r>
              <a:rPr lang="en-GB" dirty="0" smtClean="0"/>
              <a:t>http</a:t>
            </a:r>
            <a:r>
              <a:rPr lang="en-GB" dirty="0"/>
              <a:t>://</a:t>
            </a:r>
            <a:r>
              <a:rPr lang="en-GB" dirty="0" smtClean="0"/>
              <a:t>project-cms-rpc-endcap.web.cern.ch/rpc/UpscopeHighEta/RPCDevelopements/RE31and41/Services/OpticalFibres/QA/Method/OpticalFiberTest.pptx</a:t>
            </a:r>
            <a:endParaRPr lang="en-GB" dirty="0"/>
          </a:p>
        </p:txBody>
      </p:sp>
      <p:sp>
        <p:nvSpPr>
          <p:cNvPr id="5" name="TextBox 4"/>
          <p:cNvSpPr txBox="1"/>
          <p:nvPr/>
        </p:nvSpPr>
        <p:spPr>
          <a:xfrm>
            <a:off x="1147497" y="136854"/>
            <a:ext cx="5980922" cy="954107"/>
          </a:xfrm>
          <a:prstGeom prst="rect">
            <a:avLst/>
          </a:prstGeom>
          <a:noFill/>
        </p:spPr>
        <p:txBody>
          <a:bodyPr wrap="square" rtlCol="0">
            <a:spAutoFit/>
          </a:bodyPr>
          <a:lstStyle/>
          <a:p>
            <a:r>
              <a:rPr lang="en-GB" sz="2800" dirty="0" smtClean="0"/>
              <a:t>Commissioning of the </a:t>
            </a:r>
            <a:r>
              <a:rPr lang="en-GB" sz="2800" dirty="0" smtClean="0"/>
              <a:t>OF system </a:t>
            </a:r>
            <a:r>
              <a:rPr lang="en-GB" sz="2800" dirty="0" smtClean="0"/>
              <a:t>USC to RE3/1 and RE4/1 chambers.</a:t>
            </a:r>
            <a:endParaRPr lang="en-GB" sz="2800" dirty="0"/>
          </a:p>
        </p:txBody>
      </p:sp>
      <p:sp>
        <p:nvSpPr>
          <p:cNvPr id="6" name="TextBox 5"/>
          <p:cNvSpPr txBox="1"/>
          <p:nvPr/>
        </p:nvSpPr>
        <p:spPr>
          <a:xfrm>
            <a:off x="108065" y="2355607"/>
            <a:ext cx="2984270" cy="923330"/>
          </a:xfrm>
          <a:prstGeom prst="rect">
            <a:avLst/>
          </a:prstGeom>
          <a:noFill/>
        </p:spPr>
        <p:txBody>
          <a:bodyPr wrap="square" rtlCol="0">
            <a:spAutoFit/>
          </a:bodyPr>
          <a:lstStyle/>
          <a:p>
            <a:r>
              <a:rPr lang="en-GB" dirty="0" smtClean="0"/>
              <a:t>Data should be cross checked with that from 904 to look for attenuation and interruption</a:t>
            </a:r>
            <a:endParaRPr lang="en-GB" dirty="0"/>
          </a:p>
        </p:txBody>
      </p:sp>
      <p:pic>
        <p:nvPicPr>
          <p:cNvPr id="7" name="Google Shape;75;p16"/>
          <p:cNvPicPr preferRelativeResize="0"/>
          <p:nvPr/>
        </p:nvPicPr>
        <p:blipFill>
          <a:blip r:embed="rId4">
            <a:alphaModFix/>
          </a:blip>
          <a:stretch>
            <a:fillRect/>
          </a:stretch>
        </p:blipFill>
        <p:spPr>
          <a:xfrm>
            <a:off x="8092695" y="2864407"/>
            <a:ext cx="2149299" cy="3820976"/>
          </a:xfrm>
          <a:prstGeom prst="rect">
            <a:avLst/>
          </a:prstGeom>
          <a:noFill/>
          <a:ln>
            <a:noFill/>
          </a:ln>
        </p:spPr>
      </p:pic>
    </p:spTree>
    <p:extLst>
      <p:ext uri="{BB962C8B-B14F-4D97-AF65-F5344CB8AC3E}">
        <p14:creationId xmlns:p14="http://schemas.microsoft.com/office/powerpoint/2010/main" val="1831725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190" y="214179"/>
            <a:ext cx="12133810" cy="923330"/>
          </a:xfrm>
          <a:prstGeom prst="rect">
            <a:avLst/>
          </a:prstGeom>
          <a:noFill/>
        </p:spPr>
        <p:txBody>
          <a:bodyPr wrap="square" rtlCol="0">
            <a:spAutoFit/>
          </a:bodyPr>
          <a:lstStyle/>
          <a:p>
            <a:r>
              <a:rPr lang="en-GB" sz="3600" dirty="0" smtClean="0"/>
              <a:t>How to verify the </a:t>
            </a:r>
            <a:r>
              <a:rPr lang="en-GB" sz="3600" dirty="0" smtClean="0"/>
              <a:t>mapping from USC </a:t>
            </a:r>
            <a:r>
              <a:rPr lang="en-GB" sz="3600" dirty="0" smtClean="0"/>
              <a:t>to the  Chambers ?</a:t>
            </a:r>
            <a:endParaRPr lang="en-GB" sz="3600" dirty="0" smtClean="0"/>
          </a:p>
          <a:p>
            <a:endParaRPr lang="en-GB" dirty="0"/>
          </a:p>
        </p:txBody>
      </p:sp>
      <p:sp>
        <p:nvSpPr>
          <p:cNvPr id="3" name="TextBox 2"/>
          <p:cNvSpPr txBox="1"/>
          <p:nvPr/>
        </p:nvSpPr>
        <p:spPr>
          <a:xfrm>
            <a:off x="0" y="1137509"/>
            <a:ext cx="7838902" cy="5078313"/>
          </a:xfrm>
          <a:prstGeom prst="rect">
            <a:avLst/>
          </a:prstGeom>
          <a:noFill/>
        </p:spPr>
        <p:txBody>
          <a:bodyPr wrap="square" rtlCol="0">
            <a:spAutoFit/>
          </a:bodyPr>
          <a:lstStyle/>
          <a:p>
            <a:r>
              <a:rPr lang="en-GB" dirty="0" smtClean="0"/>
              <a:t>The signal cabling for the previous RE chambers was </a:t>
            </a:r>
            <a:r>
              <a:rPr lang="en-GB" dirty="0" err="1" smtClean="0"/>
              <a:t>frought</a:t>
            </a:r>
            <a:r>
              <a:rPr lang="en-GB" dirty="0" smtClean="0"/>
              <a:t> with errors.</a:t>
            </a:r>
          </a:p>
          <a:p>
            <a:r>
              <a:rPr lang="en-GB" dirty="0" smtClean="0"/>
              <a:t> </a:t>
            </a:r>
          </a:p>
          <a:p>
            <a:r>
              <a:rPr lang="en-GB" dirty="0" smtClean="0"/>
              <a:t>The </a:t>
            </a:r>
            <a:r>
              <a:rPr lang="en-GB" dirty="0" smtClean="0"/>
              <a:t>identification of the OF in the USC </a:t>
            </a:r>
            <a:r>
              <a:rPr lang="en-GB" dirty="0" smtClean="0"/>
              <a:t>that goes to one of the RE3/1 or RE4/1 chambers can </a:t>
            </a:r>
            <a:r>
              <a:rPr lang="en-GB" dirty="0" smtClean="0"/>
              <a:t>be done </a:t>
            </a:r>
            <a:r>
              <a:rPr lang="en-GB" dirty="0" smtClean="0"/>
              <a:t>by using the laser tool shown here. This is applied to either the USC end or the chamber end, I would suggest the chamber end as there is less likelihood of being exposed to the laser while looking in the structured environment of the USC rather than the unstable and more confused situation in a cherry picker.</a:t>
            </a:r>
          </a:p>
          <a:p>
            <a:endParaRPr lang="en-GB" dirty="0"/>
          </a:p>
          <a:p>
            <a:r>
              <a:rPr lang="en-GB" dirty="0" smtClean="0"/>
              <a:t>The real question is how to set up the USC end, at the moment all the LC connectors are under the S1 racks protected in there massive sleeve, 1.5m long.</a:t>
            </a:r>
          </a:p>
          <a:p>
            <a:r>
              <a:rPr lang="en-GB" dirty="0" smtClean="0"/>
              <a:t> </a:t>
            </a:r>
          </a:p>
          <a:p>
            <a:r>
              <a:rPr lang="en-GB" dirty="0" smtClean="0"/>
              <a:t>They could be individually labelled, chamber ID, and repacked for final connection to the fan out (re-arranger) box shown. </a:t>
            </a:r>
            <a:endParaRPr lang="en-GB" dirty="0" smtClean="0"/>
          </a:p>
          <a:p>
            <a:endParaRPr lang="en-GB" dirty="0"/>
          </a:p>
          <a:p>
            <a:r>
              <a:rPr lang="en-GB" dirty="0" smtClean="0"/>
              <a:t>T</a:t>
            </a:r>
            <a:r>
              <a:rPr lang="en-GB" dirty="0" smtClean="0"/>
              <a:t>he fibres could be brought out into the rack area with or with out mounting in the Fan out box shown. They will finally go to this box one day. Can the box be mounted today in the S1F03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2329" y="950164"/>
            <a:ext cx="4009918" cy="22555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1132" y="4023360"/>
            <a:ext cx="4011115" cy="2256252"/>
          </a:xfrm>
          <a:prstGeom prst="rect">
            <a:avLst/>
          </a:prstGeom>
        </p:spPr>
      </p:pic>
    </p:spTree>
    <p:extLst>
      <p:ext uri="{BB962C8B-B14F-4D97-AF65-F5344CB8AC3E}">
        <p14:creationId xmlns:p14="http://schemas.microsoft.com/office/powerpoint/2010/main" val="4153426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669" y="1109085"/>
            <a:ext cx="11003902"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Micos</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range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rPr>
              <a:t>https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rPr>
              <a:t>www.youtube.com/watch?time_continue=1&amp;v=BTJ_yh3610s&amp;feature=emb_title</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www.youtube.com/watch?time_continue=11&amp;v=PLWhW1Mkzeg</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907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7830" y="1026367"/>
            <a:ext cx="9755706" cy="3416320"/>
          </a:xfrm>
          <a:prstGeom prst="rect">
            <a:avLst/>
          </a:prstGeom>
          <a:noFill/>
        </p:spPr>
        <p:txBody>
          <a:bodyPr wrap="square" rtlCol="0">
            <a:spAutoFit/>
          </a:bodyPr>
          <a:lstStyle/>
          <a:p>
            <a:r>
              <a:rPr lang="en-GB" sz="2400" dirty="0" smtClean="0"/>
              <a:t>Installed OF chamber to UXCV from USC. Four cables each with 144 fibres.</a:t>
            </a:r>
          </a:p>
          <a:p>
            <a:endParaRPr lang="en-GB" sz="2400" dirty="0"/>
          </a:p>
          <a:p>
            <a:r>
              <a:rPr lang="en-GB" sz="2400" dirty="0" smtClean="0"/>
              <a:t>YE1 PP connection</a:t>
            </a:r>
          </a:p>
          <a:p>
            <a:endParaRPr lang="en-GB" sz="2400" dirty="0"/>
          </a:p>
          <a:p>
            <a:r>
              <a:rPr lang="en-GB" sz="2400" dirty="0" smtClean="0"/>
              <a:t>OTDR commission of link for data and control </a:t>
            </a:r>
            <a:r>
              <a:rPr lang="en-GB" sz="2400" dirty="0" err="1" smtClean="0"/>
              <a:t>funcions</a:t>
            </a:r>
            <a:r>
              <a:rPr lang="en-GB" sz="2400" dirty="0" smtClean="0"/>
              <a:t>. No termination other tan protection is required.</a:t>
            </a:r>
          </a:p>
          <a:p>
            <a:endParaRPr lang="en-GB" sz="2400" dirty="0"/>
          </a:p>
          <a:p>
            <a:r>
              <a:rPr lang="en-GB" sz="2400" dirty="0" smtClean="0"/>
              <a:t>Connectivity test to verify mapping from USC to chambers in UXC. Requires access to the chamber ends !</a:t>
            </a:r>
            <a:endParaRPr lang="en-GB" sz="2400" dirty="0"/>
          </a:p>
        </p:txBody>
      </p:sp>
    </p:spTree>
    <p:extLst>
      <p:ext uri="{BB962C8B-B14F-4D97-AF65-F5344CB8AC3E}">
        <p14:creationId xmlns:p14="http://schemas.microsoft.com/office/powerpoint/2010/main" val="3358456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3293" y="2857442"/>
            <a:ext cx="4343975" cy="244348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5111" y="4459915"/>
            <a:ext cx="4263262" cy="239808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8467" y="827587"/>
            <a:ext cx="4999519" cy="2812229"/>
          </a:xfrm>
          <a:prstGeom prst="rect">
            <a:avLst/>
          </a:prstGeom>
        </p:spPr>
      </p:pic>
      <p:sp>
        <p:nvSpPr>
          <p:cNvPr id="5" name="TextBox 4"/>
          <p:cNvSpPr txBox="1"/>
          <p:nvPr/>
        </p:nvSpPr>
        <p:spPr>
          <a:xfrm>
            <a:off x="6923701" y="4079185"/>
            <a:ext cx="3746081" cy="369332"/>
          </a:xfrm>
          <a:prstGeom prst="rect">
            <a:avLst/>
          </a:prstGeom>
          <a:noFill/>
        </p:spPr>
        <p:txBody>
          <a:bodyPr wrap="square" rtlCol="0">
            <a:spAutoFit/>
          </a:bodyPr>
          <a:lstStyle/>
          <a:p>
            <a:r>
              <a:rPr lang="en-GB" dirty="0" smtClean="0"/>
              <a:t>Minus Z Trigger tunnel, USC to UXC</a:t>
            </a:r>
            <a:endParaRPr lang="en-GB" dirty="0"/>
          </a:p>
        </p:txBody>
      </p:sp>
      <p:sp>
        <p:nvSpPr>
          <p:cNvPr id="6" name="TextBox 5"/>
          <p:cNvSpPr txBox="1"/>
          <p:nvPr/>
        </p:nvSpPr>
        <p:spPr>
          <a:xfrm>
            <a:off x="3605572" y="208880"/>
            <a:ext cx="4142343" cy="646331"/>
          </a:xfrm>
          <a:prstGeom prst="rect">
            <a:avLst/>
          </a:prstGeom>
          <a:noFill/>
        </p:spPr>
        <p:txBody>
          <a:bodyPr wrap="square" rtlCol="0">
            <a:spAutoFit/>
          </a:bodyPr>
          <a:lstStyle/>
          <a:p>
            <a:r>
              <a:rPr lang="en-GB" dirty="0" smtClean="0"/>
              <a:t>OF will be stored under the Trigger crates, specifically S1F03</a:t>
            </a:r>
            <a:endParaRPr lang="en-GB" dirty="0"/>
          </a:p>
        </p:txBody>
      </p:sp>
      <p:cxnSp>
        <p:nvCxnSpPr>
          <p:cNvPr id="7" name="Straight Arrow Connector 6"/>
          <p:cNvCxnSpPr/>
          <p:nvPr/>
        </p:nvCxnSpPr>
        <p:spPr>
          <a:xfrm flipV="1">
            <a:off x="4152122" y="2472613"/>
            <a:ext cx="1408923" cy="765109"/>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8288693" y="5865806"/>
            <a:ext cx="1825691" cy="29239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72620" y="4546178"/>
            <a:ext cx="1881935" cy="1477328"/>
          </a:xfrm>
          <a:prstGeom prst="rect">
            <a:avLst/>
          </a:prstGeom>
          <a:noFill/>
        </p:spPr>
        <p:txBody>
          <a:bodyPr wrap="square" rtlCol="0">
            <a:spAutoFit/>
          </a:bodyPr>
          <a:lstStyle/>
          <a:p>
            <a:r>
              <a:rPr lang="en-GB" dirty="0" smtClean="0"/>
              <a:t>Storage of excess length under the S1F03 using original </a:t>
            </a:r>
            <a:r>
              <a:rPr lang="en-GB" dirty="0" err="1" smtClean="0"/>
              <a:t>Ecal</a:t>
            </a:r>
            <a:r>
              <a:rPr lang="en-GB" dirty="0" smtClean="0"/>
              <a:t> storage </a:t>
            </a:r>
            <a:endParaRPr lang="en-GB" dirty="0"/>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020" y="379633"/>
            <a:ext cx="3551534" cy="1997738"/>
          </a:xfrm>
          <a:prstGeom prst="rect">
            <a:avLst/>
          </a:prstGeom>
        </p:spPr>
      </p:pic>
    </p:spTree>
    <p:extLst>
      <p:ext uri="{BB962C8B-B14F-4D97-AF65-F5344CB8AC3E}">
        <p14:creationId xmlns:p14="http://schemas.microsoft.com/office/powerpoint/2010/main" val="2288788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71960" y="1500189"/>
            <a:ext cx="6858000" cy="385762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6121" y="199507"/>
            <a:ext cx="5483950" cy="308472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7165" y="4297741"/>
            <a:ext cx="4292906" cy="2414760"/>
          </a:xfrm>
          <a:prstGeom prst="rect">
            <a:avLst/>
          </a:prstGeom>
        </p:spPr>
      </p:pic>
      <p:sp>
        <p:nvSpPr>
          <p:cNvPr id="5" name="TextBox 4"/>
          <p:cNvSpPr txBox="1"/>
          <p:nvPr/>
        </p:nvSpPr>
        <p:spPr>
          <a:xfrm>
            <a:off x="6071514" y="3364512"/>
            <a:ext cx="2219498" cy="1477328"/>
          </a:xfrm>
          <a:prstGeom prst="rect">
            <a:avLst/>
          </a:prstGeom>
          <a:solidFill>
            <a:srgbClr val="FFC000"/>
          </a:solidFill>
        </p:spPr>
        <p:txBody>
          <a:bodyPr wrap="square" rtlCol="0">
            <a:spAutoFit/>
          </a:bodyPr>
          <a:lstStyle/>
          <a:p>
            <a:r>
              <a:rPr lang="en-GB" dirty="0" smtClean="0"/>
              <a:t>Serious protection of </a:t>
            </a:r>
            <a:r>
              <a:rPr lang="en-GB" dirty="0" err="1" smtClean="0"/>
              <a:t>OF</a:t>
            </a:r>
            <a:r>
              <a:rPr lang="en-GB" dirty="0" smtClean="0"/>
              <a:t> is necessary in the Main cable chain. Newly installed </a:t>
            </a:r>
            <a:r>
              <a:rPr lang="en-GB" dirty="0" err="1" smtClean="0"/>
              <a:t>Hcal</a:t>
            </a:r>
            <a:r>
              <a:rPr lang="en-GB" dirty="0" smtClean="0"/>
              <a:t> are suffering.</a:t>
            </a:r>
            <a:endParaRPr lang="en-GB" dirty="0"/>
          </a:p>
        </p:txBody>
      </p:sp>
      <p:cxnSp>
        <p:nvCxnSpPr>
          <p:cNvPr id="7" name="Straight Arrow Connector 6"/>
          <p:cNvCxnSpPr>
            <a:stCxn id="15" idx="1"/>
          </p:cNvCxnSpPr>
          <p:nvPr/>
        </p:nvCxnSpPr>
        <p:spPr>
          <a:xfrm flipH="1" flipV="1">
            <a:off x="2975957" y="4339245"/>
            <a:ext cx="2236547" cy="145575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2"/>
          </p:cNvCxnSpPr>
          <p:nvPr/>
        </p:nvCxnSpPr>
        <p:spPr>
          <a:xfrm>
            <a:off x="7181263" y="4841840"/>
            <a:ext cx="2909258" cy="41322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181263" y="2090057"/>
            <a:ext cx="1109749" cy="127445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212504" y="5471837"/>
            <a:ext cx="1968759" cy="646331"/>
          </a:xfrm>
          <a:prstGeom prst="rect">
            <a:avLst/>
          </a:prstGeom>
          <a:noFill/>
        </p:spPr>
        <p:txBody>
          <a:bodyPr wrap="square" rtlCol="0">
            <a:spAutoFit/>
          </a:bodyPr>
          <a:lstStyle/>
          <a:p>
            <a:r>
              <a:rPr lang="en-GB" dirty="0" smtClean="0"/>
              <a:t>Small space left in Main cable chain</a:t>
            </a:r>
            <a:endParaRPr lang="en-GB" dirty="0"/>
          </a:p>
        </p:txBody>
      </p:sp>
    </p:spTree>
    <p:extLst>
      <p:ext uri="{BB962C8B-B14F-4D97-AF65-F5344CB8AC3E}">
        <p14:creationId xmlns:p14="http://schemas.microsoft.com/office/powerpoint/2010/main" val="1610736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17633" y="1500186"/>
            <a:ext cx="6858000" cy="38576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80787" y="1500188"/>
            <a:ext cx="6858000" cy="3857625"/>
          </a:xfrm>
          <a:prstGeom prst="rect">
            <a:avLst/>
          </a:prstGeom>
        </p:spPr>
      </p:pic>
      <p:sp>
        <p:nvSpPr>
          <p:cNvPr id="5" name="TextBox 4"/>
          <p:cNvSpPr txBox="1"/>
          <p:nvPr/>
        </p:nvSpPr>
        <p:spPr>
          <a:xfrm>
            <a:off x="2948473" y="1082350"/>
            <a:ext cx="1436914" cy="1754326"/>
          </a:xfrm>
          <a:prstGeom prst="rect">
            <a:avLst/>
          </a:prstGeom>
          <a:solidFill>
            <a:srgbClr val="FFC000"/>
          </a:solidFill>
        </p:spPr>
        <p:txBody>
          <a:bodyPr wrap="square" rtlCol="0">
            <a:spAutoFit/>
          </a:bodyPr>
          <a:lstStyle/>
          <a:p>
            <a:r>
              <a:rPr lang="en-GB" dirty="0" smtClean="0"/>
              <a:t>Access from Trigger tunnel in UXC to X0 under the experiment</a:t>
            </a:r>
            <a:endParaRPr lang="en-GB" dirty="0"/>
          </a:p>
        </p:txBody>
      </p:sp>
      <p:sp>
        <p:nvSpPr>
          <p:cNvPr id="6" name="TextBox 5"/>
          <p:cNvSpPr txBox="1"/>
          <p:nvPr/>
        </p:nvSpPr>
        <p:spPr>
          <a:xfrm>
            <a:off x="6307494" y="2556588"/>
            <a:ext cx="1558212" cy="1477328"/>
          </a:xfrm>
          <a:prstGeom prst="rect">
            <a:avLst/>
          </a:prstGeom>
          <a:solidFill>
            <a:srgbClr val="FFC000"/>
          </a:solidFill>
        </p:spPr>
        <p:txBody>
          <a:bodyPr wrap="square" rtlCol="0">
            <a:spAutoFit/>
          </a:bodyPr>
          <a:lstStyle/>
          <a:p>
            <a:r>
              <a:rPr lang="en-GB" dirty="0" smtClean="0"/>
              <a:t>The descent into the X0 to go off to the Main cable chains (-Z)</a:t>
            </a:r>
            <a:endParaRPr lang="en-GB" dirty="0"/>
          </a:p>
        </p:txBody>
      </p:sp>
      <p:cxnSp>
        <p:nvCxnSpPr>
          <p:cNvPr id="7" name="Straight Arrow Connector 6"/>
          <p:cNvCxnSpPr/>
          <p:nvPr/>
        </p:nvCxnSpPr>
        <p:spPr>
          <a:xfrm>
            <a:off x="3134600" y="2939143"/>
            <a:ext cx="0" cy="3685592"/>
          </a:xfrm>
          <a:prstGeom prst="straightConnector1">
            <a:avLst/>
          </a:prstGeom>
          <a:ln w="984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8960012" y="1096347"/>
            <a:ext cx="221310" cy="2066731"/>
          </a:xfrm>
          <a:prstGeom prst="straightConnector1">
            <a:avLst/>
          </a:prstGeom>
          <a:ln w="984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9677158" y="998376"/>
            <a:ext cx="984135" cy="1838300"/>
          </a:xfrm>
          <a:prstGeom prst="straightConnector1">
            <a:avLst/>
          </a:prstGeom>
          <a:ln w="984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752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81280" y="1500188"/>
            <a:ext cx="6858000" cy="38576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32831" y="1500188"/>
            <a:ext cx="6858000" cy="3857625"/>
          </a:xfrm>
          <a:prstGeom prst="rect">
            <a:avLst/>
          </a:prstGeom>
        </p:spPr>
      </p:pic>
      <p:sp>
        <p:nvSpPr>
          <p:cNvPr id="2" name="TextBox 1"/>
          <p:cNvSpPr txBox="1"/>
          <p:nvPr/>
        </p:nvSpPr>
        <p:spPr>
          <a:xfrm>
            <a:off x="5029200" y="2099388"/>
            <a:ext cx="2444620" cy="1200329"/>
          </a:xfrm>
          <a:prstGeom prst="rect">
            <a:avLst/>
          </a:prstGeom>
          <a:solidFill>
            <a:srgbClr val="FFC000"/>
          </a:solidFill>
        </p:spPr>
        <p:txBody>
          <a:bodyPr wrap="square" rtlCol="0">
            <a:spAutoFit/>
          </a:bodyPr>
          <a:lstStyle/>
          <a:p>
            <a:r>
              <a:rPr lang="en-GB" dirty="0" smtClean="0"/>
              <a:t>Alternative routes were studied with colleagues, including the original path shown in red.</a:t>
            </a:r>
            <a:endParaRPr lang="en-GB" dirty="0"/>
          </a:p>
        </p:txBody>
      </p:sp>
      <p:cxnSp>
        <p:nvCxnSpPr>
          <p:cNvPr id="5" name="Straight Arrow Connector 4"/>
          <p:cNvCxnSpPr/>
          <p:nvPr/>
        </p:nvCxnSpPr>
        <p:spPr>
          <a:xfrm>
            <a:off x="718907" y="2315546"/>
            <a:ext cx="0" cy="2946919"/>
          </a:xfrm>
          <a:prstGeom prst="straightConnector1">
            <a:avLst/>
          </a:prstGeom>
          <a:ln w="984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9563878" y="2099388"/>
            <a:ext cx="105262" cy="4117909"/>
          </a:xfrm>
          <a:prstGeom prst="straightConnector1">
            <a:avLst/>
          </a:prstGeom>
          <a:ln w="984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1746819" y="2099388"/>
            <a:ext cx="1350944" cy="600164"/>
          </a:xfrm>
          <a:prstGeom prst="straightConnector1">
            <a:avLst/>
          </a:prstGeom>
          <a:ln w="984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607697" y="5495731"/>
            <a:ext cx="1287625" cy="923330"/>
          </a:xfrm>
          <a:prstGeom prst="rect">
            <a:avLst/>
          </a:prstGeom>
          <a:noFill/>
        </p:spPr>
        <p:txBody>
          <a:bodyPr wrap="square" rtlCol="0">
            <a:spAutoFit/>
          </a:bodyPr>
          <a:lstStyle/>
          <a:p>
            <a:r>
              <a:rPr lang="en-GB" dirty="0" smtClean="0"/>
              <a:t>Final destination in UXC</a:t>
            </a:r>
            <a:endParaRPr lang="en-GB" dirty="0"/>
          </a:p>
        </p:txBody>
      </p:sp>
      <p:cxnSp>
        <p:nvCxnSpPr>
          <p:cNvPr id="16" name="Straight Arrow Connector 15"/>
          <p:cNvCxnSpPr/>
          <p:nvPr/>
        </p:nvCxnSpPr>
        <p:spPr>
          <a:xfrm flipH="1" flipV="1">
            <a:off x="4312644" y="5218732"/>
            <a:ext cx="1350944" cy="60016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088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78717" y="1552966"/>
            <a:ext cx="5691677" cy="320156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63690"/>
            <a:ext cx="5822303" cy="3275045"/>
          </a:xfrm>
          <a:prstGeom prst="rect">
            <a:avLst/>
          </a:prstGeom>
        </p:spPr>
      </p:pic>
      <p:cxnSp>
        <p:nvCxnSpPr>
          <p:cNvPr id="4" name="Straight Arrow Connector 3"/>
          <p:cNvCxnSpPr/>
          <p:nvPr/>
        </p:nvCxnSpPr>
        <p:spPr>
          <a:xfrm>
            <a:off x="1014475" y="3257160"/>
            <a:ext cx="3361582" cy="36546"/>
          </a:xfrm>
          <a:prstGeom prst="straightConnector1">
            <a:avLst/>
          </a:prstGeom>
          <a:ln w="984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6330776" y="3387012"/>
            <a:ext cx="1930042" cy="130629"/>
          </a:xfrm>
          <a:prstGeom prst="straightConnector1">
            <a:avLst/>
          </a:prstGeom>
          <a:ln w="984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22590" y="4338735"/>
            <a:ext cx="3041779" cy="923330"/>
          </a:xfrm>
          <a:prstGeom prst="rect">
            <a:avLst/>
          </a:prstGeom>
          <a:solidFill>
            <a:srgbClr val="FFC000"/>
          </a:solidFill>
        </p:spPr>
        <p:txBody>
          <a:bodyPr wrap="square" rtlCol="0">
            <a:spAutoFit/>
          </a:bodyPr>
          <a:lstStyle/>
          <a:p>
            <a:r>
              <a:rPr lang="en-GB" dirty="0" smtClean="0"/>
              <a:t>Final routing around the front of the YE-1 patch panel following the chamber OF.</a:t>
            </a:r>
            <a:endParaRPr lang="en-GB"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211912" y="2549679"/>
            <a:ext cx="5094511" cy="2865662"/>
          </a:xfrm>
          <a:prstGeom prst="rect">
            <a:avLst/>
          </a:prstGeom>
        </p:spPr>
      </p:pic>
      <p:sp>
        <p:nvSpPr>
          <p:cNvPr id="14" name="TextBox 13"/>
          <p:cNvSpPr txBox="1"/>
          <p:nvPr/>
        </p:nvSpPr>
        <p:spPr>
          <a:xfrm>
            <a:off x="9445372" y="233266"/>
            <a:ext cx="1443453" cy="1201988"/>
          </a:xfrm>
          <a:prstGeom prst="rect">
            <a:avLst/>
          </a:prstGeom>
          <a:solidFill>
            <a:srgbClr val="FFC000"/>
          </a:solidFill>
        </p:spPr>
        <p:txBody>
          <a:bodyPr wrap="square" rtlCol="0">
            <a:spAutoFit/>
          </a:bodyPr>
          <a:lstStyle/>
          <a:p>
            <a:r>
              <a:rPr lang="en-GB" dirty="0" smtClean="0"/>
              <a:t>Chamber OF on top and the USC at the bottom</a:t>
            </a:r>
            <a:endParaRPr lang="en-GB" dirty="0"/>
          </a:p>
        </p:txBody>
      </p:sp>
      <p:cxnSp>
        <p:nvCxnSpPr>
          <p:cNvPr id="15" name="Straight Arrow Connector 14"/>
          <p:cNvCxnSpPr/>
          <p:nvPr/>
        </p:nvCxnSpPr>
        <p:spPr>
          <a:xfrm>
            <a:off x="10167098" y="1435254"/>
            <a:ext cx="721727" cy="1237967"/>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9966102" y="1436756"/>
            <a:ext cx="561859" cy="4301571"/>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189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metal, hot, wooden&#10;&#10;Description automatically generated">
            <a:extLst>
              <a:ext uri="{FF2B5EF4-FFF2-40B4-BE49-F238E27FC236}">
                <a16:creationId xmlns:a16="http://schemas.microsoft.com/office/drawing/2014/main" id="{53259187-7772-4263-BE0E-DD1E4770FA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3621" y="2116687"/>
            <a:ext cx="7433733" cy="4181475"/>
          </a:xfrm>
          <a:prstGeom prst="rect">
            <a:avLst/>
          </a:prstGeom>
        </p:spPr>
      </p:pic>
      <p:pic>
        <p:nvPicPr>
          <p:cNvPr id="3" name="Picture 2" descr="A person sitting in a room&#10;&#10;Description automatically generated">
            <a:extLst>
              <a:ext uri="{FF2B5EF4-FFF2-40B4-BE49-F238E27FC236}">
                <a16:creationId xmlns:a16="http://schemas.microsoft.com/office/drawing/2014/main" id="{058DA358-C201-41F3-965C-D68595A211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90737" y="2489833"/>
            <a:ext cx="4728030" cy="2659517"/>
          </a:xfrm>
          <a:prstGeom prst="rect">
            <a:avLst/>
          </a:prstGeom>
        </p:spPr>
      </p:pic>
      <p:sp>
        <p:nvSpPr>
          <p:cNvPr id="4" name="TextBox 3"/>
          <p:cNvSpPr txBox="1"/>
          <p:nvPr/>
        </p:nvSpPr>
        <p:spPr>
          <a:xfrm>
            <a:off x="5710334" y="1309692"/>
            <a:ext cx="3359021" cy="646331"/>
          </a:xfrm>
          <a:prstGeom prst="rect">
            <a:avLst/>
          </a:prstGeom>
          <a:noFill/>
        </p:spPr>
        <p:txBody>
          <a:bodyPr wrap="square" rtlCol="0">
            <a:spAutoFit/>
          </a:bodyPr>
          <a:lstStyle/>
          <a:p>
            <a:r>
              <a:rPr lang="en-GB" dirty="0" smtClean="0"/>
              <a:t>Accessing X0 we located some few spare cm2 in the fibre area.</a:t>
            </a:r>
            <a:endParaRPr lang="en-GB" dirty="0"/>
          </a:p>
        </p:txBody>
      </p:sp>
      <p:sp>
        <p:nvSpPr>
          <p:cNvPr id="5" name="TextBox 4"/>
          <p:cNvSpPr txBox="1"/>
          <p:nvPr/>
        </p:nvSpPr>
        <p:spPr>
          <a:xfrm>
            <a:off x="1455577" y="287888"/>
            <a:ext cx="9526554" cy="1138773"/>
          </a:xfrm>
          <a:prstGeom prst="rect">
            <a:avLst/>
          </a:prstGeom>
          <a:noFill/>
        </p:spPr>
        <p:txBody>
          <a:bodyPr wrap="square" rtlCol="0">
            <a:spAutoFit/>
          </a:bodyPr>
          <a:lstStyle/>
          <a:p>
            <a:r>
              <a:rPr lang="en-GB" dirty="0" smtClean="0"/>
              <a:t>			</a:t>
            </a:r>
            <a:r>
              <a:rPr lang="en-GB" sz="3200" dirty="0" smtClean="0"/>
              <a:t>Plus Z</a:t>
            </a:r>
          </a:p>
          <a:p>
            <a:endParaRPr lang="en-GB" dirty="0"/>
          </a:p>
          <a:p>
            <a:r>
              <a:rPr lang="en-GB" dirty="0" smtClean="0"/>
              <a:t>This is the Main Cable </a:t>
            </a:r>
            <a:r>
              <a:rPr lang="en-GB" dirty="0"/>
              <a:t>C</a:t>
            </a:r>
            <a:r>
              <a:rPr lang="en-GB" dirty="0" smtClean="0"/>
              <a:t>hain (+Z Near) that is absolutely full in the accessible channels</a:t>
            </a:r>
            <a:endParaRPr lang="en-GB" dirty="0"/>
          </a:p>
        </p:txBody>
      </p:sp>
    </p:spTree>
    <p:extLst>
      <p:ext uri="{BB962C8B-B14F-4D97-AF65-F5344CB8AC3E}">
        <p14:creationId xmlns:p14="http://schemas.microsoft.com/office/powerpoint/2010/main" val="1093463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6904652" cy="1477328"/>
          </a:xfrm>
          <a:prstGeom prst="rect">
            <a:avLst/>
          </a:prstGeom>
          <a:noFill/>
        </p:spPr>
        <p:txBody>
          <a:bodyPr wrap="square" rtlCol="0">
            <a:spAutoFit/>
          </a:bodyPr>
          <a:lstStyle/>
          <a:p>
            <a:r>
              <a:rPr lang="en-GB" dirty="0" smtClean="0"/>
              <a:t>There is a </a:t>
            </a:r>
            <a:r>
              <a:rPr lang="en-GB" dirty="0" err="1" smtClean="0"/>
              <a:t>phenomina</a:t>
            </a:r>
            <a:r>
              <a:rPr lang="en-GB" dirty="0" smtClean="0"/>
              <a:t> of the cables shuffling up and/or down the cable chain and as they are constrained, originally at one end only, they can become compressed and leave the chain as can be seen in numerous cases. Tension may not bee a problem if the above condition has been respected through out.</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77329"/>
            <a:ext cx="6264675" cy="352388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843450" y="1992671"/>
            <a:ext cx="4758609" cy="267671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680436" y="2718742"/>
            <a:ext cx="4793415" cy="2696296"/>
          </a:xfrm>
          <a:prstGeom prst="rect">
            <a:avLst/>
          </a:prstGeom>
        </p:spPr>
      </p:pic>
    </p:spTree>
    <p:extLst>
      <p:ext uri="{BB962C8B-B14F-4D97-AF65-F5344CB8AC3E}">
        <p14:creationId xmlns:p14="http://schemas.microsoft.com/office/powerpoint/2010/main" val="2767505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609</Words>
  <Application>Microsoft Office PowerPoint</Application>
  <PresentationFormat>Widescreen</PresentationFormat>
  <Paragraphs>49</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Installed OF USC to UXC minus and plus  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Installed OF minus Z</dc:title>
  <dc:creator>Ian Crotty</dc:creator>
  <cp:lastModifiedBy>Ian Crotty</cp:lastModifiedBy>
  <cp:revision>123</cp:revision>
  <dcterms:created xsi:type="dcterms:W3CDTF">2020-09-01T10:37:22Z</dcterms:created>
  <dcterms:modified xsi:type="dcterms:W3CDTF">2020-09-04T11:14:36Z</dcterms:modified>
</cp:coreProperties>
</file>