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7" r:id="rId4"/>
    <p:sldId id="262" r:id="rId5"/>
    <p:sldId id="263" r:id="rId6"/>
  </p:sldIdLst>
  <p:sldSz cx="12192000" cy="6858000"/>
  <p:notesSz cx="6858000" cy="9144000"/>
  <p:defaultTextStyle>
    <a:defPPr>
      <a:defRPr lang="es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21"/>
  </p:normalViewPr>
  <p:slideViewPr>
    <p:cSldViewPr snapToGrid="0" snapToObjects="1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E355E-CE00-444A-AF29-0DBF27F3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295247-E7D5-314D-AA8E-CD446734D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AE4AE-5912-4F43-8804-037D3C7B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E9D13-FF50-F14E-8749-6530217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BED2B-D092-0242-9862-A172334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55646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40FF-A64D-9B44-B2D2-C3F40882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9EC31E-FC62-8741-911F-19AC3FB4D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D87C20-1360-214E-A4A5-5783E530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298BF-8E73-2143-9482-5564D9C2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76F80-741B-F147-B700-938CF1B6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408708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AB25D0-F138-3946-BC2A-A640D58BE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570CE0-E8F0-4C4C-B8A3-BE3FF302B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3BB65-8EA8-7747-9B93-BE4B15DE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E9EB4-70F1-FC4E-A563-94AE8C6F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2836AE-53C2-884F-97FE-26E0A4BB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22159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0D4C1-7A46-544E-9663-7F9E1824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D9601-A432-2B4A-B4F7-7C0597BC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2C7AD-CB93-544A-BB7B-C363E85F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1DBCFE-C144-1448-8679-08C96310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5D9F8-DB9B-C549-99E4-A55CB9F5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42150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71CEF-2A98-DF45-A1C3-054A1E2E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49F2A6-3473-5C44-9254-5068D9B0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1159CF-92CF-6449-A2BD-2E58E72B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5AA8E-0077-774A-9948-F4C392E1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85C43-9FA0-D947-AEE9-E4ADD6E6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104103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0BF2C-C7EC-1C45-A652-5EC8C93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570CD-4F59-AD4E-8A03-38105B72D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7C05E7-7F32-5A45-80FB-0FC635781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B80C81-EFD1-9C45-B154-AECB9E12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E57BBD-2E8B-8C40-AAE3-77B8FBB2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99027-609D-5B4C-AE5C-9B2CC691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137901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810F-1903-C042-9F6E-1B44BB87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4E410-A0AB-FD47-9B9A-7C66E23C1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CC2D0-0BBF-E548-9E11-590E95784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1FCFB2-B732-F94D-9344-DAF158C8A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7D8428-2546-4E42-B4A9-14465306D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7C6EC-63D5-B64F-A66D-4159990B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29D249-BB9F-224B-BC45-EAE1F121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9A792A-CA3C-B646-BF8B-79DB2E8C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28657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798B8-E168-CA4A-B35A-AE290EE0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4B7B4C-30B0-434A-BC77-77268F6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FCE5A-1BA3-2141-A828-C7003738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4719E5-3B37-E84D-94AB-F2C01C3F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8066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82D613-9153-004C-827D-1B74E4CC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1893FC-69DF-A044-9EF3-5CAB0A6F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A6DAFF-2D20-ED4E-82C4-41CF76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12569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018E9-E0F7-2641-8F46-9874A663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E370AC-C17E-D94B-93BC-38F7D910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5D9B4-51EE-B249-9303-911054F4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F4936E-9856-8346-A4A1-9D3F0F02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2C811B-C350-124E-8B96-3931824C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C2CACC-4D46-AB4A-9AB2-9540A983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401337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0DBF3-87CA-5846-89F8-A8B8D1D8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CB4099-B33F-034C-ABCD-D8B819D15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H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0DD4CB-B0A0-6E4A-AE75-B2E22434B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D9D7EE-B60D-8A48-A747-2C221E0F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DBB354-1113-1E46-B822-289CA905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H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1B5B42-8AB5-AC40-882C-AE9563C7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38743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5A11B2-A12B-9145-A20F-D789FBD5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H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266022-3248-AC45-8E49-A0542DE2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H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0D3148-5503-214A-92A7-0283D68B0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46DD-E03F-E440-904F-3A4BAE1E26BD}" type="datetimeFigureOut">
              <a:rPr lang="es-CH" smtClean="0"/>
              <a:t>2/9/20</a:t>
            </a:fld>
            <a:endParaRPr lang="es-CH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DFC72-DCED-5A4D-96E4-262F76706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H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AF0C9-6667-1446-B337-6C061D78F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B69F-268E-614C-977A-EE2A8E18CA0F}" type="slidenum">
              <a:rPr lang="es-CH" smtClean="0"/>
              <a:t>‹Nº›</a:t>
            </a:fld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20220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1"/>
            <a:ext cx="12192000" cy="516813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981559" y="807381"/>
            <a:ext cx="10228881" cy="1714269"/>
          </a:xfrm>
          <a:prstGeom prst="roundRect">
            <a:avLst/>
          </a:prstGeom>
          <a:solidFill>
            <a:srgbClr val="F3F3F3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Installation of MTP fiber cable inside YE1 Patch panel </a:t>
            </a:r>
          </a:p>
        </p:txBody>
      </p:sp>
      <p:pic>
        <p:nvPicPr>
          <p:cNvPr id="2" name="Imagen 1" descr="an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96" y="4098783"/>
            <a:ext cx="2807208" cy="10972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76220" y="3429000"/>
            <a:ext cx="5439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latin typeface="PT Sans" panose="020B0503020203020204" pitchFamily="34" charset="77"/>
                <a:cs typeface="CMU Sans Serif Medium"/>
              </a:rPr>
              <a:t>Andrés Leonardo Cabrera Mora</a:t>
            </a:r>
          </a:p>
          <a:p>
            <a:pPr algn="ctr"/>
            <a:endParaRPr lang="es-ES" sz="2200" dirty="0">
              <a:latin typeface="PT Sans" panose="020B0503020203020204" pitchFamily="34" charset="77"/>
              <a:cs typeface="CMU Sans Serif Medium"/>
            </a:endParaRPr>
          </a:p>
        </p:txBody>
      </p:sp>
      <p:sp>
        <p:nvSpPr>
          <p:cNvPr id="9" name="Marcador de fecha 4"/>
          <p:cNvSpPr txBox="1">
            <a:spLocks/>
          </p:cNvSpPr>
          <p:nvPr/>
        </p:nvSpPr>
        <p:spPr>
          <a:xfrm>
            <a:off x="-1" y="6576786"/>
            <a:ext cx="3626604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PT Sans" panose="020B0503020203020204" pitchFamily="34" charset="77"/>
                <a:cs typeface="CMU Sans Serif Medium"/>
              </a:rPr>
              <a:t>2 September 2020</a:t>
            </a:r>
          </a:p>
        </p:txBody>
      </p:sp>
      <p:sp>
        <p:nvSpPr>
          <p:cNvPr id="10" name="Marcador de número de diapositiva 6"/>
          <p:cNvSpPr txBox="1">
            <a:spLocks/>
          </p:cNvSpPr>
          <p:nvPr/>
        </p:nvSpPr>
        <p:spPr>
          <a:xfrm>
            <a:off x="8555064" y="6576786"/>
            <a:ext cx="3636936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pPr algn="ctr"/>
              <a:t>1</a:t>
            </a:fld>
            <a:endParaRPr lang="es-ES" sz="1600" dirty="0">
              <a:solidFill>
                <a:srgbClr val="B94543"/>
              </a:solidFill>
              <a:latin typeface="PT Sans" panose="020B0503020203020204" pitchFamily="34" charset="77"/>
              <a:cs typeface="CMU Sans Serif Medium"/>
            </a:endParaRPr>
          </a:p>
        </p:txBody>
      </p:sp>
      <p:sp>
        <p:nvSpPr>
          <p:cNvPr id="11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636937" y="6576786"/>
            <a:ext cx="4918127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Installation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of MTP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fiber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cable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inside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YE1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Patch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panel </a:t>
            </a:r>
          </a:p>
        </p:txBody>
      </p:sp>
    </p:spTree>
    <p:extLst>
      <p:ext uri="{BB962C8B-B14F-4D97-AF65-F5344CB8AC3E}">
        <p14:creationId xmlns:p14="http://schemas.microsoft.com/office/powerpoint/2010/main" val="13955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Marcador de fecha 4">
            <a:extLst>
              <a:ext uri="{FF2B5EF4-FFF2-40B4-BE49-F238E27FC236}">
                <a16:creationId xmlns:a16="http://schemas.microsoft.com/office/drawing/2014/main" id="{88BFBD67-DABC-B742-BE41-D921EB1CCE3B}"/>
              </a:ext>
            </a:extLst>
          </p:cNvPr>
          <p:cNvSpPr txBox="1">
            <a:spLocks/>
          </p:cNvSpPr>
          <p:nvPr/>
        </p:nvSpPr>
        <p:spPr>
          <a:xfrm>
            <a:off x="-1" y="6576786"/>
            <a:ext cx="3626604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PT Sans" panose="020B0503020203020204" pitchFamily="34" charset="77"/>
                <a:cs typeface="CMU Sans Serif Medium"/>
              </a:rPr>
              <a:t>2 September 2020</a:t>
            </a:r>
          </a:p>
        </p:txBody>
      </p:sp>
      <p:sp>
        <p:nvSpPr>
          <p:cNvPr id="105" name="Marcador de número de diapositiva 6">
            <a:extLst>
              <a:ext uri="{FF2B5EF4-FFF2-40B4-BE49-F238E27FC236}">
                <a16:creationId xmlns:a16="http://schemas.microsoft.com/office/drawing/2014/main" id="{97FA9EAC-60D3-1E4D-9DAB-D15AC7251116}"/>
              </a:ext>
            </a:extLst>
          </p:cNvPr>
          <p:cNvSpPr txBox="1">
            <a:spLocks/>
          </p:cNvSpPr>
          <p:nvPr/>
        </p:nvSpPr>
        <p:spPr>
          <a:xfrm>
            <a:off x="8555064" y="6576786"/>
            <a:ext cx="3636936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pPr algn="ctr"/>
              <a:t>2</a:t>
            </a:fld>
            <a:endParaRPr lang="es-ES" sz="1600" dirty="0">
              <a:solidFill>
                <a:srgbClr val="B94543"/>
              </a:solidFill>
              <a:latin typeface="PT Sans" panose="020B0503020203020204" pitchFamily="34" charset="77"/>
              <a:cs typeface="CMU Sans Serif Medium"/>
            </a:endParaRPr>
          </a:p>
        </p:txBody>
      </p:sp>
      <p:sp>
        <p:nvSpPr>
          <p:cNvPr id="109" name="Marcador de pie de página 5">
            <a:extLst>
              <a:ext uri="{FF2B5EF4-FFF2-40B4-BE49-F238E27FC236}">
                <a16:creationId xmlns:a16="http://schemas.microsoft.com/office/drawing/2014/main" id="{039165A8-E188-F34C-B575-1D150934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937" y="6576786"/>
            <a:ext cx="4918127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Installation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of MTP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fiber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cable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inside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YE1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Patch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panel 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723F1B47-669B-DC42-8D45-F2C90CEAF2FE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Sketch of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complete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fiber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optic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installation</a:t>
            </a:r>
            <a:endParaRPr lang="es-ES" sz="24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id="{BDC6B4EE-A55C-804A-85A9-E4A2AE72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892"/>
            <a:ext cx="11987213" cy="5853453"/>
          </a:xfrm>
          <a:prstGeom prst="rect">
            <a:avLst/>
          </a:prstGeom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CC2A6DAE-AFA2-4245-BC86-A519BF6EA3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7" t="23674" r="18677"/>
          <a:stretch/>
        </p:blipFill>
        <p:spPr>
          <a:xfrm rot="5400000">
            <a:off x="6531889" y="799082"/>
            <a:ext cx="2406338" cy="2339157"/>
          </a:xfrm>
          <a:prstGeom prst="rect">
            <a:avLst/>
          </a:prstGeom>
        </p:spPr>
      </p:pic>
      <p:cxnSp>
        <p:nvCxnSpPr>
          <p:cNvPr id="113" name="Straight Arrow Connector 6">
            <a:extLst>
              <a:ext uri="{FF2B5EF4-FFF2-40B4-BE49-F238E27FC236}">
                <a16:creationId xmlns:a16="http://schemas.microsoft.com/office/drawing/2014/main" id="{62F562A6-AD50-3046-94BA-360F88F46266}"/>
              </a:ext>
            </a:extLst>
          </p:cNvPr>
          <p:cNvCxnSpPr>
            <a:cxnSpLocks/>
          </p:cNvCxnSpPr>
          <p:nvPr/>
        </p:nvCxnSpPr>
        <p:spPr>
          <a:xfrm flipV="1">
            <a:off x="5386388" y="1448753"/>
            <a:ext cx="1801884" cy="17230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423516E7-5B67-324D-8ED6-5CA3EAFBFE84}"/>
              </a:ext>
            </a:extLst>
          </p:cNvPr>
          <p:cNvSpPr txBox="1"/>
          <p:nvPr/>
        </p:nvSpPr>
        <p:spPr>
          <a:xfrm>
            <a:off x="4850364" y="641258"/>
            <a:ext cx="112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UXC</a:t>
            </a:r>
          </a:p>
        </p:txBody>
      </p:sp>
    </p:spTree>
    <p:extLst>
      <p:ext uri="{BB962C8B-B14F-4D97-AF65-F5344CB8AC3E}">
        <p14:creationId xmlns:p14="http://schemas.microsoft.com/office/powerpoint/2010/main" val="172934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4">
            <a:extLst>
              <a:ext uri="{FF2B5EF4-FFF2-40B4-BE49-F238E27FC236}">
                <a16:creationId xmlns:a16="http://schemas.microsoft.com/office/drawing/2014/main" id="{1E43EECD-2472-3B40-A251-33C593D5CB06}"/>
              </a:ext>
            </a:extLst>
          </p:cNvPr>
          <p:cNvSpPr txBox="1">
            <a:spLocks/>
          </p:cNvSpPr>
          <p:nvPr/>
        </p:nvSpPr>
        <p:spPr>
          <a:xfrm>
            <a:off x="-1" y="6576786"/>
            <a:ext cx="3626604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PT Sans" panose="020B0503020203020204" pitchFamily="34" charset="77"/>
                <a:cs typeface="CMU Sans Serif Medium"/>
              </a:rPr>
              <a:t>2 September 2020</a:t>
            </a:r>
          </a:p>
        </p:txBody>
      </p:sp>
      <p:sp>
        <p:nvSpPr>
          <p:cNvPr id="15" name="Marcador de número de diapositiva 6">
            <a:extLst>
              <a:ext uri="{FF2B5EF4-FFF2-40B4-BE49-F238E27FC236}">
                <a16:creationId xmlns:a16="http://schemas.microsoft.com/office/drawing/2014/main" id="{EDC54B70-26C4-8D42-A14D-BC18CA1E9D64}"/>
              </a:ext>
            </a:extLst>
          </p:cNvPr>
          <p:cNvSpPr txBox="1">
            <a:spLocks/>
          </p:cNvSpPr>
          <p:nvPr/>
        </p:nvSpPr>
        <p:spPr>
          <a:xfrm>
            <a:off x="8555064" y="6576786"/>
            <a:ext cx="3636936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pPr algn="ctr"/>
              <a:t>3</a:t>
            </a:fld>
            <a:endParaRPr lang="es-ES" sz="1600" dirty="0">
              <a:solidFill>
                <a:srgbClr val="B94543"/>
              </a:solidFill>
              <a:latin typeface="PT Sans" panose="020B0503020203020204" pitchFamily="34" charset="77"/>
              <a:cs typeface="CMU Sans Serif Medium"/>
            </a:endParaRPr>
          </a:p>
        </p:txBody>
      </p:sp>
      <p:sp>
        <p:nvSpPr>
          <p:cNvPr id="16" name="Marcador de pie de página 5">
            <a:extLst>
              <a:ext uri="{FF2B5EF4-FFF2-40B4-BE49-F238E27FC236}">
                <a16:creationId xmlns:a16="http://schemas.microsoft.com/office/drawing/2014/main" id="{1AC1D151-FA50-504E-8562-ECF8899F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937" y="6576786"/>
            <a:ext cx="4918127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Installation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of MTP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fiber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cable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inside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YE1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Patch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panel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27C2240-0CEC-6B4E-8A04-824B00E58BA7}"/>
              </a:ext>
            </a:extLst>
          </p:cNvPr>
          <p:cNvSpPr txBox="1"/>
          <p:nvPr/>
        </p:nvSpPr>
        <p:spPr>
          <a:xfrm>
            <a:off x="328438" y="852715"/>
            <a:ext cx="222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YE+1 Patch </a:t>
            </a:r>
            <a:r>
              <a:rPr lang="en-US" dirty="0" err="1"/>
              <a:t>pannel</a:t>
            </a:r>
            <a:endParaRPr lang="en-US" dirty="0"/>
          </a:p>
          <a:p>
            <a:r>
              <a:rPr lang="en-US" dirty="0"/>
              <a:t>RPC Optical Fiber Box</a:t>
            </a:r>
            <a:endParaRPr lang="en-GB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501101B-872F-9248-8A67-E545147C3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7" t="23674" r="18677"/>
          <a:stretch/>
        </p:blipFill>
        <p:spPr>
          <a:xfrm rot="5400000">
            <a:off x="36652" y="1747265"/>
            <a:ext cx="4047984" cy="3934971"/>
          </a:xfrm>
          <a:prstGeom prst="rect">
            <a:avLst/>
          </a:prstGeom>
        </p:spPr>
      </p:pic>
      <p:cxnSp>
        <p:nvCxnSpPr>
          <p:cNvPr id="20" name="Straight Arrow Connector 6">
            <a:extLst>
              <a:ext uri="{FF2B5EF4-FFF2-40B4-BE49-F238E27FC236}">
                <a16:creationId xmlns:a16="http://schemas.microsoft.com/office/drawing/2014/main" id="{85CB0E3D-3353-C243-A89A-251A420080DD}"/>
              </a:ext>
            </a:extLst>
          </p:cNvPr>
          <p:cNvCxnSpPr>
            <a:cxnSpLocks/>
          </p:cNvCxnSpPr>
          <p:nvPr/>
        </p:nvCxnSpPr>
        <p:spPr>
          <a:xfrm flipH="1" flipV="1">
            <a:off x="2060644" y="2621027"/>
            <a:ext cx="2630328" cy="7359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E329249-2B45-D04D-B205-C04F6A156200}"/>
              </a:ext>
            </a:extLst>
          </p:cNvPr>
          <p:cNvSpPr txBox="1"/>
          <p:nvPr/>
        </p:nvSpPr>
        <p:spPr>
          <a:xfrm>
            <a:off x="8472238" y="4999226"/>
            <a:ext cx="362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dirty="0"/>
              <a:t>Optical fiber cable coming from USC</a:t>
            </a:r>
          </a:p>
          <a:p>
            <a:pPr algn="ctr"/>
            <a:r>
              <a:rPr lang="es-CH" dirty="0"/>
              <a:t>(2 MTP cables)</a:t>
            </a:r>
          </a:p>
          <a:p>
            <a:pPr algn="ctr"/>
            <a:r>
              <a:rPr lang="es-CH" dirty="0"/>
              <a:t>Cable 3 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FCA117-9325-A14C-90BA-EE3B0EADD87D}"/>
              </a:ext>
            </a:extLst>
          </p:cNvPr>
          <p:cNvSpPr txBox="1"/>
          <p:nvPr/>
        </p:nvSpPr>
        <p:spPr>
          <a:xfrm>
            <a:off x="8565397" y="914471"/>
            <a:ext cx="362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dirty="0"/>
              <a:t>Optical fiber cable coming from YE3</a:t>
            </a:r>
          </a:p>
          <a:p>
            <a:pPr algn="ctr"/>
            <a:r>
              <a:rPr lang="es-CH" dirty="0"/>
              <a:t>(2 MTP cables)</a:t>
            </a:r>
          </a:p>
          <a:p>
            <a:pPr algn="ctr"/>
            <a:r>
              <a:rPr lang="es-CH" dirty="0"/>
              <a:t>Cable 2 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FE6027B-ED20-6B41-8A68-5369A878980C}"/>
              </a:ext>
            </a:extLst>
          </p:cNvPr>
          <p:cNvSpPr/>
          <p:nvPr/>
        </p:nvSpPr>
        <p:spPr>
          <a:xfrm>
            <a:off x="1114425" y="2018240"/>
            <a:ext cx="946219" cy="1161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H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FF3FFA8-8FBE-7949-92C5-6B4F640AA36F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YE+1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Patch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pannel</a:t>
            </a:r>
            <a:endParaRPr lang="es-ES" sz="24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pic>
        <p:nvPicPr>
          <p:cNvPr id="94" name="Imagen 93" descr="C2_1.pdf">
            <a:extLst>
              <a:ext uri="{FF2B5EF4-FFF2-40B4-BE49-F238E27FC236}">
                <a16:creationId xmlns:a16="http://schemas.microsoft.com/office/drawing/2014/main" id="{A4420A00-E4B9-F745-8A4D-29A6F8C95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1" t="17269" r="48582" b="69762"/>
          <a:stretch/>
        </p:blipFill>
        <p:spPr>
          <a:xfrm>
            <a:off x="8990599" y="1923078"/>
            <a:ext cx="3201401" cy="2009626"/>
          </a:xfrm>
          <a:prstGeom prst="rect">
            <a:avLst/>
          </a:prstGeom>
        </p:spPr>
      </p:pic>
      <p:sp>
        <p:nvSpPr>
          <p:cNvPr id="112" name="CuadroTexto 111">
            <a:extLst>
              <a:ext uri="{FF2B5EF4-FFF2-40B4-BE49-F238E27FC236}">
                <a16:creationId xmlns:a16="http://schemas.microsoft.com/office/drawing/2014/main" id="{7B7BBDCF-B269-D74B-8E4A-11FC2D339FBA}"/>
              </a:ext>
            </a:extLst>
          </p:cNvPr>
          <p:cNvSpPr txBox="1"/>
          <p:nvPr/>
        </p:nvSpPr>
        <p:spPr>
          <a:xfrm>
            <a:off x="11281033" y="2046513"/>
            <a:ext cx="900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H" dirty="0"/>
              <a:t>Glande</a:t>
            </a:r>
          </a:p>
        </p:txBody>
      </p: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BAD30A0E-915D-4D46-94F1-488D04FA1BD4}"/>
              </a:ext>
            </a:extLst>
          </p:cNvPr>
          <p:cNvGrpSpPr/>
          <p:nvPr/>
        </p:nvGrpSpPr>
        <p:grpSpPr>
          <a:xfrm>
            <a:off x="4048301" y="1036378"/>
            <a:ext cx="7781750" cy="4424514"/>
            <a:chOff x="4048301" y="1036378"/>
            <a:chExt cx="7781750" cy="442451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4E8DE9D-475D-824C-8E04-62169A0E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01" y="1036378"/>
              <a:ext cx="3201401" cy="4231948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365B05F-3AFD-F845-B85B-392C78A4493C}"/>
                </a:ext>
              </a:extLst>
            </p:cNvPr>
            <p:cNvSpPr/>
            <p:nvPr/>
          </p:nvSpPr>
          <p:spPr>
            <a:xfrm>
              <a:off x="4989259" y="2621028"/>
              <a:ext cx="1590864" cy="969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091D82C-FEE6-844A-88EC-B03EC262C99E}"/>
                </a:ext>
              </a:extLst>
            </p:cNvPr>
            <p:cNvSpPr/>
            <p:nvPr/>
          </p:nvSpPr>
          <p:spPr>
            <a:xfrm>
              <a:off x="4594650" y="2018240"/>
              <a:ext cx="192644" cy="969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cxnSp>
          <p:nvCxnSpPr>
            <p:cNvPr id="30" name="Conector angular 29">
              <a:extLst>
                <a:ext uri="{FF2B5EF4-FFF2-40B4-BE49-F238E27FC236}">
                  <a16:creationId xmlns:a16="http://schemas.microsoft.com/office/drawing/2014/main" id="{ADCFDBB3-B63A-F144-BBD7-4449416FCF20}"/>
                </a:ext>
              </a:extLst>
            </p:cNvPr>
            <p:cNvCxnSpPr>
              <a:cxnSpLocks/>
              <a:stCxn id="25" idx="1"/>
              <a:endCxn id="31" idx="0"/>
            </p:cNvCxnSpPr>
            <p:nvPr/>
          </p:nvCxnSpPr>
          <p:spPr>
            <a:xfrm rot="10800000" flipV="1">
              <a:off x="5092509" y="1376135"/>
              <a:ext cx="3472888" cy="546943"/>
            </a:xfrm>
            <a:prstGeom prst="bentConnector2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25DDD223-813B-7849-8734-359E2459C6FD}"/>
                </a:ext>
              </a:extLst>
            </p:cNvPr>
            <p:cNvSpPr/>
            <p:nvPr/>
          </p:nvSpPr>
          <p:spPr>
            <a:xfrm>
              <a:off x="4891216" y="1923079"/>
              <a:ext cx="402585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6DBBE1D-8B9C-3344-89B8-957F4CDA474D}"/>
                </a:ext>
              </a:extLst>
            </p:cNvPr>
            <p:cNvSpPr/>
            <p:nvPr/>
          </p:nvSpPr>
          <p:spPr>
            <a:xfrm>
              <a:off x="6197188" y="1923078"/>
              <a:ext cx="402585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824F170-B2C1-6C4D-93D6-3C56D760358C}"/>
                </a:ext>
              </a:extLst>
            </p:cNvPr>
            <p:cNvSpPr/>
            <p:nvPr/>
          </p:nvSpPr>
          <p:spPr>
            <a:xfrm>
              <a:off x="6216239" y="4477125"/>
              <a:ext cx="402585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cxnSp>
          <p:nvCxnSpPr>
            <p:cNvPr id="36" name="Conector angular 35">
              <a:extLst>
                <a:ext uri="{FF2B5EF4-FFF2-40B4-BE49-F238E27FC236}">
                  <a16:creationId xmlns:a16="http://schemas.microsoft.com/office/drawing/2014/main" id="{3E14CB46-B7D6-B345-BD58-05C762A1E176}"/>
                </a:ext>
              </a:extLst>
            </p:cNvPr>
            <p:cNvCxnSpPr>
              <a:cxnSpLocks/>
              <a:stCxn id="25" idx="1"/>
              <a:endCxn id="32" idx="0"/>
            </p:cNvCxnSpPr>
            <p:nvPr/>
          </p:nvCxnSpPr>
          <p:spPr>
            <a:xfrm rot="10800000" flipV="1">
              <a:off x="6398481" y="1376136"/>
              <a:ext cx="2166916" cy="546942"/>
            </a:xfrm>
            <a:prstGeom prst="bentConnector2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r 39">
              <a:extLst>
                <a:ext uri="{FF2B5EF4-FFF2-40B4-BE49-F238E27FC236}">
                  <a16:creationId xmlns:a16="http://schemas.microsoft.com/office/drawing/2014/main" id="{4798F2DB-1F4E-7640-A2E5-89E8AAD09469}"/>
                </a:ext>
              </a:extLst>
            </p:cNvPr>
            <p:cNvCxnSpPr>
              <a:cxnSpLocks/>
              <a:stCxn id="24" idx="1"/>
              <a:endCxn id="62" idx="2"/>
            </p:cNvCxnSpPr>
            <p:nvPr/>
          </p:nvCxnSpPr>
          <p:spPr>
            <a:xfrm rot="10800000">
              <a:off x="5092508" y="4846457"/>
              <a:ext cx="3379730" cy="614434"/>
            </a:xfrm>
            <a:prstGeom prst="bentConnector2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r 42">
              <a:extLst>
                <a:ext uri="{FF2B5EF4-FFF2-40B4-BE49-F238E27FC236}">
                  <a16:creationId xmlns:a16="http://schemas.microsoft.com/office/drawing/2014/main" id="{D2EEF065-AA4F-8E4A-9442-FC8EE9C2CF9F}"/>
                </a:ext>
              </a:extLst>
            </p:cNvPr>
            <p:cNvCxnSpPr>
              <a:cxnSpLocks/>
              <a:stCxn id="24" idx="1"/>
              <a:endCxn id="34" idx="2"/>
            </p:cNvCxnSpPr>
            <p:nvPr/>
          </p:nvCxnSpPr>
          <p:spPr>
            <a:xfrm rot="10800000">
              <a:off x="6417532" y="4846459"/>
              <a:ext cx="2054706" cy="614433"/>
            </a:xfrm>
            <a:prstGeom prst="bentConnector2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F740C23C-4A10-8445-B7E3-EBE1B77B326E}"/>
                </a:ext>
              </a:extLst>
            </p:cNvPr>
            <p:cNvSpPr/>
            <p:nvPr/>
          </p:nvSpPr>
          <p:spPr>
            <a:xfrm>
              <a:off x="4891215" y="4477124"/>
              <a:ext cx="402585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851D80F3-5014-B344-BFCE-A1CDD377D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1851" r="10882" b="1"/>
            <a:stretch/>
          </p:blipFill>
          <p:spPr>
            <a:xfrm>
              <a:off x="7030564" y="2974449"/>
              <a:ext cx="2320192" cy="546945"/>
            </a:xfrm>
            <a:prstGeom prst="rect">
              <a:avLst/>
            </a:prstGeom>
          </p:spPr>
        </p:pic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A88DD47A-8838-8541-B019-F2AEF2C14D65}"/>
                </a:ext>
              </a:extLst>
            </p:cNvPr>
            <p:cNvSpPr/>
            <p:nvPr/>
          </p:nvSpPr>
          <p:spPr>
            <a:xfrm>
              <a:off x="10929938" y="2927626"/>
              <a:ext cx="900113" cy="65423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cxnSp>
          <p:nvCxnSpPr>
            <p:cNvPr id="104" name="Conector curvado 103">
              <a:extLst>
                <a:ext uri="{FF2B5EF4-FFF2-40B4-BE49-F238E27FC236}">
                  <a16:creationId xmlns:a16="http://schemas.microsoft.com/office/drawing/2014/main" id="{19BCD305-6985-CB46-A1BA-71B03BAA0982}"/>
                </a:ext>
              </a:extLst>
            </p:cNvPr>
            <p:cNvCxnSpPr>
              <a:cxnSpLocks/>
              <a:stCxn id="102" idx="2"/>
              <a:endCxn id="34" idx="3"/>
            </p:cNvCxnSpPr>
            <p:nvPr/>
          </p:nvCxnSpPr>
          <p:spPr>
            <a:xfrm rot="5400000">
              <a:off x="8459442" y="1741239"/>
              <a:ext cx="1079936" cy="4761171"/>
            </a:xfrm>
            <a:prstGeom prst="curved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D6995FD1-2897-5C4B-96EA-44C02047D8E8}"/>
                </a:ext>
              </a:extLst>
            </p:cNvPr>
            <p:cNvSpPr txBox="1"/>
            <p:nvPr/>
          </p:nvSpPr>
          <p:spPr>
            <a:xfrm>
              <a:off x="6580123" y="3932704"/>
              <a:ext cx="2307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H" dirty="0"/>
                <a:t>Glande is installed on the hole</a:t>
              </a:r>
            </a:p>
          </p:txBody>
        </p: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AC02F352-D62C-E947-85D5-C74121A17239}"/>
                </a:ext>
              </a:extLst>
            </p:cNvPr>
            <p:cNvSpPr/>
            <p:nvPr/>
          </p:nvSpPr>
          <p:spPr>
            <a:xfrm>
              <a:off x="8717087" y="1837801"/>
              <a:ext cx="2000250" cy="1149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B9AB2E3C-056C-D04E-9519-2AC8DB696A1E}"/>
                </a:ext>
              </a:extLst>
            </p:cNvPr>
            <p:cNvSpPr/>
            <p:nvPr/>
          </p:nvSpPr>
          <p:spPr>
            <a:xfrm>
              <a:off x="8654320" y="3479259"/>
              <a:ext cx="2000250" cy="3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H"/>
            </a:p>
          </p:txBody>
        </p:sp>
      </p:grpSp>
    </p:spTree>
    <p:extLst>
      <p:ext uri="{BB962C8B-B14F-4D97-AF65-F5344CB8AC3E}">
        <p14:creationId xmlns:p14="http://schemas.microsoft.com/office/powerpoint/2010/main" val="14082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4">
            <a:extLst>
              <a:ext uri="{FF2B5EF4-FFF2-40B4-BE49-F238E27FC236}">
                <a16:creationId xmlns:a16="http://schemas.microsoft.com/office/drawing/2014/main" id="{1E43EECD-2472-3B40-A251-33C593D5CB06}"/>
              </a:ext>
            </a:extLst>
          </p:cNvPr>
          <p:cNvSpPr txBox="1">
            <a:spLocks/>
          </p:cNvSpPr>
          <p:nvPr/>
        </p:nvSpPr>
        <p:spPr>
          <a:xfrm>
            <a:off x="-1" y="6576786"/>
            <a:ext cx="3626604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PT Sans" panose="020B0503020203020204" pitchFamily="34" charset="77"/>
                <a:cs typeface="CMU Sans Serif Medium"/>
              </a:rPr>
              <a:t>2 September 2020</a:t>
            </a:r>
          </a:p>
        </p:txBody>
      </p:sp>
      <p:sp>
        <p:nvSpPr>
          <p:cNvPr id="15" name="Marcador de número de diapositiva 6">
            <a:extLst>
              <a:ext uri="{FF2B5EF4-FFF2-40B4-BE49-F238E27FC236}">
                <a16:creationId xmlns:a16="http://schemas.microsoft.com/office/drawing/2014/main" id="{EDC54B70-26C4-8D42-A14D-BC18CA1E9D64}"/>
              </a:ext>
            </a:extLst>
          </p:cNvPr>
          <p:cNvSpPr txBox="1">
            <a:spLocks/>
          </p:cNvSpPr>
          <p:nvPr/>
        </p:nvSpPr>
        <p:spPr>
          <a:xfrm>
            <a:off x="8555064" y="6576786"/>
            <a:ext cx="3636936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pPr algn="ctr"/>
              <a:t>4</a:t>
            </a:fld>
            <a:endParaRPr lang="es-ES" sz="1600" dirty="0">
              <a:solidFill>
                <a:srgbClr val="B94543"/>
              </a:solidFill>
              <a:latin typeface="PT Sans" panose="020B0503020203020204" pitchFamily="34" charset="77"/>
              <a:cs typeface="CMU Sans Serif Medium"/>
            </a:endParaRPr>
          </a:p>
        </p:txBody>
      </p:sp>
      <p:sp>
        <p:nvSpPr>
          <p:cNvPr id="16" name="Marcador de pie de página 5">
            <a:extLst>
              <a:ext uri="{FF2B5EF4-FFF2-40B4-BE49-F238E27FC236}">
                <a16:creationId xmlns:a16="http://schemas.microsoft.com/office/drawing/2014/main" id="{1AC1D151-FA50-504E-8562-ECF8899F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937" y="6576786"/>
            <a:ext cx="4918127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Installation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of MTP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fiber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cable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inside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YE1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Patch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panel 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FF3FFA8-8FBE-7949-92C5-6B4F640AA36F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Fixing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gland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with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nut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in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hole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of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box</a:t>
            </a:r>
          </a:p>
        </p:txBody>
      </p:sp>
      <p:pic>
        <p:nvPicPr>
          <p:cNvPr id="28" name="Obrázok 5">
            <a:extLst>
              <a:ext uri="{FF2B5EF4-FFF2-40B4-BE49-F238E27FC236}">
                <a16:creationId xmlns:a16="http://schemas.microsoft.com/office/drawing/2014/main" id="{A3505528-C78C-FC49-A922-F68BF6372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07" y="515750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ok 6">
            <a:extLst>
              <a:ext uri="{FF2B5EF4-FFF2-40B4-BE49-F238E27FC236}">
                <a16:creationId xmlns:a16="http://schemas.microsoft.com/office/drawing/2014/main" id="{FE314873-01B5-8C49-B82A-4A90BEB60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94" y="3550648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ok 8">
            <a:extLst>
              <a:ext uri="{FF2B5EF4-FFF2-40B4-BE49-F238E27FC236}">
                <a16:creationId xmlns:a16="http://schemas.microsoft.com/office/drawing/2014/main" id="{6284CBB7-2778-2646-A097-B96CD6CF3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07" y="3572510"/>
            <a:ext cx="38481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69A4B0-C920-2B41-B8B5-7ED772DE613B}"/>
              </a:ext>
            </a:extLst>
          </p:cNvPr>
          <p:cNvSpPr txBox="1"/>
          <p:nvPr/>
        </p:nvSpPr>
        <p:spPr>
          <a:xfrm>
            <a:off x="149226" y="563905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EFBBB91-0F8A-D34A-AE05-9480B0A61650}"/>
              </a:ext>
            </a:extLst>
          </p:cNvPr>
          <p:cNvSpPr txBox="1"/>
          <p:nvPr/>
        </p:nvSpPr>
        <p:spPr>
          <a:xfrm>
            <a:off x="7162571" y="546537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2</a:t>
            </a:r>
          </a:p>
        </p:txBody>
      </p:sp>
      <p:pic>
        <p:nvPicPr>
          <p:cNvPr id="41" name="Obrázok 3">
            <a:extLst>
              <a:ext uri="{FF2B5EF4-FFF2-40B4-BE49-F238E27FC236}">
                <a16:creationId xmlns:a16="http://schemas.microsoft.com/office/drawing/2014/main" id="{1CF2C3FA-6BD3-5C4E-9522-04CBAF1B1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95" y="475092"/>
            <a:ext cx="400050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AE709A50-7404-D247-96E6-96662AE888FA}"/>
              </a:ext>
            </a:extLst>
          </p:cNvPr>
          <p:cNvSpPr txBox="1"/>
          <p:nvPr/>
        </p:nvSpPr>
        <p:spPr>
          <a:xfrm>
            <a:off x="1270609" y="539801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246B2B3-B731-C749-A126-A527E3E28C39}"/>
              </a:ext>
            </a:extLst>
          </p:cNvPr>
          <p:cNvSpPr txBox="1"/>
          <p:nvPr/>
        </p:nvSpPr>
        <p:spPr>
          <a:xfrm>
            <a:off x="1260477" y="6068000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3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94A6A8A-8DEC-794E-B04D-C29360025B31}"/>
              </a:ext>
            </a:extLst>
          </p:cNvPr>
          <p:cNvSpPr txBox="1"/>
          <p:nvPr/>
        </p:nvSpPr>
        <p:spPr>
          <a:xfrm>
            <a:off x="7048877" y="5989220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67717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Obrázok 9">
            <a:extLst>
              <a:ext uri="{FF2B5EF4-FFF2-40B4-BE49-F238E27FC236}">
                <a16:creationId xmlns:a16="http://schemas.microsoft.com/office/drawing/2014/main" id="{D5CCDD03-47A6-7B48-868B-46C27B63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62" y="600075"/>
            <a:ext cx="36957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ok 10">
            <a:extLst>
              <a:ext uri="{FF2B5EF4-FFF2-40B4-BE49-F238E27FC236}">
                <a16:creationId xmlns:a16="http://schemas.microsoft.com/office/drawing/2014/main" id="{DCC0B096-AD7D-D94A-B928-6E368A1D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38" y="50482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brázok 11">
            <a:extLst>
              <a:ext uri="{FF2B5EF4-FFF2-40B4-BE49-F238E27FC236}">
                <a16:creationId xmlns:a16="http://schemas.microsoft.com/office/drawing/2014/main" id="{81C20545-1905-1646-A315-722003DF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30" y="3416980"/>
            <a:ext cx="41338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ok 12">
            <a:extLst>
              <a:ext uri="{FF2B5EF4-FFF2-40B4-BE49-F238E27FC236}">
                <a16:creationId xmlns:a16="http://schemas.microsoft.com/office/drawing/2014/main" id="{4FF61865-D4AC-A74A-9002-2F2570C9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20" y="3447196"/>
            <a:ext cx="41338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fecha 4">
            <a:extLst>
              <a:ext uri="{FF2B5EF4-FFF2-40B4-BE49-F238E27FC236}">
                <a16:creationId xmlns:a16="http://schemas.microsoft.com/office/drawing/2014/main" id="{1E43EECD-2472-3B40-A251-33C593D5CB06}"/>
              </a:ext>
            </a:extLst>
          </p:cNvPr>
          <p:cNvSpPr txBox="1">
            <a:spLocks/>
          </p:cNvSpPr>
          <p:nvPr/>
        </p:nvSpPr>
        <p:spPr>
          <a:xfrm>
            <a:off x="-1" y="6576786"/>
            <a:ext cx="3626604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PT Sans" panose="020B0503020203020204" pitchFamily="34" charset="77"/>
                <a:cs typeface="CMU Sans Serif Medium"/>
              </a:rPr>
              <a:t>2 September 2020</a:t>
            </a:r>
          </a:p>
        </p:txBody>
      </p:sp>
      <p:sp>
        <p:nvSpPr>
          <p:cNvPr id="15" name="Marcador de número de diapositiva 6">
            <a:extLst>
              <a:ext uri="{FF2B5EF4-FFF2-40B4-BE49-F238E27FC236}">
                <a16:creationId xmlns:a16="http://schemas.microsoft.com/office/drawing/2014/main" id="{EDC54B70-26C4-8D42-A14D-BC18CA1E9D64}"/>
              </a:ext>
            </a:extLst>
          </p:cNvPr>
          <p:cNvSpPr txBox="1">
            <a:spLocks/>
          </p:cNvSpPr>
          <p:nvPr/>
        </p:nvSpPr>
        <p:spPr>
          <a:xfrm>
            <a:off x="8555064" y="6576786"/>
            <a:ext cx="3636936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pPr algn="ctr"/>
              <a:t>5</a:t>
            </a:fld>
            <a:endParaRPr lang="es-ES" sz="1600" dirty="0">
              <a:solidFill>
                <a:srgbClr val="B94543"/>
              </a:solidFill>
              <a:latin typeface="PT Sans" panose="020B0503020203020204" pitchFamily="34" charset="77"/>
              <a:cs typeface="CMU Sans Serif Medium"/>
            </a:endParaRPr>
          </a:p>
        </p:txBody>
      </p:sp>
      <p:sp>
        <p:nvSpPr>
          <p:cNvPr id="16" name="Marcador de pie de página 5">
            <a:extLst>
              <a:ext uri="{FF2B5EF4-FFF2-40B4-BE49-F238E27FC236}">
                <a16:creationId xmlns:a16="http://schemas.microsoft.com/office/drawing/2014/main" id="{1AC1D151-FA50-504E-8562-ECF8899F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937" y="6576786"/>
            <a:ext cx="4918127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Installation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of MTP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fiber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cable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inside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YE1 </a:t>
            </a:r>
            <a:r>
              <a:rPr lang="es-ES" sz="1600" dirty="0" err="1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Patch</a:t>
            </a:r>
            <a:r>
              <a:rPr lang="es-ES" sz="1600" dirty="0">
                <a:solidFill>
                  <a:srgbClr val="B94543"/>
                </a:solidFill>
                <a:latin typeface="PT Sans" panose="020B0503020203020204" pitchFamily="34" charset="77"/>
                <a:cs typeface="CMU Sans Serif Medium"/>
              </a:rPr>
              <a:t> panel 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FF3FFA8-8FBE-7949-92C5-6B4F640AA36F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Fixing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gland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with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nut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in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hole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of </a:t>
            </a:r>
            <a:r>
              <a:rPr lang="es-ES" sz="2400" dirty="0" err="1">
                <a:solidFill>
                  <a:schemeClr val="bg1"/>
                </a:solidFill>
                <a:latin typeface="PT Sans" panose="020B0503020203020204" pitchFamily="34" charset="77"/>
              </a:rPr>
              <a:t>the</a:t>
            </a:r>
            <a:r>
              <a:rPr lang="es-ES" sz="2400" dirty="0">
                <a:solidFill>
                  <a:schemeClr val="bg1"/>
                </a:solidFill>
                <a:latin typeface="PT Sans" panose="020B0503020203020204" pitchFamily="34" charset="77"/>
              </a:rPr>
              <a:t> box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EFBBB91-0F8A-D34A-AE05-9480B0A61650}"/>
              </a:ext>
            </a:extLst>
          </p:cNvPr>
          <p:cNvSpPr txBox="1"/>
          <p:nvPr/>
        </p:nvSpPr>
        <p:spPr>
          <a:xfrm>
            <a:off x="6892320" y="514289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6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E709A50-7404-D247-96E6-96662AE888FA}"/>
              </a:ext>
            </a:extLst>
          </p:cNvPr>
          <p:cNvSpPr txBox="1"/>
          <p:nvPr/>
        </p:nvSpPr>
        <p:spPr>
          <a:xfrm>
            <a:off x="1279526" y="588271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5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246B2B3-B731-C749-A126-A527E3E28C39}"/>
              </a:ext>
            </a:extLst>
          </p:cNvPr>
          <p:cNvSpPr txBox="1"/>
          <p:nvPr/>
        </p:nvSpPr>
        <p:spPr>
          <a:xfrm>
            <a:off x="1260477" y="6068000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7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94A6A8A-8DEC-794E-B04D-C29360025B31}"/>
              </a:ext>
            </a:extLst>
          </p:cNvPr>
          <p:cNvSpPr txBox="1"/>
          <p:nvPr/>
        </p:nvSpPr>
        <p:spPr>
          <a:xfrm>
            <a:off x="7048877" y="5989220"/>
            <a:ext cx="382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H" sz="2000" dirty="0"/>
              <a:t>Step 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AE12DC-092C-EC49-BFBA-0A70546F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8C25FF-B9A7-6E4A-99CA-9CC4ADE0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H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53229A9-D2A9-F24D-9D50-B5C23B02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1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H"/>
          </a:p>
        </p:txBody>
      </p:sp>
    </p:spTree>
    <p:extLst>
      <p:ext uri="{BB962C8B-B14F-4D97-AF65-F5344CB8AC3E}">
        <p14:creationId xmlns:p14="http://schemas.microsoft.com/office/powerpoint/2010/main" val="3834014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175</Words>
  <Application>Microsoft Macintosh PowerPoint</Application>
  <PresentationFormat>Panorámica</PresentationFormat>
  <Paragraphs>41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PT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of trunk fiber cable inside YE1 Patch panel </dc:title>
  <dc:creator>Andres Leonardo Cabrera Mora</dc:creator>
  <cp:lastModifiedBy>Andres Leonardo Cabrera Mora</cp:lastModifiedBy>
  <cp:revision>12</cp:revision>
  <dcterms:created xsi:type="dcterms:W3CDTF">2020-09-02T06:24:16Z</dcterms:created>
  <dcterms:modified xsi:type="dcterms:W3CDTF">2020-09-02T11:46:11Z</dcterms:modified>
</cp:coreProperties>
</file>