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6" r:id="rId4"/>
    <p:sldId id="294" r:id="rId5"/>
    <p:sldId id="313" r:id="rId6"/>
    <p:sldId id="295" r:id="rId7"/>
    <p:sldId id="319" r:id="rId8"/>
    <p:sldId id="298" r:id="rId9"/>
    <p:sldId id="268" r:id="rId10"/>
    <p:sldId id="279" r:id="rId11"/>
    <p:sldId id="318" r:id="rId12"/>
    <p:sldId id="322" r:id="rId13"/>
    <p:sldId id="323" r:id="rId14"/>
    <p:sldId id="314" r:id="rId15"/>
    <p:sldId id="259" r:id="rId16"/>
    <p:sldId id="261" r:id="rId17"/>
    <p:sldId id="263" r:id="rId18"/>
    <p:sldId id="265" r:id="rId19"/>
    <p:sldId id="308" r:id="rId20"/>
    <p:sldId id="321" r:id="rId21"/>
    <p:sldId id="285" r:id="rId22"/>
    <p:sldId id="287" r:id="rId23"/>
    <p:sldId id="312" r:id="rId24"/>
    <p:sldId id="271" r:id="rId25"/>
    <p:sldId id="299" r:id="rId26"/>
    <p:sldId id="301" r:id="rId27"/>
    <p:sldId id="302" r:id="rId28"/>
    <p:sldId id="303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13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8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0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60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55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7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2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48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33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mmm.cern.ch/owa/redir.aspx?C=ifHO0rtdrdeY1dKBf7JC2gswrBB4DutGCTUq5xHL62CZCQHkv3vWCA..&amp;URL=https://www.klauke.com/en/electrical/electrical-connection-system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2b.harting.com/ebusiness/en/DSUB-FE-7W2-SHELL-WITH-SOLDER-CUP-CONT/0969201507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en.it/products/a3009b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.uk/url?sa=i&amp;source=images&amp;cd=&amp;cad=rja&amp;uact=8&amp;ved=2ahUKEwiTzLjKlN7fAhXF-qQKHY0HAZsQjhx6BAgBEAM&amp;url=https://www.alibaba.com/product-detail/T90-25mm-90-degree-angle-battery_60634269662.html&amp;psig=AOvVaw3FCRwajlQhP6zMpWBrIpAL&amp;ust=1547032773523089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LV cable </a:t>
            </a:r>
            <a:r>
              <a:rPr lang="en-GB" dirty="0" smtClean="0"/>
              <a:t>production V4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12 Feb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7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468" y="279700"/>
            <a:ext cx="833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Lusin</a:t>
            </a:r>
            <a:r>
              <a:rPr lang="en-GB" dirty="0" smtClean="0"/>
              <a:t> input  week 2</a:t>
            </a:r>
            <a:endParaRPr lang="en-GB" dirty="0"/>
          </a:p>
          <a:p>
            <a:r>
              <a:rPr lang="en-GB" dirty="0">
                <a:hlinkClick r:id="rId2"/>
              </a:rPr>
              <a:t>https://www.klauke.com/en/electrical/electrical-connection-systems/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27529" y="104711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Gustav Klauke GmbH</a:t>
            </a:r>
            <a:br>
              <a:rPr lang="de-DE" dirty="0"/>
            </a:br>
            <a:r>
              <a:rPr lang="de-DE" dirty="0"/>
              <a:t>Auf dem Knapp 46</a:t>
            </a:r>
            <a:br>
              <a:rPr lang="de-DE" dirty="0"/>
            </a:br>
            <a:r>
              <a:rPr lang="de-DE" dirty="0"/>
              <a:t>42855 Remscheid</a:t>
            </a:r>
            <a:br>
              <a:rPr lang="de-DE" dirty="0"/>
            </a:br>
            <a:r>
              <a:rPr lang="de-DE" dirty="0"/>
              <a:t>Deutschland</a:t>
            </a:r>
            <a:br>
              <a:rPr lang="de-DE" dirty="0"/>
            </a:br>
            <a:r>
              <a:rPr lang="de-DE" dirty="0"/>
              <a:t>Tel.: +49 (0)2191 / 907-0</a:t>
            </a:r>
            <a:br>
              <a:rPr lang="de-DE" dirty="0"/>
            </a:br>
            <a:r>
              <a:rPr lang="de-DE" dirty="0"/>
              <a:t>Fax: +49 (0)2191 / 907-141</a:t>
            </a:r>
            <a:br>
              <a:rPr lang="de-DE" dirty="0"/>
            </a:br>
            <a:r>
              <a:rPr lang="de-DE" dirty="0"/>
              <a:t>E-Mail: Klauke-Info@Emerson.com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73" t="17744" r="22116" b="10181"/>
          <a:stretch/>
        </p:blipFill>
        <p:spPr>
          <a:xfrm>
            <a:off x="4200860" y="1047116"/>
            <a:ext cx="7999893" cy="56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4" b="-1102"/>
          <a:stretch/>
        </p:blipFill>
        <p:spPr>
          <a:xfrm rot="16200000">
            <a:off x="124137" y="1613045"/>
            <a:ext cx="4379260" cy="3900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7" t="-11282" r="17061" b="-1"/>
          <a:stretch/>
        </p:blipFill>
        <p:spPr>
          <a:xfrm rot="16200000">
            <a:off x="7154304" y="1908372"/>
            <a:ext cx="993988" cy="108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3415" t="18674" r="22116" b="25394"/>
          <a:stretch/>
        </p:blipFill>
        <p:spPr>
          <a:xfrm rot="18159448">
            <a:off x="8161217" y="5317539"/>
            <a:ext cx="763791" cy="1046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12346" y="5324677"/>
            <a:ext cx="189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Lug </a:t>
            </a:r>
            <a:r>
              <a:rPr lang="en-GB" dirty="0" err="1" smtClean="0"/>
              <a:t>dia</a:t>
            </a:r>
            <a:r>
              <a:rPr lang="en-GB" dirty="0" smtClean="0"/>
              <a:t> </a:t>
            </a:r>
            <a:r>
              <a:rPr lang="en-GB" dirty="0" smtClean="0"/>
              <a:t>3.5mm</a:t>
            </a:r>
          </a:p>
          <a:p>
            <a:r>
              <a:rPr lang="en-GB" dirty="0" smtClean="0"/>
              <a:t>Lug width 8.0mm</a:t>
            </a:r>
            <a:endParaRPr lang="en-GB" dirty="0" smtClean="0"/>
          </a:p>
          <a:p>
            <a:r>
              <a:rPr lang="en-GB" dirty="0" smtClean="0"/>
              <a:t>Section  2.5mm</a:t>
            </a:r>
            <a:r>
              <a:rPr lang="en-GB" baseline="30000" dirty="0" smtClean="0"/>
              <a:t>2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9095" t="18620" r="21746" b="2289"/>
          <a:stretch/>
        </p:blipFill>
        <p:spPr>
          <a:xfrm>
            <a:off x="8778844" y="35908"/>
            <a:ext cx="3336919" cy="2675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1826" y="154242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Connecteur</a:t>
            </a:r>
            <a:r>
              <a:rPr lang="en-GB" sz="3200" dirty="0" smtClean="0"/>
              <a:t> cote Alimentation</a:t>
            </a:r>
            <a:endParaRPr lang="en-GB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17739" r="21868" b="43823"/>
          <a:stretch/>
        </p:blipFill>
        <p:spPr>
          <a:xfrm rot="1194343">
            <a:off x="3680289" y="3029712"/>
            <a:ext cx="5118876" cy="1570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17739" r="21868" b="43823"/>
          <a:stretch/>
        </p:blipFill>
        <p:spPr>
          <a:xfrm>
            <a:off x="2963182" y="1518412"/>
            <a:ext cx="4254143" cy="1065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3415" t="18674" r="22116" b="25394"/>
          <a:stretch/>
        </p:blipFill>
        <p:spPr>
          <a:xfrm rot="18159448">
            <a:off x="8807999" y="4356921"/>
            <a:ext cx="763791" cy="10469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9" r="36144" b="56849"/>
          <a:stretch/>
        </p:blipFill>
        <p:spPr>
          <a:xfrm rot="16200000">
            <a:off x="744756" y="2359995"/>
            <a:ext cx="577686" cy="1324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9" r="36144" b="56849"/>
          <a:stretch/>
        </p:blipFill>
        <p:spPr>
          <a:xfrm rot="16200000">
            <a:off x="1231355" y="1789819"/>
            <a:ext cx="577686" cy="1324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9" r="36144" b="56849"/>
          <a:stretch/>
        </p:blipFill>
        <p:spPr>
          <a:xfrm rot="16200000">
            <a:off x="1842491" y="1109637"/>
            <a:ext cx="680716" cy="15606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9" r="36144" b="56849"/>
          <a:stretch/>
        </p:blipFill>
        <p:spPr>
          <a:xfrm rot="16200000">
            <a:off x="2024923" y="1475515"/>
            <a:ext cx="577686" cy="1324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8014" y="4502067"/>
            <a:ext cx="1444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Blindage</a:t>
            </a:r>
            <a:r>
              <a:rPr lang="en-GB" dirty="0" smtClean="0"/>
              <a:t> a </a:t>
            </a:r>
            <a:r>
              <a:rPr lang="en-GB" dirty="0" err="1" smtClean="0"/>
              <a:t>l’interieur</a:t>
            </a:r>
            <a:r>
              <a:rPr lang="en-GB" dirty="0" smtClean="0"/>
              <a:t> de la Poly </a:t>
            </a:r>
            <a:r>
              <a:rPr lang="en-GB" dirty="0" err="1" smtClean="0"/>
              <a:t>Tresse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33598" y="3706781"/>
            <a:ext cx="1148826" cy="120886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52717" y="3706782"/>
            <a:ext cx="2481112" cy="120886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3"/>
          </p:cNvCxnSpPr>
          <p:nvPr/>
        </p:nvCxnSpPr>
        <p:spPr>
          <a:xfrm flipV="1">
            <a:off x="3652717" y="1979941"/>
            <a:ext cx="1628070" cy="298379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949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Longeur</a:t>
            </a:r>
            <a:r>
              <a:rPr lang="en-GB" dirty="0" smtClean="0"/>
              <a:t> des cables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471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12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64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15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Chamber end with sense wire</a:t>
            </a:r>
          </a:p>
          <a:p>
            <a:r>
              <a:rPr lang="en-GB" dirty="0" smtClean="0"/>
              <a:t>D-sub.</a:t>
            </a:r>
          </a:p>
          <a:p>
            <a:r>
              <a:rPr lang="en-GB" dirty="0" err="1" smtClean="0"/>
              <a:t>Harting</a:t>
            </a:r>
            <a:r>
              <a:rPr lang="en-GB" dirty="0" smtClean="0"/>
              <a:t> 0969201X072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20477" r="1945" b="20530"/>
          <a:stretch/>
        </p:blipFill>
        <p:spPr>
          <a:xfrm>
            <a:off x="347680" y="997527"/>
            <a:ext cx="2227812" cy="1363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3593" y="1384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Code commande RS </a:t>
            </a:r>
            <a:r>
              <a:rPr lang="fr-FR" b="1" dirty="0">
                <a:solidFill>
                  <a:srgbClr val="333333"/>
                </a:solidFill>
                <a:latin typeface="Arial" panose="020B0604020202020204" pitchFamily="34" charset="0"/>
              </a:rPr>
              <a:t>141-0381</a:t>
            </a: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Référence fabricant </a:t>
            </a:r>
            <a:r>
              <a:rPr lang="fr-FR" b="1" dirty="0">
                <a:solidFill>
                  <a:srgbClr val="333333"/>
                </a:solidFill>
                <a:latin typeface="Arial" panose="020B0604020202020204" pitchFamily="34" charset="0"/>
              </a:rPr>
              <a:t>09692015072</a:t>
            </a:r>
            <a:endParaRPr lang="fr-FR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195" t="21557" r="14190" b="17086"/>
          <a:stretch/>
        </p:blipFill>
        <p:spPr>
          <a:xfrm>
            <a:off x="4411982" y="997527"/>
            <a:ext cx="7583283" cy="3935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086" y="5145488"/>
            <a:ext cx="10992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b2b.harting.com/ebusiness/en/DSUB-FE-7W2-SHELL-WITH-SOLDER-CUP-CONT/09692015072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Also another supplier</a:t>
            </a:r>
          </a:p>
          <a:p>
            <a:r>
              <a:rPr lang="en-GB" dirty="0"/>
              <a:t>http://common.leocom.kr/pdfcat/pdfcat2009/c126_sec3_Con(D-sub).pdf</a:t>
            </a:r>
          </a:p>
        </p:txBody>
      </p:sp>
    </p:spTree>
    <p:extLst>
      <p:ext uri="{BB962C8B-B14F-4D97-AF65-F5344CB8AC3E}">
        <p14:creationId xmlns:p14="http://schemas.microsoft.com/office/powerpoint/2010/main" val="1747772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2837" y="847899"/>
            <a:ext cx="1762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Pins</a:t>
            </a:r>
          </a:p>
          <a:p>
            <a:endParaRPr lang="en-GB" dirty="0"/>
          </a:p>
          <a:p>
            <a:r>
              <a:rPr lang="en-GB" dirty="0" err="1" smtClean="0"/>
              <a:t>Farnell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Power</a:t>
            </a:r>
          </a:p>
          <a:p>
            <a:r>
              <a:rPr lang="en-GB" dirty="0" smtClean="0"/>
              <a:t> </a:t>
            </a:r>
            <a:r>
              <a:rPr lang="en-GB" dirty="0"/>
              <a:t>2433225 </a:t>
            </a:r>
            <a:r>
              <a:rPr lang="en-GB" dirty="0" smtClean="0"/>
              <a:t>female</a:t>
            </a:r>
          </a:p>
          <a:p>
            <a:endParaRPr lang="en-GB" dirty="0" smtClean="0"/>
          </a:p>
          <a:p>
            <a:r>
              <a:rPr lang="en-GB" dirty="0" smtClean="0"/>
              <a:t>2433223   male</a:t>
            </a:r>
          </a:p>
          <a:p>
            <a:endParaRPr lang="en-GB" dirty="0"/>
          </a:p>
          <a:p>
            <a:r>
              <a:rPr lang="en-GB" dirty="0" smtClean="0"/>
              <a:t>Sense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5" t="46478" r="36691" b="18533"/>
          <a:stretch/>
        </p:blipFill>
        <p:spPr>
          <a:xfrm>
            <a:off x="4318457" y="1096"/>
            <a:ext cx="6134799" cy="2044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7" t="38484" r="35682" b="26946"/>
          <a:stretch/>
        </p:blipFill>
        <p:spPr>
          <a:xfrm>
            <a:off x="4455621" y="3943847"/>
            <a:ext cx="6999322" cy="22678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75316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http://www.farnell.com/datasheets/1836823.pdf?_ga=2.199927789.278703743.1546866397-246438842.1465995239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7856" y="20259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http://www.farnell.com/datasheets/1836824.pdf?_ga=2.199927789.278703743.1546866397-246438842.1465995239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509" t="42429" r="14515" b="35927"/>
          <a:stretch/>
        </p:blipFill>
        <p:spPr>
          <a:xfrm>
            <a:off x="4056610" y="2608643"/>
            <a:ext cx="7057507" cy="12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56719" y="1058801"/>
            <a:ext cx="6637645" cy="4524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43" t="22165" r="17250" b="5229"/>
          <a:stretch/>
        </p:blipFill>
        <p:spPr>
          <a:xfrm>
            <a:off x="4524207" y="83126"/>
            <a:ext cx="7593678" cy="50624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195160" y="4416772"/>
            <a:ext cx="2096505" cy="649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119257" y="5495731"/>
            <a:ext cx="474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is female the pins or the body ….???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740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0" t="34150" r="71370" b="14235"/>
          <a:stretch/>
        </p:blipFill>
        <p:spPr>
          <a:xfrm>
            <a:off x="8126963" y="335901"/>
            <a:ext cx="3918857" cy="423511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261816" y="1723588"/>
            <a:ext cx="1479343" cy="365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58567" y="4532191"/>
            <a:ext cx="289517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Hood is therefore for a 15pin size connector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925" t="31499" r="16370" b="10626"/>
          <a:stretch/>
        </p:blipFill>
        <p:spPr>
          <a:xfrm>
            <a:off x="258567" y="179939"/>
            <a:ext cx="6664747" cy="33543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6168" y="736156"/>
            <a:ext cx="4741734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65110" y="3534310"/>
            <a:ext cx="1352939" cy="382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447-7353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2380" y="1068666"/>
            <a:ext cx="8844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Drawing</a:t>
            </a:r>
          </a:p>
          <a:p>
            <a:r>
              <a:rPr lang="en-GB" dirty="0" smtClean="0"/>
              <a:t>https</a:t>
            </a:r>
            <a:r>
              <a:rPr lang="en-GB" dirty="0"/>
              <a:t>://docs-emea.rs-online.com/webdocs/167c/0900766b8167c5a2.pdf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3384" t="16782" r="22696" b="50403"/>
          <a:stretch/>
        </p:blipFill>
        <p:spPr>
          <a:xfrm>
            <a:off x="3504087" y="2634150"/>
            <a:ext cx="4622876" cy="2681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293" y="5366814"/>
            <a:ext cx="9596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09.21.23.013.7 </a:t>
            </a:r>
            <a:r>
              <a:rPr lang="en-GB" dirty="0" smtClean="0"/>
              <a:t> </a:t>
            </a:r>
            <a:r>
              <a:rPr lang="en-GB" dirty="0"/>
              <a:t>Straight outlet cover high section </a:t>
            </a:r>
            <a:r>
              <a:rPr lang="en-GB" dirty="0" smtClean="0"/>
              <a:t>8,5 </a:t>
            </a:r>
            <a:r>
              <a:rPr lang="en-GB" dirty="0"/>
              <a:t>mm FMK21G 2 </a:t>
            </a:r>
            <a:endParaRPr lang="en-GB" dirty="0" smtClean="0"/>
          </a:p>
          <a:p>
            <a:r>
              <a:rPr lang="en-GB" dirty="0" smtClean="0"/>
              <a:t>OR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12,5 mm	cable	FMK2G SCEM	</a:t>
            </a:r>
            <a:r>
              <a:rPr lang="en-GB" u="sng" dirty="0" smtClean="0"/>
              <a:t>09.21.23.013.9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9,6 mm  cable	with 45deg entry 	FMK21		</a:t>
            </a:r>
            <a:r>
              <a:rPr lang="en-GB" u="sng" dirty="0" smtClean="0"/>
              <a:t>09.21.23.022.0 	4.1chf 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5379815" y="3599698"/>
            <a:ext cx="2882001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2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962" r="35878" b="33164"/>
          <a:stretch/>
        </p:blipFill>
        <p:spPr>
          <a:xfrm>
            <a:off x="149289" y="615821"/>
            <a:ext cx="9462411" cy="2855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289" y="139961"/>
            <a:ext cx="315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From Christoph 5 Feb 2019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2" y="3577516"/>
            <a:ext cx="5183422" cy="3129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513" y="4506685"/>
            <a:ext cx="4686560" cy="1981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4571" y="3577516"/>
            <a:ext cx="1427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Insulated PP made from PCB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368351" y="1884785"/>
            <a:ext cx="179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10Euro for &gt;75 pieces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12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905" y="461591"/>
            <a:ext cx="5779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the LV Link board cable, used for the initial installation</a:t>
            </a:r>
          </a:p>
          <a:p>
            <a:endParaRPr lang="en-GB" dirty="0" smtClean="0"/>
          </a:p>
          <a:p>
            <a:r>
              <a:rPr lang="en-GB" dirty="0" smtClean="0"/>
              <a:t>2 x 2.5mm</a:t>
            </a:r>
            <a:r>
              <a:rPr lang="en-GB" baseline="30000" dirty="0" smtClean="0"/>
              <a:t>2 </a:t>
            </a:r>
            <a:r>
              <a:rPr lang="en-GB" dirty="0" smtClean="0"/>
              <a:t>(13AWG) +</a:t>
            </a:r>
            <a:r>
              <a:rPr lang="en-GB" baseline="30000" dirty="0" smtClean="0"/>
              <a:t> </a:t>
            </a:r>
            <a:r>
              <a:rPr lang="en-GB" dirty="0" smtClean="0"/>
              <a:t>2 x 0.22mm2 (24AWG 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Sheath diameter = 8.3mm approx. (8.22mm)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Perhaps we have 3.5km available</a:t>
            </a:r>
          </a:p>
          <a:p>
            <a:r>
              <a:rPr lang="en-GB" dirty="0" smtClean="0"/>
              <a:t>P5 was not able to measure this 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54" y="402828"/>
            <a:ext cx="4915189" cy="2764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1" y="3167622"/>
            <a:ext cx="4064897" cy="2286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-411" r="36557" b="-270"/>
          <a:stretch/>
        </p:blipFill>
        <p:spPr>
          <a:xfrm>
            <a:off x="8208085" y="3241534"/>
            <a:ext cx="2904564" cy="36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3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959" y="363893"/>
            <a:ext cx="10478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 end</a:t>
            </a:r>
          </a:p>
          <a:p>
            <a:r>
              <a:rPr lang="en-GB" dirty="0" smtClean="0"/>
              <a:t>Lugs and Sense wire connectors</a:t>
            </a:r>
          </a:p>
          <a:p>
            <a:endParaRPr lang="en-GB" dirty="0"/>
          </a:p>
          <a:p>
            <a:r>
              <a:rPr lang="en-GB" dirty="0" smtClean="0"/>
              <a:t>Sense wire connectors				232-9959 (RS)				</a:t>
            </a:r>
          </a:p>
          <a:p>
            <a:r>
              <a:rPr lang="en-GB" dirty="0" smtClean="0"/>
              <a:t>Pins						</a:t>
            </a:r>
            <a:r>
              <a:rPr lang="en-GB" dirty="0"/>
              <a:t>233-0038 (RS</a:t>
            </a:r>
            <a:r>
              <a:rPr lang="en-GB" dirty="0" smtClean="0"/>
              <a:t>) or </a:t>
            </a:r>
            <a:r>
              <a:rPr lang="en-GB" dirty="0" err="1" smtClean="0"/>
              <a:t>Farnell</a:t>
            </a:r>
            <a:r>
              <a:rPr lang="en-GB" dirty="0" smtClean="0"/>
              <a:t> 182206-2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95" t="18620" r="21746" b="2289"/>
          <a:stretch/>
        </p:blipFill>
        <p:spPr>
          <a:xfrm>
            <a:off x="205274" y="1996751"/>
            <a:ext cx="5831631" cy="4675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516" t="43781" r="22306" b="1104"/>
          <a:stretch/>
        </p:blipFill>
        <p:spPr>
          <a:xfrm>
            <a:off x="6056828" y="2323321"/>
            <a:ext cx="5765059" cy="32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6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0" y="129092"/>
            <a:ext cx="8297172" cy="50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5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06" t="20253" r="30883" b="6037"/>
          <a:stretch/>
        </p:blipFill>
        <p:spPr>
          <a:xfrm>
            <a:off x="-1" y="0"/>
            <a:ext cx="11177195" cy="68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76" y="54004"/>
            <a:ext cx="5127141" cy="6803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249" y="516367"/>
            <a:ext cx="179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Pin-out decided at </a:t>
            </a:r>
            <a:r>
              <a:rPr lang="en-GB" dirty="0" err="1" smtClean="0"/>
              <a:t>Cavitech</a:t>
            </a:r>
            <a:r>
              <a:rPr lang="en-GB" dirty="0" smtClean="0"/>
              <a:t> according the accepted norms.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871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AWG to mm2	</a:t>
            </a:r>
            <a:r>
              <a:rPr lang="en-GB" sz="1200" dirty="0" smtClean="0"/>
              <a:t>https</a:t>
            </a:r>
            <a:r>
              <a:rPr lang="en-GB" sz="1200" dirty="0"/>
              <a:t>://</a:t>
            </a:r>
            <a:r>
              <a:rPr lang="en-GB" sz="1200" dirty="0" smtClean="0"/>
              <a:t>www.multicable.com/resources/reference-data/cross-reference-awg-to-mm2</a:t>
            </a:r>
            <a:r>
              <a:rPr lang="en-GB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86425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67" t="11462" r="22131" b="12229"/>
          <a:stretch/>
        </p:blipFill>
        <p:spPr>
          <a:xfrm>
            <a:off x="4032173" y="654849"/>
            <a:ext cx="7524521" cy="6126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698" y="285517"/>
            <a:ext cx="10150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https://www.boltdepot.com/fastener-information/machine-screws/machine-screw-diameter.aspx</a:t>
            </a:r>
          </a:p>
        </p:txBody>
      </p:sp>
    </p:spTree>
    <p:extLst>
      <p:ext uri="{BB962C8B-B14F-4D97-AF65-F5344CB8AC3E}">
        <p14:creationId xmlns:p14="http://schemas.microsoft.com/office/powerpoint/2010/main" val="1369832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1807" y="419247"/>
            <a:ext cx="5234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https://en.wikipedia.org/wiki/Computer_case_screws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788579"/>
            <a:ext cx="10126639" cy="60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28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378" y="0"/>
            <a:ext cx="7856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https://www.server-racks.com/rack-screws-10-32-12-24-m6.html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10754436" cy="64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41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596" t="30566" r="51327" b="9128"/>
          <a:stretch/>
        </p:blipFill>
        <p:spPr>
          <a:xfrm>
            <a:off x="272955" y="524697"/>
            <a:ext cx="5399791" cy="59033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8616" y="3006478"/>
            <a:ext cx="4967784" cy="365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6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30" y="313045"/>
            <a:ext cx="5327176" cy="2996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6" y="2862190"/>
            <a:ext cx="6412177" cy="36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2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6365" y="1580367"/>
            <a:ext cx="5798375" cy="3261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1445226"/>
            <a:ext cx="3416741" cy="1921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4554850"/>
            <a:ext cx="4025751" cy="2264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5161" y="311972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Connecteur</a:t>
            </a:r>
            <a:r>
              <a:rPr lang="en-GB" sz="3200" dirty="0" smtClean="0"/>
              <a:t> cote </a:t>
            </a:r>
            <a:r>
              <a:rPr lang="en-GB" sz="3200" dirty="0" err="1" smtClean="0"/>
              <a:t>Chambre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70141" y="3893331"/>
            <a:ext cx="380883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protection </a:t>
            </a:r>
            <a:r>
              <a:rPr lang="en-GB" dirty="0" smtClean="0"/>
              <a:t>transparent etiquettes. </a:t>
            </a:r>
            <a:r>
              <a:rPr lang="en-GB" dirty="0" smtClean="0"/>
              <a:t>2 x 100mm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1117766" y="785234"/>
            <a:ext cx="7169" cy="4087848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175998" y="4873082"/>
            <a:ext cx="246587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255552" y="785234"/>
            <a:ext cx="246587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103005" y="2644492"/>
            <a:ext cx="101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1000mm</a:t>
            </a:r>
          </a:p>
          <a:p>
            <a:r>
              <a:rPr lang="en-GB" dirty="0" smtClean="0"/>
              <a:t>± 20mm</a:t>
            </a: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-10" t="34150" r="71370" b="14235"/>
          <a:stretch/>
        </p:blipFill>
        <p:spPr>
          <a:xfrm>
            <a:off x="4574083" y="1173704"/>
            <a:ext cx="2721912" cy="2941576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5400640" y="1023634"/>
            <a:ext cx="2312895" cy="1507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197420" y="823780"/>
            <a:ext cx="5458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For </a:t>
            </a:r>
            <a:r>
              <a:rPr lang="en-GB" dirty="0" err="1"/>
              <a:t>dia</a:t>
            </a:r>
            <a:r>
              <a:rPr lang="en-GB" dirty="0"/>
              <a:t> 9,6 mm  cable	with 45deg entry 	FMK21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86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08" y="744972"/>
            <a:ext cx="4647120" cy="26140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873" y="166597"/>
            <a:ext cx="1833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Connector pinout</a:t>
            </a:r>
          </a:p>
          <a:p>
            <a:endParaRPr lang="en-GB" dirty="0"/>
          </a:p>
        </p:txBody>
      </p:sp>
      <p:sp>
        <p:nvSpPr>
          <p:cNvPr id="6" name="Trapezoid 5"/>
          <p:cNvSpPr/>
          <p:nvPr/>
        </p:nvSpPr>
        <p:spPr>
          <a:xfrm rot="10800000">
            <a:off x="4427035" y="4728117"/>
            <a:ext cx="1962615" cy="546410"/>
          </a:xfrm>
          <a:prstGeom prst="trapezoid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09" t="34794" r="71637" b="41921"/>
          <a:stretch/>
        </p:blipFill>
        <p:spPr>
          <a:xfrm>
            <a:off x="8820615" y="1167531"/>
            <a:ext cx="2464419" cy="225589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794527" y="4821322"/>
            <a:ext cx="288000" cy="288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734536" y="4821322"/>
            <a:ext cx="288000" cy="288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233909" y="4855843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487816" y="4855843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355133" y="5070848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646092" y="5070848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104590" y="5070848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754092" y="4272676"/>
            <a:ext cx="49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A1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655092" y="4272676"/>
            <a:ext cx="49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A2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408342" y="4483164"/>
            <a:ext cx="245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1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145746" y="4483164"/>
            <a:ext cx="245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255727" y="4855843"/>
            <a:ext cx="4936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A1	Rouge 2.5mm2	+</a:t>
            </a:r>
            <a:r>
              <a:rPr lang="en-GB" dirty="0" err="1" smtClean="0"/>
              <a:t>ve</a:t>
            </a:r>
            <a:endParaRPr lang="en-GB" dirty="0" smtClean="0"/>
          </a:p>
          <a:p>
            <a:r>
              <a:rPr lang="en-GB" dirty="0" smtClean="0"/>
              <a:t>A2	Noir     2.5mm2	-</a:t>
            </a:r>
            <a:r>
              <a:rPr lang="en-GB" dirty="0" err="1" smtClean="0"/>
              <a:t>ve</a:t>
            </a:r>
            <a:endParaRPr lang="en-GB" dirty="0" smtClean="0"/>
          </a:p>
          <a:p>
            <a:pPr marL="342900" indent="-342900">
              <a:buAutoNum type="arabicPlain"/>
            </a:pPr>
            <a:r>
              <a:rPr lang="en-GB" dirty="0" smtClean="0"/>
              <a:t>           Blanc   AWG 25	+</a:t>
            </a:r>
            <a:r>
              <a:rPr lang="en-GB" dirty="0" err="1" smtClean="0"/>
              <a:t>ve</a:t>
            </a:r>
            <a:endParaRPr lang="en-GB" dirty="0" smtClean="0"/>
          </a:p>
          <a:p>
            <a:r>
              <a:rPr lang="en-GB" dirty="0" smtClean="0"/>
              <a:t>2               Bleu     AWG 25	-</a:t>
            </a:r>
            <a:r>
              <a:rPr lang="en-GB" dirty="0" err="1" smtClean="0"/>
              <a:t>ve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359798" y="3683064"/>
            <a:ext cx="209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Sortie Cable a </a:t>
            </a:r>
            <a:r>
              <a:rPr lang="en-GB" dirty="0" err="1" smtClean="0"/>
              <a:t>droite</a:t>
            </a:r>
            <a:endParaRPr lang="en-GB" dirty="0"/>
          </a:p>
        </p:txBody>
      </p:sp>
      <p:sp>
        <p:nvSpPr>
          <p:cNvPr id="22" name="Right Arrow 21"/>
          <p:cNvSpPr/>
          <p:nvPr/>
        </p:nvSpPr>
        <p:spPr>
          <a:xfrm>
            <a:off x="6772896" y="3740960"/>
            <a:ext cx="1204332" cy="268740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21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8649" y="1998252"/>
            <a:ext cx="4951701" cy="2785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02" b="3538"/>
          <a:stretch/>
        </p:blipFill>
        <p:spPr>
          <a:xfrm>
            <a:off x="2979868" y="1167202"/>
            <a:ext cx="3691913" cy="2915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06" y="2979869"/>
            <a:ext cx="4828988" cy="271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r="17169" b="28595"/>
          <a:stretch/>
        </p:blipFill>
        <p:spPr>
          <a:xfrm>
            <a:off x="7702476" y="656217"/>
            <a:ext cx="3603812" cy="2323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943" y="5923741"/>
            <a:ext cx="28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Raychem 12/4-0-STK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3943" y="323150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Tresse</a:t>
            </a:r>
            <a:r>
              <a:rPr lang="en-GB" sz="3200" dirty="0" smtClean="0"/>
              <a:t> poly et </a:t>
            </a:r>
            <a:r>
              <a:rPr lang="en-GB" sz="3200" dirty="0" err="1" smtClean="0"/>
              <a:t>Cuivre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6671781" y="5657671"/>
            <a:ext cx="3644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err="1" smtClean="0">
                <a:latin typeface="Arial" panose="020B0604020202020204" pitchFamily="34" charset="0"/>
              </a:rPr>
              <a:t>Tresse</a:t>
            </a:r>
            <a:r>
              <a:rPr lang="en-GB" u="sng" dirty="0" smtClean="0">
                <a:latin typeface="Arial" panose="020B0604020202020204" pitchFamily="34" charset="0"/>
              </a:rPr>
              <a:t> Cu04.01.33.050.5</a:t>
            </a:r>
          </a:p>
          <a:p>
            <a:r>
              <a:rPr lang="en-GB" dirty="0" smtClean="0"/>
              <a:t>Nominal dia. 6mm</a:t>
            </a:r>
          </a:p>
          <a:p>
            <a:r>
              <a:rPr lang="en-GB" dirty="0" smtClean="0"/>
              <a:t>Sheath dia. 4 -7mm</a:t>
            </a:r>
          </a:p>
          <a:p>
            <a:r>
              <a:rPr lang="en-GB" dirty="0" smtClean="0"/>
              <a:t>160 </a:t>
            </a:r>
            <a:r>
              <a:rPr lang="en-GB" dirty="0"/>
              <a:t>wires of 15/100</a:t>
            </a:r>
          </a:p>
        </p:txBody>
      </p:sp>
      <p:sp>
        <p:nvSpPr>
          <p:cNvPr id="11" name="Oval 10"/>
          <p:cNvSpPr/>
          <p:nvPr/>
        </p:nvSpPr>
        <p:spPr>
          <a:xfrm>
            <a:off x="4594711" y="3231577"/>
            <a:ext cx="2312895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0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Connecteur</a:t>
            </a:r>
            <a:r>
              <a:rPr lang="en-GB" sz="3200" dirty="0" smtClean="0"/>
              <a:t> cote </a:t>
            </a:r>
            <a:r>
              <a:rPr lang="en-GB" sz="3200" dirty="0" smtClean="0"/>
              <a:t>Alimentation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003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68" y="21933"/>
            <a:ext cx="3517034" cy="6486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45606" b="70238"/>
          <a:stretch/>
        </p:blipFill>
        <p:spPr>
          <a:xfrm>
            <a:off x="879473" y="365761"/>
            <a:ext cx="6866035" cy="275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78662" b="68875"/>
          <a:stretch/>
        </p:blipFill>
        <p:spPr>
          <a:xfrm>
            <a:off x="2918047" y="2594386"/>
            <a:ext cx="2788885" cy="306413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581317" y="4505899"/>
            <a:ext cx="0" cy="65699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17782" y="4505899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84732" y="5161057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0585" y="4663594"/>
            <a:ext cx="89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8.3mm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36395" y="4318612"/>
            <a:ext cx="1333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Thread dia.</a:t>
            </a:r>
          </a:p>
          <a:p>
            <a:r>
              <a:rPr lang="en-GB" dirty="0" smtClean="0"/>
              <a:t>3.38mm</a:t>
            </a:r>
          </a:p>
          <a:p>
            <a:r>
              <a:rPr lang="en-GB" dirty="0" smtClean="0"/>
              <a:t>6-32 UNC inch thread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6115491"/>
            <a:ext cx="9356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https://www.caen.it/products/a3009b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r>
              <a:rPr lang="en-GB" dirty="0"/>
              <a:t>https://www.boltdepot.com/fastener-information/machine-screws/machine-screw-diameter.aspx</a:t>
            </a:r>
          </a:p>
        </p:txBody>
      </p:sp>
    </p:spTree>
    <p:extLst>
      <p:ext uri="{BB962C8B-B14F-4D97-AF65-F5344CB8AC3E}">
        <p14:creationId xmlns:p14="http://schemas.microsoft.com/office/powerpoint/2010/main" val="158540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4318" y="475861"/>
            <a:ext cx="189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Lug </a:t>
            </a:r>
            <a:r>
              <a:rPr lang="en-GB" dirty="0" err="1" smtClean="0"/>
              <a:t>dia</a:t>
            </a:r>
            <a:r>
              <a:rPr lang="en-GB" dirty="0" smtClean="0"/>
              <a:t> 6mm</a:t>
            </a:r>
          </a:p>
          <a:p>
            <a:r>
              <a:rPr lang="en-GB" dirty="0" smtClean="0"/>
              <a:t>Section  </a:t>
            </a:r>
            <a:r>
              <a:rPr lang="en-GB" dirty="0"/>
              <a:t>2.5mm</a:t>
            </a:r>
            <a:r>
              <a:rPr lang="en-GB" baseline="30000" dirty="0"/>
              <a:t>2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30185" r="21663" b="19504"/>
          <a:stretch/>
        </p:blipFill>
        <p:spPr>
          <a:xfrm>
            <a:off x="7777779" y="903642"/>
            <a:ext cx="2721685" cy="17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351" t="39948" r="2180" b="27393"/>
          <a:stretch/>
        </p:blipFill>
        <p:spPr>
          <a:xfrm>
            <a:off x="575226" y="2979869"/>
            <a:ext cx="10341591" cy="2543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6583" y="5566109"/>
            <a:ext cx="910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https://www.cabac.com.au/brands/cabac/lugs-links-and-terminals/lugs-and-links/copper-crimp-lugs/cu-crimp-15-95mm2/10100505?s=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98" y="190053"/>
            <a:ext cx="2789816" cy="27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6085" y="2264008"/>
            <a:ext cx="497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T90-25mm 90 Degree Angle Battery End </a:t>
            </a:r>
            <a:r>
              <a:rPr lang="en-GB" u="sng" dirty="0" err="1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Termi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8665" y="1277601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Ring terminal,</a:t>
            </a:r>
            <a:endParaRPr lang="en-GB" b="1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5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29819</TotalTime>
  <Words>309</Words>
  <Application>Microsoft Office PowerPoint</Application>
  <PresentationFormat>Widescreen</PresentationFormat>
  <Paragraphs>104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Century Gothic</vt:lpstr>
      <vt:lpstr>Office Theme</vt:lpstr>
      <vt:lpstr>LV cable production V4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Connecteur cote Alimentation</vt:lpstr>
      <vt:lpstr>PowerPoint Presentation</vt:lpstr>
      <vt:lpstr>PowerPoint Presentation</vt:lpstr>
      <vt:lpstr>PowerPoint Presentation</vt:lpstr>
      <vt:lpstr>PowerPoint Presentation</vt:lpstr>
      <vt:lpstr>Longeur des cables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 cable production</dc:title>
  <dc:creator>Ian Crotty</dc:creator>
  <cp:lastModifiedBy>Ian Crotty</cp:lastModifiedBy>
  <cp:revision>163</cp:revision>
  <cp:lastPrinted>2019-01-17T12:37:27Z</cp:lastPrinted>
  <dcterms:created xsi:type="dcterms:W3CDTF">2018-12-17T13:50:31Z</dcterms:created>
  <dcterms:modified xsi:type="dcterms:W3CDTF">2019-02-12T15:35:40Z</dcterms:modified>
</cp:coreProperties>
</file>