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296" r:id="rId6"/>
    <p:sldId id="297" r:id="rId7"/>
    <p:sldId id="298" r:id="rId8"/>
    <p:sldId id="300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80" r:id="rId17"/>
    <p:sldId id="281" r:id="rId18"/>
    <p:sldId id="282" r:id="rId19"/>
    <p:sldId id="283" r:id="rId20"/>
    <p:sldId id="284" r:id="rId21"/>
    <p:sldId id="279" r:id="rId22"/>
    <p:sldId id="277" r:id="rId23"/>
    <p:sldId id="276" r:id="rId24"/>
    <p:sldId id="258" r:id="rId25"/>
    <p:sldId id="267" r:id="rId26"/>
    <p:sldId id="278" r:id="rId27"/>
    <p:sldId id="262" r:id="rId28"/>
    <p:sldId id="259" r:id="rId29"/>
    <p:sldId id="261" r:id="rId30"/>
    <p:sldId id="263" r:id="rId31"/>
    <p:sldId id="264" r:id="rId32"/>
    <p:sldId id="265" r:id="rId33"/>
    <p:sldId id="288" r:id="rId34"/>
    <p:sldId id="289" r:id="rId35"/>
    <p:sldId id="290" r:id="rId36"/>
    <p:sldId id="291" r:id="rId37"/>
    <p:sldId id="292" r:id="rId38"/>
    <p:sldId id="266" r:id="rId39"/>
    <p:sldId id="304" r:id="rId40"/>
    <p:sldId id="305" r:id="rId41"/>
    <p:sldId id="260" r:id="rId42"/>
    <p:sldId id="285" r:id="rId43"/>
    <p:sldId id="287" r:id="rId44"/>
    <p:sldId id="271" r:id="rId45"/>
    <p:sldId id="299" r:id="rId46"/>
    <p:sldId id="301" r:id="rId47"/>
    <p:sldId id="302" r:id="rId48"/>
    <p:sldId id="303" r:id="rId4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13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8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60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55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7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2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48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8508C-54D4-43AC-84FF-220FDC089A0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33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x.co.uk/dbdocument/99116/crimp%20terminal.pdf" TargetMode="External"/><Relationship Id="rId2" Type="http://schemas.openxmlformats.org/officeDocument/2006/relationships/hyperlink" Target="http://www.cembre.co.uk/family/Print/369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onwayterminals.com/index.php?route=product/product&amp;product_id=116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weidmueller.cz/files/download/download-sekce/product-catalogues/tools/1541050000-cat-tools-addition-e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mmm.cern.ch/owa/redir.aspx?C=ifHO0rtdrdeY1dKBf7JC2gswrBB4DutGCTUq5xHL62CZCQHkv3vWCA..&amp;URL=https://www.klauke.com/en/electrical/electrical-connection-system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b2b.harting.com/ebusiness/en/DSUB-FE-7W2-SHELL-WITH-SOLDER-CUP-CONT/09692015072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2b.harting.com/ebusiness/en/DSUB-FE-7W2-SHELL-WITH-SOLDER-CUP-CONT/0969201507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k.rs-online.com/web/b/harting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en.it/products/a3009b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.uk/url?sa=i&amp;source=images&amp;cd=&amp;cad=rja&amp;uact=8&amp;ved=2ahUKEwiTzLjKlN7fAhXF-qQKHY0HAZsQjhx6BAgBEAM&amp;url=https://www.alibaba.com/product-detail/T90-25mm-90-degree-angle-battery_60634269662.html&amp;psig=AOvVaw3FCRwajlQhP6zMpWBrIpAL&amp;ust=1547032773523089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LV cable production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17 Dec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7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216" y="247426"/>
            <a:ext cx="249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CERN stores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389" t="29937" r="69235" b="8748"/>
          <a:stretch/>
        </p:blipFill>
        <p:spPr>
          <a:xfrm>
            <a:off x="7637929" y="247426"/>
            <a:ext cx="4442907" cy="524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783" t="10802" r="43185" b="-1348"/>
          <a:stretch/>
        </p:blipFill>
        <p:spPr>
          <a:xfrm>
            <a:off x="3593053" y="96739"/>
            <a:ext cx="3765177" cy="486386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93053" y="3896718"/>
            <a:ext cx="3286747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233" t="28503" r="1234" b="41144"/>
          <a:stretch/>
        </p:blipFill>
        <p:spPr>
          <a:xfrm>
            <a:off x="1097280" y="4924519"/>
            <a:ext cx="9595821" cy="17642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3035" y="5505378"/>
            <a:ext cx="9940066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56216" y="723608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04.76.22.346.2</a:t>
            </a:r>
          </a:p>
        </p:txBody>
      </p:sp>
    </p:spTree>
    <p:extLst>
      <p:ext uri="{BB962C8B-B14F-4D97-AF65-F5344CB8AC3E}">
        <p14:creationId xmlns:p14="http://schemas.microsoft.com/office/powerpoint/2010/main" val="1747772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105" y="210678"/>
            <a:ext cx="68938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000000"/>
                </a:solidFill>
                <a:hlinkClick r:id="rId2"/>
              </a:rPr>
              <a:t>www.cembre.co.uk/family/Print/3696</a:t>
            </a:r>
            <a:endParaRPr lang="en-GB" i="1" dirty="0" smtClean="0">
              <a:solidFill>
                <a:srgbClr val="000000"/>
              </a:solidFill>
            </a:endParaRPr>
          </a:p>
          <a:p>
            <a:endParaRPr lang="en-GB" i="1" dirty="0" smtClean="0">
              <a:solidFill>
                <a:srgbClr val="000000"/>
              </a:solidFill>
            </a:endParaRPr>
          </a:p>
          <a:p>
            <a:r>
              <a:rPr lang="en-GB" i="1" dirty="0" smtClean="0">
                <a:solidFill>
                  <a:srgbClr val="000000"/>
                </a:solidFill>
              </a:rPr>
              <a:t>catalogue</a:t>
            </a:r>
            <a:endParaRPr lang="en-GB" i="1" dirty="0">
              <a:solidFill>
                <a:srgbClr val="000000"/>
              </a:solidFill>
            </a:endParaRPr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www.bpx.co.uk/dbdocument/99116/crimp%20terminal.pdf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59" t="21868" r="32139" b="12933"/>
          <a:stretch/>
        </p:blipFill>
        <p:spPr>
          <a:xfrm>
            <a:off x="6598020" y="0"/>
            <a:ext cx="5593980" cy="643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56" y="1911442"/>
            <a:ext cx="7629770" cy="45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91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041" y="104452"/>
            <a:ext cx="4396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https://www.mouser.ch/Search/Refine.aspx?Keyword=ring+tongue++terminal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70" t="10093" r="41601" b="958"/>
          <a:stretch/>
        </p:blipFill>
        <p:spPr>
          <a:xfrm>
            <a:off x="4765638" y="0"/>
            <a:ext cx="7426363" cy="682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70" t="10093" r="82660" b="47121"/>
          <a:stretch/>
        </p:blipFill>
        <p:spPr>
          <a:xfrm>
            <a:off x="0" y="898898"/>
            <a:ext cx="2484468" cy="3942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03" t="53010" r="85762" b="4674"/>
          <a:stretch/>
        </p:blipFill>
        <p:spPr>
          <a:xfrm>
            <a:off x="1989889" y="2076226"/>
            <a:ext cx="2345443" cy="46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438" y="631577"/>
            <a:ext cx="9732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www.conwayterminals.com/index.php?route=product/product&amp;product_id=1162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8" y="432915"/>
            <a:ext cx="10113700" cy="59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www.weidmueller.cz/files/download/download-sekce/product-catalogues/tools/1541050000-cat-tools-addition-en.pdf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453"/>
            <a:ext cx="9552791" cy="5622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918" y="1019287"/>
            <a:ext cx="5256082" cy="30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9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59" y="816965"/>
            <a:ext cx="10264360" cy="6041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131" y="264466"/>
            <a:ext cx="552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https://www.domcar.com.au/p/2-5mm2-copper-lug-m4/</a:t>
            </a:r>
          </a:p>
        </p:txBody>
      </p:sp>
    </p:spTree>
    <p:extLst>
      <p:ext uri="{BB962C8B-B14F-4D97-AF65-F5344CB8AC3E}">
        <p14:creationId xmlns:p14="http://schemas.microsoft.com/office/powerpoint/2010/main" val="3899666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890" y="190512"/>
            <a:ext cx="612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http://ftp.weitkowitz.de/downloads/print/weitkowitz_maincatalog_english_web.pdf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821" t="7658" r="27386" b="1306"/>
          <a:stretch/>
        </p:blipFill>
        <p:spPr>
          <a:xfrm>
            <a:off x="6357769" y="0"/>
            <a:ext cx="5834231" cy="68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3377"/>
            <a:ext cx="4840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https://www.altecautomotive.co.uk/small-battery--starter-copper-tube-ring--eyelet-terminals-br-6mm2--50mm2-brpacks-of-4-1701-p.asp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196" t="4586" r="22631" b="1161"/>
          <a:stretch/>
        </p:blipFill>
        <p:spPr>
          <a:xfrm>
            <a:off x="5249732" y="107575"/>
            <a:ext cx="6712771" cy="6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0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9953" y="93694"/>
            <a:ext cx="917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https://www.eciaauthorized.com/en/similar-parts/molex/0192210460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17" t="9198" r="17114" b="6473"/>
          <a:stretch/>
        </p:blipFill>
        <p:spPr>
          <a:xfrm>
            <a:off x="3338455" y="645458"/>
            <a:ext cx="8853545" cy="60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57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739" y="320953"/>
            <a:ext cx="4611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https://www.conrad.com/ce/en/product/736870/M5-Uninsulated-Right-Angle-Tube-Type-Terminal-10mm-Cimco-183065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450" t="10064" r="20708" b="-388"/>
          <a:stretch/>
        </p:blipFill>
        <p:spPr>
          <a:xfrm>
            <a:off x="4922444" y="0"/>
            <a:ext cx="7269556" cy="64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52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905" y="461591"/>
            <a:ext cx="5779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the LV Link board cable, used for the initial installation</a:t>
            </a:r>
          </a:p>
          <a:p>
            <a:endParaRPr lang="en-GB" dirty="0" smtClean="0"/>
          </a:p>
          <a:p>
            <a:r>
              <a:rPr lang="en-GB" dirty="0" smtClean="0"/>
              <a:t>2 x 2.5mm</a:t>
            </a:r>
            <a:r>
              <a:rPr lang="en-GB" baseline="30000" dirty="0" smtClean="0"/>
              <a:t>2 </a:t>
            </a:r>
            <a:r>
              <a:rPr lang="en-GB" dirty="0" smtClean="0"/>
              <a:t>(13AWG) +</a:t>
            </a:r>
            <a:r>
              <a:rPr lang="en-GB" baseline="30000" dirty="0" smtClean="0"/>
              <a:t> </a:t>
            </a:r>
            <a:r>
              <a:rPr lang="en-GB" dirty="0" smtClean="0"/>
              <a:t>2 x 0.22mm2 (</a:t>
            </a:r>
            <a:r>
              <a:rPr lang="en-GB" dirty="0" smtClean="0"/>
              <a:t>24AWG </a:t>
            </a:r>
            <a:r>
              <a:rPr lang="en-GB" dirty="0" smtClean="0"/>
              <a:t>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Sheath diameter = 8.3mm approx. (8.22mm)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Perhaps we have 3.5km available</a:t>
            </a:r>
          </a:p>
          <a:p>
            <a:r>
              <a:rPr lang="en-GB" dirty="0" smtClean="0"/>
              <a:t>P5 was not able to measure this 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54" y="402828"/>
            <a:ext cx="4915189" cy="2764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1" y="3167622"/>
            <a:ext cx="4064897" cy="228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-411" r="36557" b="-270"/>
          <a:stretch/>
        </p:blipFill>
        <p:spPr>
          <a:xfrm>
            <a:off x="8208085" y="3241534"/>
            <a:ext cx="2904564" cy="36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615" t="25553" r="17956" b="16541"/>
          <a:stretch/>
        </p:blipFill>
        <p:spPr>
          <a:xfrm>
            <a:off x="3313355" y="561789"/>
            <a:ext cx="8878645" cy="6247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405" y="104452"/>
            <a:ext cx="1077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https://www.hubbell.com/burndy/en/search?q=stud%3Arelevance&amp;style=grid&amp;pageSize=90&amp;page=8</a:t>
            </a:r>
          </a:p>
        </p:txBody>
      </p:sp>
    </p:spTree>
    <p:extLst>
      <p:ext uri="{BB962C8B-B14F-4D97-AF65-F5344CB8AC3E}">
        <p14:creationId xmlns:p14="http://schemas.microsoft.com/office/powerpoint/2010/main" val="1722935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468" y="279700"/>
            <a:ext cx="833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Lusin</a:t>
            </a:r>
            <a:r>
              <a:rPr lang="en-GB" dirty="0" smtClean="0"/>
              <a:t> input  week 2</a:t>
            </a:r>
            <a:endParaRPr lang="en-GB" dirty="0"/>
          </a:p>
          <a:p>
            <a:r>
              <a:rPr lang="en-GB" dirty="0">
                <a:hlinkClick r:id="rId2"/>
              </a:rPr>
              <a:t>https://www.klauke.com/en/electrical/electrical-connection-systems/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27529" y="104711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Gustav Klauke GmbH</a:t>
            </a:r>
            <a:br>
              <a:rPr lang="de-DE" dirty="0"/>
            </a:br>
            <a:r>
              <a:rPr lang="de-DE" dirty="0"/>
              <a:t>Auf dem Knapp 46</a:t>
            </a:r>
            <a:br>
              <a:rPr lang="de-DE" dirty="0"/>
            </a:br>
            <a:r>
              <a:rPr lang="de-DE" dirty="0"/>
              <a:t>42855 Remscheid</a:t>
            </a:r>
            <a:br>
              <a:rPr lang="de-DE" dirty="0"/>
            </a:br>
            <a:r>
              <a:rPr lang="de-DE" dirty="0"/>
              <a:t>Deutschland</a:t>
            </a:r>
            <a:br>
              <a:rPr lang="de-DE" dirty="0"/>
            </a:br>
            <a:r>
              <a:rPr lang="de-DE" dirty="0"/>
              <a:t>Tel.: +49 (0)2191 / 907-0</a:t>
            </a:r>
            <a:br>
              <a:rPr lang="de-DE" dirty="0"/>
            </a:br>
            <a:r>
              <a:rPr lang="de-DE" dirty="0"/>
              <a:t>Fax: +49 (0)2191 / 907-141</a:t>
            </a:r>
            <a:br>
              <a:rPr lang="de-DE" dirty="0"/>
            </a:br>
            <a:r>
              <a:rPr lang="de-DE" dirty="0"/>
              <a:t>E-Mail: Klauke-Info@Emerson.com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73" t="17744" r="22116" b="10181"/>
          <a:stretch/>
        </p:blipFill>
        <p:spPr>
          <a:xfrm>
            <a:off x="4200860" y="1047116"/>
            <a:ext cx="7999893" cy="5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5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221" y="296739"/>
            <a:ext cx="20032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Resume Lug PS end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36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Sense Wire PS end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39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59" y="363893"/>
            <a:ext cx="1047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 end</a:t>
            </a:r>
          </a:p>
          <a:p>
            <a:r>
              <a:rPr lang="en-GB" dirty="0" smtClean="0"/>
              <a:t>Lugs and Sense wire connectors</a:t>
            </a:r>
          </a:p>
          <a:p>
            <a:endParaRPr lang="en-GB" dirty="0"/>
          </a:p>
          <a:p>
            <a:r>
              <a:rPr lang="en-GB" dirty="0" smtClean="0"/>
              <a:t>Sense wire connectors				232-9959 (RS)				</a:t>
            </a:r>
          </a:p>
          <a:p>
            <a:r>
              <a:rPr lang="en-GB" dirty="0" smtClean="0"/>
              <a:t>Pins						</a:t>
            </a:r>
            <a:r>
              <a:rPr lang="en-GB" dirty="0"/>
              <a:t>233-0038 (RS</a:t>
            </a:r>
            <a:r>
              <a:rPr lang="en-GB" dirty="0" smtClean="0"/>
              <a:t>) or </a:t>
            </a:r>
            <a:r>
              <a:rPr lang="en-GB" dirty="0" err="1" smtClean="0"/>
              <a:t>Farnell</a:t>
            </a:r>
            <a:r>
              <a:rPr lang="en-GB" dirty="0" smtClean="0"/>
              <a:t> 182206-2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95" t="18620" r="21746" b="2289"/>
          <a:stretch/>
        </p:blipFill>
        <p:spPr>
          <a:xfrm>
            <a:off x="205274" y="1996751"/>
            <a:ext cx="5831631" cy="4675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516" t="43781" r="22306" b="1104"/>
          <a:stretch/>
        </p:blipFill>
        <p:spPr>
          <a:xfrm>
            <a:off x="6056828" y="2323321"/>
            <a:ext cx="5765059" cy="32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31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9510" y="485192"/>
            <a:ext cx="334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Resume Lug and sense connectors for the PS 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872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Chamber end connector D-Sub with sense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0" y="1690687"/>
            <a:ext cx="4628356" cy="363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64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116" y="321071"/>
            <a:ext cx="109921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Panel Mount</a:t>
            </a:r>
          </a:p>
          <a:p>
            <a:r>
              <a:rPr lang="en-GB" dirty="0" smtClean="0"/>
              <a:t>Nota , what does the “with solder cup </a:t>
            </a:r>
            <a:r>
              <a:rPr lang="en-GB" dirty="0" err="1" smtClean="0"/>
              <a:t>cont</a:t>
            </a:r>
            <a:r>
              <a:rPr lang="en-GB" dirty="0" smtClean="0"/>
              <a:t>” mean</a:t>
            </a:r>
          </a:p>
          <a:p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b2b.harting.com/ebusiness/en/DSUB-FE-7W2-SHELL-WITH-SOLDER-CUP-CONT/09692015072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/>
              <a:t>https://b2b.harting.com/files/livebooks/en/PRD0200000100047/downloads/395.pdf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050" t="18334" r="2534" b="3618"/>
          <a:stretch/>
        </p:blipFill>
        <p:spPr>
          <a:xfrm>
            <a:off x="186612" y="1798399"/>
            <a:ext cx="9545217" cy="49961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01054" y="3321849"/>
            <a:ext cx="4251877" cy="6436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777185" y="5056642"/>
            <a:ext cx="2447958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416125" y="5088675"/>
            <a:ext cx="1399591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342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15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Chamber end with sense wire</a:t>
            </a:r>
          </a:p>
          <a:p>
            <a:r>
              <a:rPr lang="en-GB" dirty="0" smtClean="0"/>
              <a:t>D-sub.</a:t>
            </a:r>
          </a:p>
          <a:p>
            <a:r>
              <a:rPr lang="en-GB" dirty="0" err="1" smtClean="0"/>
              <a:t>Harting</a:t>
            </a:r>
            <a:r>
              <a:rPr lang="en-GB" dirty="0" smtClean="0"/>
              <a:t> 0969201X072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20477" r="1945" b="20530"/>
          <a:stretch/>
        </p:blipFill>
        <p:spPr>
          <a:xfrm>
            <a:off x="347680" y="997527"/>
            <a:ext cx="2227812" cy="1363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3593" y="1384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Code commande RS </a:t>
            </a:r>
            <a:r>
              <a:rPr lang="fr-FR" b="1" dirty="0">
                <a:solidFill>
                  <a:srgbClr val="333333"/>
                </a:solidFill>
                <a:latin typeface="Arial" panose="020B0604020202020204" pitchFamily="34" charset="0"/>
              </a:rPr>
              <a:t>141-0381</a:t>
            </a: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Référence fabricant </a:t>
            </a:r>
            <a:r>
              <a:rPr lang="fr-FR" b="1" dirty="0">
                <a:solidFill>
                  <a:srgbClr val="333333"/>
                </a:solidFill>
                <a:latin typeface="Arial" panose="020B0604020202020204" pitchFamily="34" charset="0"/>
              </a:rPr>
              <a:t>09692015072</a:t>
            </a:r>
            <a:endParaRPr lang="fr-FR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95" t="21557" r="14190" b="17086"/>
          <a:stretch/>
        </p:blipFill>
        <p:spPr>
          <a:xfrm>
            <a:off x="4411982" y="997527"/>
            <a:ext cx="7583283" cy="3935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086" y="5145488"/>
            <a:ext cx="10992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b2b.harting.com/ebusiness/en/DSUB-FE-7W2-SHELL-WITH-SOLDER-CUP-CONT/09692015072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Also another supplier</a:t>
            </a:r>
          </a:p>
          <a:p>
            <a:r>
              <a:rPr lang="en-GB" dirty="0"/>
              <a:t>http://common.leocom.kr/pdfcat/pdfcat2009/c126_sec3_Con(D-sub).pdf</a:t>
            </a:r>
          </a:p>
        </p:txBody>
      </p:sp>
    </p:spTree>
    <p:extLst>
      <p:ext uri="{BB962C8B-B14F-4D97-AF65-F5344CB8AC3E}">
        <p14:creationId xmlns:p14="http://schemas.microsoft.com/office/powerpoint/2010/main" val="1747772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837" y="847899"/>
            <a:ext cx="1762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Pins</a:t>
            </a:r>
          </a:p>
          <a:p>
            <a:endParaRPr lang="en-GB" dirty="0"/>
          </a:p>
          <a:p>
            <a:r>
              <a:rPr lang="en-GB" dirty="0" err="1" smtClean="0"/>
              <a:t>Farnell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Power</a:t>
            </a:r>
          </a:p>
          <a:p>
            <a:r>
              <a:rPr lang="en-GB" dirty="0" smtClean="0"/>
              <a:t> </a:t>
            </a:r>
            <a:r>
              <a:rPr lang="en-GB" dirty="0"/>
              <a:t>2433225 </a:t>
            </a:r>
            <a:r>
              <a:rPr lang="en-GB" dirty="0" smtClean="0"/>
              <a:t>female</a:t>
            </a:r>
          </a:p>
          <a:p>
            <a:endParaRPr lang="en-GB" dirty="0" smtClean="0"/>
          </a:p>
          <a:p>
            <a:r>
              <a:rPr lang="en-GB" dirty="0" smtClean="0"/>
              <a:t>2433223   male</a:t>
            </a:r>
          </a:p>
          <a:p>
            <a:endParaRPr lang="en-GB" dirty="0"/>
          </a:p>
          <a:p>
            <a:r>
              <a:rPr lang="en-GB" dirty="0" smtClean="0"/>
              <a:t>Sense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5" t="46478" r="36691" b="18533"/>
          <a:stretch/>
        </p:blipFill>
        <p:spPr>
          <a:xfrm>
            <a:off x="4318457" y="1096"/>
            <a:ext cx="6134799" cy="2044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7" t="38484" r="35682" b="26946"/>
          <a:stretch/>
        </p:blipFill>
        <p:spPr>
          <a:xfrm>
            <a:off x="4455621" y="3943847"/>
            <a:ext cx="6999322" cy="2267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75316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http://www.farnell.com/datasheets/1836823.pdf?_ga=2.199927789.278703743.1546866397-246438842.1465995239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7856" y="20259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http://www.farnell.com/datasheets/1836824.pdf?_ga=2.199927789.278703743.1546866397-246438842.1465995239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509" t="42429" r="14515" b="35927"/>
          <a:stretch/>
        </p:blipFill>
        <p:spPr>
          <a:xfrm>
            <a:off x="4056610" y="2608643"/>
            <a:ext cx="7057507" cy="12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365" y="1580367"/>
            <a:ext cx="5798375" cy="3261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33" y="1256014"/>
            <a:ext cx="4688565" cy="2637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1445226"/>
            <a:ext cx="3416741" cy="1921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4554850"/>
            <a:ext cx="4025751" cy="2264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5161" y="311972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Connecteur</a:t>
            </a:r>
            <a:r>
              <a:rPr lang="en-GB" sz="3200" dirty="0" smtClean="0"/>
              <a:t> cote </a:t>
            </a:r>
            <a:r>
              <a:rPr lang="en-GB" sz="3200" dirty="0" err="1" smtClean="0"/>
              <a:t>Chambre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43916" y="389333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protection Etiquettes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866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56719" y="1058801"/>
            <a:ext cx="6637645" cy="4524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43" t="22165" r="17250" b="5229"/>
          <a:stretch/>
        </p:blipFill>
        <p:spPr>
          <a:xfrm>
            <a:off x="4524207" y="83126"/>
            <a:ext cx="7593678" cy="50624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195160" y="4416772"/>
            <a:ext cx="2096505" cy="649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119257" y="5495731"/>
            <a:ext cx="474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is female the pins or the body ….???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740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3" y="3396850"/>
            <a:ext cx="3110020" cy="3110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1330" y="33610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RS Stock No. 923-5189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Mfr. Part No. 09692117072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Brand </a:t>
            </a:r>
            <a:r>
              <a:rPr lang="en-GB" dirty="0" err="1">
                <a:hlinkClick r:id="rId3" tooltip="Buy Harting products online"/>
              </a:rPr>
              <a:t>Harting</a:t>
            </a:r>
            <a:r>
              <a:rPr lang="en-GB" dirty="0">
                <a:hlinkClick r:id="rId3" tooltip="Buy Harting products online"/>
              </a:rPr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60" y="890489"/>
            <a:ext cx="3982504" cy="2725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5795" y="1318339"/>
            <a:ext cx="10808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Harting</a:t>
            </a:r>
            <a:r>
              <a:rPr lang="en-GB" dirty="0" smtClean="0"/>
              <a:t> online Catalogue</a:t>
            </a:r>
          </a:p>
          <a:p>
            <a:r>
              <a:rPr lang="en-GB" dirty="0" smtClean="0"/>
              <a:t>https</a:t>
            </a:r>
            <a:r>
              <a:rPr lang="en-GB" dirty="0"/>
              <a:t>://docs-emea.rs-online.com/webdocs/14d3/0900766b814d30d8.pdf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139" t="29562" r="22123" b="380"/>
          <a:stretch/>
        </p:blipFill>
        <p:spPr>
          <a:xfrm>
            <a:off x="124408" y="1953521"/>
            <a:ext cx="6904084" cy="485531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70588" y="2304661"/>
            <a:ext cx="3741575" cy="6565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20672629">
            <a:off x="1925217" y="4253657"/>
            <a:ext cx="1312505" cy="532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20673716">
            <a:off x="8811645" y="4462114"/>
            <a:ext cx="1631186" cy="4583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53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0" t="34150" r="71370" b="14235"/>
          <a:stretch/>
        </p:blipFill>
        <p:spPr>
          <a:xfrm>
            <a:off x="8126963" y="335901"/>
            <a:ext cx="3918857" cy="423511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747657" y="4158937"/>
            <a:ext cx="2882001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8261816" y="1723588"/>
            <a:ext cx="1479343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58567" y="4532191"/>
            <a:ext cx="289517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Hood is therefore for a 15pin size connector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925" t="31499" r="16370" b="10626"/>
          <a:stretch/>
        </p:blipFill>
        <p:spPr>
          <a:xfrm>
            <a:off x="258567" y="179939"/>
            <a:ext cx="6664747" cy="33543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6168" y="736156"/>
            <a:ext cx="4741734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5110" y="3534310"/>
            <a:ext cx="1352939" cy="382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447-7353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2380" y="1068666"/>
            <a:ext cx="8844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Drawing</a:t>
            </a:r>
          </a:p>
          <a:p>
            <a:r>
              <a:rPr lang="en-GB" dirty="0" smtClean="0"/>
              <a:t>https</a:t>
            </a:r>
            <a:r>
              <a:rPr lang="en-GB" dirty="0"/>
              <a:t>://docs-emea.rs-online.com/webdocs/167c/0900766b8167c5a2.pdf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384" t="16782" r="22696" b="50403"/>
          <a:stretch/>
        </p:blipFill>
        <p:spPr>
          <a:xfrm>
            <a:off x="3504087" y="2634150"/>
            <a:ext cx="4622876" cy="2681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293" y="5366814"/>
            <a:ext cx="9596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09.21.23.013.7 </a:t>
            </a:r>
            <a:r>
              <a:rPr lang="en-GB" dirty="0" smtClean="0"/>
              <a:t> </a:t>
            </a:r>
            <a:r>
              <a:rPr lang="en-GB" dirty="0"/>
              <a:t>Straight outlet cover high section </a:t>
            </a:r>
            <a:r>
              <a:rPr lang="en-GB" dirty="0" smtClean="0"/>
              <a:t>8,5 </a:t>
            </a:r>
            <a:r>
              <a:rPr lang="en-GB" dirty="0"/>
              <a:t>mm FMK21G 2 </a:t>
            </a:r>
            <a:endParaRPr lang="en-GB" dirty="0" smtClean="0"/>
          </a:p>
          <a:p>
            <a:r>
              <a:rPr lang="en-GB" dirty="0" smtClean="0"/>
              <a:t>OR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12,5 mm	cable	FMK2G SCEM	</a:t>
            </a:r>
            <a:r>
              <a:rPr lang="en-GB" u="sng" dirty="0" smtClean="0"/>
              <a:t>09.21.23.013.9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9,6 mm  cable	with 45deg entry 	FMK21		</a:t>
            </a:r>
            <a:r>
              <a:rPr lang="en-GB" u="sng" dirty="0" smtClean="0"/>
              <a:t>09.21.23.022.0 	4.1chf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324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4" y="536979"/>
            <a:ext cx="10406217" cy="624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004" y="167647"/>
            <a:ext cx="4346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https://www.norcomp.net/series/962-series</a:t>
            </a:r>
          </a:p>
        </p:txBody>
      </p:sp>
    </p:spTree>
    <p:extLst>
      <p:ext uri="{BB962C8B-B14F-4D97-AF65-F5344CB8AC3E}">
        <p14:creationId xmlns:p14="http://schemas.microsoft.com/office/powerpoint/2010/main" val="3677287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91" t="12613" r="23735" b="38555"/>
          <a:stretch/>
        </p:blipFill>
        <p:spPr>
          <a:xfrm>
            <a:off x="87854" y="623944"/>
            <a:ext cx="10992522" cy="5639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20" y="168998"/>
            <a:ext cx="9828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http://www.l-com.com/d-sub-right-angle-assembled-d-sub-hood-kit-db9-hd15-metal</a:t>
            </a:r>
          </a:p>
        </p:txBody>
      </p:sp>
    </p:spTree>
    <p:extLst>
      <p:ext uri="{BB962C8B-B14F-4D97-AF65-F5344CB8AC3E}">
        <p14:creationId xmlns:p14="http://schemas.microsoft.com/office/powerpoint/2010/main" val="370110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8" t="34204" r="15591" b="31944"/>
          <a:stretch/>
        </p:blipFill>
        <p:spPr>
          <a:xfrm>
            <a:off x="0" y="3098201"/>
            <a:ext cx="12195907" cy="2969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407" y="459454"/>
            <a:ext cx="1053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https://uk.farnell.com/mh-connectors/mhdcmr09-ulp/hood-ultra-low-9way/dp/4861784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2" t="21129" r="76362" b="66451"/>
          <a:stretch/>
        </p:blipFill>
        <p:spPr>
          <a:xfrm>
            <a:off x="455407" y="1086523"/>
            <a:ext cx="5667913" cy="17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9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03" t="33116" r="14809" b="25968"/>
          <a:stretch/>
        </p:blipFill>
        <p:spPr>
          <a:xfrm>
            <a:off x="225910" y="817581"/>
            <a:ext cx="11909116" cy="4216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889" y="0"/>
            <a:ext cx="11474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https://www.mouser.ch/ProductDetail/NorComp/981-009-130R121?qs=sGAEpiMZZMu5A18b%252bIx2GqJEXxljCpJzENh9gueg4Rk%3d</a:t>
            </a:r>
          </a:p>
        </p:txBody>
      </p:sp>
    </p:spTree>
    <p:extLst>
      <p:ext uri="{BB962C8B-B14F-4D97-AF65-F5344CB8AC3E}">
        <p14:creationId xmlns:p14="http://schemas.microsoft.com/office/powerpoint/2010/main" val="3172310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340"/>
            <a:ext cx="10434918" cy="62573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9648"/>
            <a:ext cx="9316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https://uk.rs-online.com/web/p/d-sub-connector-backshells/7203035/</a:t>
            </a:r>
          </a:p>
        </p:txBody>
      </p:sp>
    </p:spTree>
    <p:extLst>
      <p:ext uri="{BB962C8B-B14F-4D97-AF65-F5344CB8AC3E}">
        <p14:creationId xmlns:p14="http://schemas.microsoft.com/office/powerpoint/2010/main" val="3440644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8499"/>
            <a:ext cx="117938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Resume of connectors D-Sub</a:t>
            </a:r>
          </a:p>
          <a:p>
            <a:r>
              <a:rPr lang="en-GB" dirty="0" smtClean="0"/>
              <a:t>				RS			</a:t>
            </a:r>
            <a:r>
              <a:rPr lang="en-GB" dirty="0" err="1" smtClean="0"/>
              <a:t>Farnel</a:t>
            </a:r>
            <a:r>
              <a:rPr lang="en-GB" dirty="0" smtClean="0"/>
              <a:t>			Quantity		</a:t>
            </a:r>
          </a:p>
          <a:p>
            <a:endParaRPr lang="en-GB" dirty="0"/>
          </a:p>
          <a:p>
            <a:r>
              <a:rPr lang="en-GB" dirty="0" smtClean="0"/>
              <a:t>Base Cable end</a:t>
            </a:r>
            <a:r>
              <a:rPr lang="en-GB" dirty="0"/>
              <a:t>			923-5189</a:t>
            </a:r>
            <a:r>
              <a:rPr lang="en-GB" dirty="0" smtClean="0"/>
              <a:t>						144 + 26 = 170</a:t>
            </a:r>
            <a:endParaRPr lang="en-GB" dirty="0"/>
          </a:p>
          <a:p>
            <a:r>
              <a:rPr lang="en-GB" dirty="0" smtClean="0"/>
              <a:t>Female pins						</a:t>
            </a:r>
            <a:r>
              <a:rPr lang="en-GB" dirty="0"/>
              <a:t> 2433225 </a:t>
            </a:r>
            <a:r>
              <a:rPr lang="en-GB" dirty="0" smtClean="0"/>
              <a:t>		144 + 26 = 170</a:t>
            </a:r>
            <a:endParaRPr lang="en-GB" dirty="0"/>
          </a:p>
          <a:p>
            <a:r>
              <a:rPr lang="en-GB" dirty="0" smtClean="0"/>
              <a:t>Male pins							</a:t>
            </a:r>
            <a:r>
              <a:rPr lang="en-GB" dirty="0"/>
              <a:t> </a:t>
            </a:r>
            <a:r>
              <a:rPr lang="en-GB" dirty="0" smtClean="0"/>
              <a:t>2433223			144 + 26 = 170</a:t>
            </a:r>
            <a:endParaRPr lang="en-GB" dirty="0"/>
          </a:p>
          <a:p>
            <a:r>
              <a:rPr lang="en-GB" dirty="0" smtClean="0"/>
              <a:t>Hood				447-7353						144 + 26	= 170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468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7857" y="450376"/>
            <a:ext cx="305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Polarity and </a:t>
            </a:r>
            <a:r>
              <a:rPr lang="en-GB" smtClean="0"/>
              <a:t>45deg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794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8649" y="1998252"/>
            <a:ext cx="4951701" cy="278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02" b="3538"/>
          <a:stretch/>
        </p:blipFill>
        <p:spPr>
          <a:xfrm>
            <a:off x="2979868" y="1167202"/>
            <a:ext cx="3691913" cy="2915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06" y="2979869"/>
            <a:ext cx="4828988" cy="271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r="17169" b="28595"/>
          <a:stretch/>
        </p:blipFill>
        <p:spPr>
          <a:xfrm>
            <a:off x="7702476" y="656217"/>
            <a:ext cx="3603812" cy="2323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943" y="592374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Raychem 12/4-0-STK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3943" y="323150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Tresse</a:t>
            </a:r>
            <a:r>
              <a:rPr lang="en-GB" sz="3200" dirty="0" smtClean="0"/>
              <a:t> poly et </a:t>
            </a:r>
            <a:r>
              <a:rPr lang="en-GB" sz="3200" dirty="0" err="1" smtClean="0"/>
              <a:t>Cuivre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6671781" y="5657671"/>
            <a:ext cx="3644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err="1" smtClean="0">
                <a:latin typeface="Arial" panose="020B0604020202020204" pitchFamily="34" charset="0"/>
              </a:rPr>
              <a:t>Tresse</a:t>
            </a:r>
            <a:r>
              <a:rPr lang="en-GB" u="sng" dirty="0" smtClean="0">
                <a:latin typeface="Arial" panose="020B0604020202020204" pitchFamily="34" charset="0"/>
              </a:rPr>
              <a:t> Cu04.01.33.050.5</a:t>
            </a:r>
          </a:p>
          <a:p>
            <a:r>
              <a:rPr lang="en-GB" dirty="0" smtClean="0"/>
              <a:t>Nominal dia. 6mm</a:t>
            </a:r>
          </a:p>
          <a:p>
            <a:r>
              <a:rPr lang="en-GB" dirty="0" smtClean="0"/>
              <a:t>Sheath dia. 4 -7mm</a:t>
            </a:r>
          </a:p>
          <a:p>
            <a:r>
              <a:rPr lang="en-GB" dirty="0" smtClean="0"/>
              <a:t>160 </a:t>
            </a:r>
            <a:r>
              <a:rPr lang="en-GB" dirty="0"/>
              <a:t>wires of 15/100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4594711" y="3231577"/>
            <a:ext cx="2312895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08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37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19" y="0"/>
            <a:ext cx="510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Lengths by S. Bally from the 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1" y="369332"/>
            <a:ext cx="8709939" cy="64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3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0" y="129092"/>
            <a:ext cx="8297172" cy="50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5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06" t="20253" r="30883" b="6037"/>
          <a:stretch/>
        </p:blipFill>
        <p:spPr>
          <a:xfrm>
            <a:off x="-1" y="0"/>
            <a:ext cx="11177195" cy="68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AWG to mm2	</a:t>
            </a:r>
            <a:r>
              <a:rPr lang="en-GB" sz="1200" dirty="0" smtClean="0"/>
              <a:t>https</a:t>
            </a:r>
            <a:r>
              <a:rPr lang="en-GB" sz="1200" dirty="0"/>
              <a:t>://</a:t>
            </a:r>
            <a:r>
              <a:rPr lang="en-GB" sz="1200" dirty="0" smtClean="0"/>
              <a:t>www.multicable.com/resources/reference-data/cross-reference-awg-to-mm2</a:t>
            </a:r>
            <a:r>
              <a:rPr lang="en-GB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86425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67" t="11462" r="22131" b="12229"/>
          <a:stretch/>
        </p:blipFill>
        <p:spPr>
          <a:xfrm>
            <a:off x="4032173" y="654849"/>
            <a:ext cx="7524521" cy="6126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698" y="285517"/>
            <a:ext cx="10150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https://www.boltdepot.com/fastener-information/machine-screws/machine-screw-diameter.aspx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832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1807" y="419247"/>
            <a:ext cx="5234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https://en.wikipedia.org/wiki/Computer_case_screws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788579"/>
            <a:ext cx="10126639" cy="60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28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378" y="0"/>
            <a:ext cx="7856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https://www.server-racks.com/rack-screws-10-32-12-24-m6.html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10754436" cy="64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41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596" t="30566" r="51327" b="9128"/>
          <a:stretch/>
        </p:blipFill>
        <p:spPr>
          <a:xfrm>
            <a:off x="272955" y="524697"/>
            <a:ext cx="5399791" cy="59033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8616" y="3006478"/>
            <a:ext cx="4967784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68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777" cy="54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142" t="29871" r="1040" b="47504"/>
          <a:stretch/>
        </p:blipFill>
        <p:spPr>
          <a:xfrm>
            <a:off x="5337728" y="3498702"/>
            <a:ext cx="6854272" cy="2278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8" t="18264" r="71117" b="37078"/>
          <a:stretch/>
        </p:blipFill>
        <p:spPr>
          <a:xfrm>
            <a:off x="2646381" y="2474258"/>
            <a:ext cx="4561242" cy="42434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18777" y="995986"/>
            <a:ext cx="2820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RE4 request by JF </a:t>
            </a:r>
            <a:r>
              <a:rPr lang="en-GB" b="1" dirty="0" err="1"/>
              <a:t>P</a:t>
            </a:r>
            <a:r>
              <a:rPr lang="en-GB" b="1" dirty="0" err="1" smtClean="0"/>
              <a:t>ernot</a:t>
            </a:r>
            <a:endParaRPr lang="en-GB" b="1" dirty="0" smtClean="0"/>
          </a:p>
          <a:p>
            <a:r>
              <a:rPr lang="en-GB" b="1" dirty="0" smtClean="0"/>
              <a:t>4985695 </a:t>
            </a:r>
            <a:r>
              <a:rPr lang="en-GB" b="1" dirty="0"/>
              <a:t>- Material Request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3087444" y="4379824"/>
            <a:ext cx="9025667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8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13864" cy="684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5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68" y="21933"/>
            <a:ext cx="3517034" cy="6486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45606" b="70238"/>
          <a:stretch/>
        </p:blipFill>
        <p:spPr>
          <a:xfrm>
            <a:off x="879473" y="365761"/>
            <a:ext cx="6866035" cy="275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78662" b="68875"/>
          <a:stretch/>
        </p:blipFill>
        <p:spPr>
          <a:xfrm>
            <a:off x="2918047" y="2594386"/>
            <a:ext cx="2788885" cy="30641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581317" y="4505899"/>
            <a:ext cx="0" cy="65699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17782" y="4505899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84732" y="5161057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0585" y="4663594"/>
            <a:ext cx="89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8.3mm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36395" y="4318612"/>
            <a:ext cx="1333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Thread dia.</a:t>
            </a:r>
          </a:p>
          <a:p>
            <a:r>
              <a:rPr lang="en-GB" dirty="0" smtClean="0"/>
              <a:t>3.38mm</a:t>
            </a:r>
          </a:p>
          <a:p>
            <a:r>
              <a:rPr lang="en-GB" dirty="0" smtClean="0"/>
              <a:t>6-32 UNC inch thread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6115491"/>
            <a:ext cx="9356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https://www.caen.it/products/a3009b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r>
              <a:rPr lang="en-GB" dirty="0"/>
              <a:t>https://www.boltdepot.com/fastener-information/machine-screws/machine-screw-diameter.aspx</a:t>
            </a:r>
          </a:p>
        </p:txBody>
      </p:sp>
    </p:spTree>
    <p:extLst>
      <p:ext uri="{BB962C8B-B14F-4D97-AF65-F5344CB8AC3E}">
        <p14:creationId xmlns:p14="http://schemas.microsoft.com/office/powerpoint/2010/main" val="158540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10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The #</a:t>
            </a:r>
            <a:r>
              <a:rPr lang="en-GB" b="1" dirty="0">
                <a:solidFill>
                  <a:srgbClr val="000000"/>
                </a:solidFill>
              </a:rPr>
              <a:t>6-32</a:t>
            </a:r>
            <a:r>
              <a:rPr lang="en-GB" dirty="0">
                <a:solidFill>
                  <a:srgbClr val="000000"/>
                </a:solidFill>
              </a:rPr>
              <a:t> UNC is a UTS </a:t>
            </a:r>
            <a:r>
              <a:rPr lang="en-GB" b="1" dirty="0">
                <a:solidFill>
                  <a:srgbClr val="000000"/>
                </a:solidFill>
              </a:rPr>
              <a:t>screw</a:t>
            </a:r>
            <a:r>
              <a:rPr lang="en-GB" dirty="0">
                <a:solidFill>
                  <a:srgbClr val="000000"/>
                </a:solidFill>
              </a:rPr>
              <a:t> specifying a major thread diameter of #6 which is defined as 0.1380 inches (3.51 mm); and 32 </a:t>
            </a:r>
            <a:r>
              <a:rPr lang="en-GB" dirty="0" err="1">
                <a:solidFill>
                  <a:srgbClr val="000000"/>
                </a:solidFill>
              </a:rPr>
              <a:t>tpi</a:t>
            </a:r>
            <a:r>
              <a:rPr lang="en-GB" dirty="0">
                <a:solidFill>
                  <a:srgbClr val="000000"/>
                </a:solidFill>
              </a:rPr>
              <a:t> (threads per inch) which equates to a thread pitch of 0.031250 inches (0.7938 mm). ... It is by far the most common </a:t>
            </a:r>
            <a:r>
              <a:rPr lang="en-GB" b="1" dirty="0">
                <a:solidFill>
                  <a:srgbClr val="000000"/>
                </a:solidFill>
              </a:rPr>
              <a:t>screw</a:t>
            </a:r>
            <a:r>
              <a:rPr lang="en-GB" dirty="0">
                <a:solidFill>
                  <a:srgbClr val="000000"/>
                </a:solidFill>
              </a:rPr>
              <a:t> found inside computer cases.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85579" y="2207104"/>
            <a:ext cx="5234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https://en.wikipedia.org/wiki/Computer_case_screws</a:t>
            </a:r>
          </a:p>
        </p:txBody>
      </p:sp>
    </p:spTree>
    <p:extLst>
      <p:ext uri="{BB962C8B-B14F-4D97-AF65-F5344CB8AC3E}">
        <p14:creationId xmlns:p14="http://schemas.microsoft.com/office/powerpoint/2010/main" val="12903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4318" y="475861"/>
            <a:ext cx="189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Lug </a:t>
            </a:r>
            <a:r>
              <a:rPr lang="en-GB" dirty="0" err="1" smtClean="0"/>
              <a:t>dia</a:t>
            </a:r>
            <a:r>
              <a:rPr lang="en-GB" dirty="0" smtClean="0"/>
              <a:t> 6mm</a:t>
            </a:r>
          </a:p>
          <a:p>
            <a:r>
              <a:rPr lang="en-GB" dirty="0" smtClean="0"/>
              <a:t>Section  </a:t>
            </a:r>
            <a:r>
              <a:rPr lang="en-GB" dirty="0"/>
              <a:t>2.5mm</a:t>
            </a:r>
            <a:r>
              <a:rPr lang="en-GB" baseline="30000" dirty="0"/>
              <a:t>2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30185" r="21663" b="19504"/>
          <a:stretch/>
        </p:blipFill>
        <p:spPr>
          <a:xfrm>
            <a:off x="7777779" y="903642"/>
            <a:ext cx="2721685" cy="17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351" t="39948" r="2180" b="27393"/>
          <a:stretch/>
        </p:blipFill>
        <p:spPr>
          <a:xfrm>
            <a:off x="575226" y="2979869"/>
            <a:ext cx="10341591" cy="2543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6583" y="5566109"/>
            <a:ext cx="910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https://www.cabac.com.au/brands/cabac/lugs-links-and-terminals/lugs-and-links/copper-crimp-lugs/cu-crimp-15-95mm2/10100505?s=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98" y="190053"/>
            <a:ext cx="2789816" cy="27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6085" y="2264008"/>
            <a:ext cx="497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T90-25mm 90 Degree Angle Battery End </a:t>
            </a:r>
            <a:r>
              <a:rPr lang="en-GB" u="sng" dirty="0" err="1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Termi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8665" y="1277601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Ring terminal,</a:t>
            </a:r>
            <a:endParaRPr lang="en-GB" b="1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5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29680</TotalTime>
  <Words>446</Words>
  <Application>Microsoft Office PowerPoint</Application>
  <PresentationFormat>Widescreen</PresentationFormat>
  <Paragraphs>126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Arial</vt:lpstr>
      <vt:lpstr>Calibri</vt:lpstr>
      <vt:lpstr>Calibri Light</vt:lpstr>
      <vt:lpstr>Century Gothic</vt:lpstr>
      <vt:lpstr>Office Theme</vt:lpstr>
      <vt:lpstr>LV cable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Sense Wire PS end</vt:lpstr>
      <vt:lpstr>PowerPoint Presentation</vt:lpstr>
      <vt:lpstr>PowerPoint Presentation</vt:lpstr>
      <vt:lpstr>Chamber end connector D-Sub with 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 cable production</dc:title>
  <dc:creator>Ian Crotty</dc:creator>
  <cp:lastModifiedBy>Ian Crotty</cp:lastModifiedBy>
  <cp:revision>131</cp:revision>
  <cp:lastPrinted>2019-01-17T12:37:27Z</cp:lastPrinted>
  <dcterms:created xsi:type="dcterms:W3CDTF">2018-12-17T13:50:31Z</dcterms:created>
  <dcterms:modified xsi:type="dcterms:W3CDTF">2019-01-30T15:59:23Z</dcterms:modified>
</cp:coreProperties>
</file>