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2" r:id="rId5"/>
    <p:sldId id="304" r:id="rId6"/>
    <p:sldId id="299" r:id="rId7"/>
    <p:sldId id="306" r:id="rId8"/>
    <p:sldId id="308" r:id="rId9"/>
    <p:sldId id="310" r:id="rId10"/>
    <p:sldId id="313" r:id="rId11"/>
    <p:sldId id="311" r:id="rId12"/>
    <p:sldId id="268" r:id="rId13"/>
    <p:sldId id="280" r:id="rId14"/>
    <p:sldId id="283" r:id="rId15"/>
    <p:sldId id="279" r:id="rId16"/>
    <p:sldId id="262" r:id="rId17"/>
    <p:sldId id="259" r:id="rId18"/>
    <p:sldId id="261" r:id="rId19"/>
    <p:sldId id="263" r:id="rId20"/>
    <p:sldId id="265" r:id="rId21"/>
    <p:sldId id="266" r:id="rId22"/>
    <p:sldId id="260" r:id="rId23"/>
    <p:sldId id="285" r:id="rId24"/>
    <p:sldId id="287" r:id="rId25"/>
    <p:sldId id="271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8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0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5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7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8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508C-54D4-43AC-84FF-220FDC089A04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6A94-3C19-4097-AC1D-1E170C644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en.it/products/a3009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.uk/url?sa=i&amp;source=images&amp;cd=&amp;cad=rja&amp;uact=8&amp;ved=2ahUKEwiTzLjKlN7fAhXF-qQKHY0HAZsQjhx6BAgBEAM&amp;url=https://www.alibaba.com/product-detail/T90-25mm-90-degree-angle-battery_60634269662.html&amp;psig=AOvVaw3FCRwajlQhP6zMpWBrIpAL&amp;ust=1547032773523089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mm.cern.ch/owa/redir.aspx?C=ifHO0rtdrdeY1dKBf7JC2gswrBB4DutGCTUq5xHL62CZCQHkv3vWCA..&amp;URL=https://www.klauke.com/en/electrical/electrical-connection-syste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2b.harting.com/ebusiness/en/DSUB-FE-7W2-SHELL-WITH-SOLDER-CUP-CONT/096920150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2b.harting.com/ebusiness/en/DSUB-FE-7W2-SHELL-WITH-SOLDER-CUP-CONT/0969201507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2b.harting.com/ebusiness/en/DSUB-FE-7W2-SHELL-WITH-SOLDER-CUP-CONT/096920150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LV cable production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17 Dec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7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68" y="21933"/>
            <a:ext cx="3517034" cy="648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t="17655" r="45606" b="70238"/>
          <a:stretch/>
        </p:blipFill>
        <p:spPr>
          <a:xfrm>
            <a:off x="879473" y="365761"/>
            <a:ext cx="6866035" cy="275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t="17655" r="78662" b="68875"/>
          <a:stretch/>
        </p:blipFill>
        <p:spPr>
          <a:xfrm>
            <a:off x="2918047" y="2594386"/>
            <a:ext cx="2788885" cy="30641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81317" y="4505899"/>
            <a:ext cx="0" cy="65699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17782" y="4505899"/>
            <a:ext cx="1344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84732" y="5161057"/>
            <a:ext cx="1344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0585" y="4663594"/>
            <a:ext cx="8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8.3mm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36395" y="4318612"/>
            <a:ext cx="133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Thread dia.</a:t>
            </a:r>
          </a:p>
          <a:p>
            <a:r>
              <a:rPr lang="en-GB" dirty="0" smtClean="0"/>
              <a:t>3.38mm</a:t>
            </a:r>
          </a:p>
          <a:p>
            <a:r>
              <a:rPr lang="en-GB" dirty="0" smtClean="0"/>
              <a:t>6-32 inch thread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6115491"/>
            <a:ext cx="9356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https://www.caen.it/products/a3009b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/>
              <a:t>https://www.boltdepot.com/fastener-information/machine-screws/machine-screw-diameter.aspx</a:t>
            </a:r>
          </a:p>
        </p:txBody>
      </p:sp>
    </p:spTree>
    <p:extLst>
      <p:ext uri="{BB962C8B-B14F-4D97-AF65-F5344CB8AC3E}">
        <p14:creationId xmlns:p14="http://schemas.microsoft.com/office/powerpoint/2010/main" val="16765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6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318" y="475861"/>
            <a:ext cx="189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Lug </a:t>
            </a:r>
            <a:r>
              <a:rPr lang="en-GB" dirty="0" err="1" smtClean="0"/>
              <a:t>dia</a:t>
            </a:r>
            <a:r>
              <a:rPr lang="en-GB" dirty="0" smtClean="0"/>
              <a:t> 6mm</a:t>
            </a:r>
          </a:p>
          <a:p>
            <a:r>
              <a:rPr lang="en-GB" dirty="0" smtClean="0"/>
              <a:t>Section  </a:t>
            </a:r>
            <a:r>
              <a:rPr lang="en-GB" dirty="0"/>
              <a:t>2.5mm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30185" r="21663" b="19504"/>
          <a:stretch/>
        </p:blipFill>
        <p:spPr>
          <a:xfrm>
            <a:off x="7777779" y="903642"/>
            <a:ext cx="2721685" cy="17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351" t="39948" r="2180" b="27393"/>
          <a:stretch/>
        </p:blipFill>
        <p:spPr>
          <a:xfrm>
            <a:off x="575226" y="2979869"/>
            <a:ext cx="10341591" cy="2543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583" y="5566109"/>
            <a:ext cx="910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https://www.cabac.com.au/brands/cabac/lugs-links-and-terminals/lugs-and-links/copper-crimp-lugs/cu-crimp-15-95mm2/10100505?s=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98" y="190053"/>
            <a:ext cx="2789816" cy="27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6085" y="2264008"/>
            <a:ext cx="497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T90-25mm 90 Degree Angle Battery End </a:t>
            </a:r>
            <a:r>
              <a:rPr lang="en-GB" u="sng" dirty="0" err="1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Termi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8665" y="1277601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Ring terminal,</a:t>
            </a:r>
            <a:endParaRPr lang="en-GB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90" y="190512"/>
            <a:ext cx="612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http://ftp.weitkowitz.de/downloads/print/weitkowitz_maincatalog_english_web.pdf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21" t="7658" r="27386" b="1306"/>
          <a:stretch/>
        </p:blipFill>
        <p:spPr>
          <a:xfrm>
            <a:off x="6357769" y="0"/>
            <a:ext cx="5834231" cy="6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739" y="320953"/>
            <a:ext cx="4611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https://www.conrad.com/ce/en/product/736870/M5-Uninsulated-Right-Angle-Tube-Type-Terminal-10mm-Cimco-183065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50" t="10064" r="20708" b="-388"/>
          <a:stretch/>
        </p:blipFill>
        <p:spPr>
          <a:xfrm>
            <a:off x="4922444" y="0"/>
            <a:ext cx="7269556" cy="6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468" y="279700"/>
            <a:ext cx="833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Lusin</a:t>
            </a:r>
            <a:r>
              <a:rPr lang="en-GB" dirty="0" smtClean="0"/>
              <a:t> input  week 2</a:t>
            </a:r>
            <a:endParaRPr lang="en-GB" dirty="0"/>
          </a:p>
          <a:p>
            <a:r>
              <a:rPr lang="en-GB" dirty="0">
                <a:hlinkClick r:id="rId2"/>
              </a:rPr>
              <a:t>https://www.klauke.com/en/electrical/electrical-connection-systems/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27529" y="10471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Gustav Klauke GmbH</a:t>
            </a:r>
            <a:br>
              <a:rPr lang="de-DE" dirty="0"/>
            </a:br>
            <a:r>
              <a:rPr lang="de-DE" dirty="0"/>
              <a:t>Auf dem Knapp 46</a:t>
            </a:r>
            <a:br>
              <a:rPr lang="de-DE" dirty="0"/>
            </a:br>
            <a:r>
              <a:rPr lang="de-DE" dirty="0"/>
              <a:t>42855 Remscheid</a:t>
            </a:r>
            <a:br>
              <a:rPr lang="de-DE" dirty="0"/>
            </a:br>
            <a:r>
              <a:rPr lang="de-DE" dirty="0"/>
              <a:t>Deutschland</a:t>
            </a:r>
            <a:br>
              <a:rPr lang="de-DE" dirty="0"/>
            </a:br>
            <a:r>
              <a:rPr lang="de-DE" dirty="0"/>
              <a:t>Tel.: +49 (0)2191 / 907-0</a:t>
            </a:r>
            <a:br>
              <a:rPr lang="de-DE" dirty="0"/>
            </a:br>
            <a:r>
              <a:rPr lang="de-DE" dirty="0"/>
              <a:t>Fax: +49 (0)2191 / 907-141</a:t>
            </a:r>
            <a:br>
              <a:rPr lang="de-DE" dirty="0"/>
            </a:br>
            <a:r>
              <a:rPr lang="de-DE" dirty="0"/>
              <a:t>E-Mail: Klauke-Info@Emerson.com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73" t="17744" r="22116" b="10181"/>
          <a:stretch/>
        </p:blipFill>
        <p:spPr>
          <a:xfrm>
            <a:off x="4200860" y="1047116"/>
            <a:ext cx="7999893" cy="56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5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16" y="321071"/>
            <a:ext cx="10992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Panel Mount</a:t>
            </a:r>
          </a:p>
          <a:p>
            <a:r>
              <a:rPr lang="en-GB" dirty="0" smtClean="0"/>
              <a:t>Nota , what does the “with solder cup </a:t>
            </a:r>
            <a:r>
              <a:rPr lang="en-GB" dirty="0" err="1" smtClean="0"/>
              <a:t>cont</a:t>
            </a:r>
            <a:r>
              <a:rPr lang="en-GB" dirty="0" smtClean="0"/>
              <a:t>” mean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https://b2b.harting.com/files/livebooks/en/PRD0200000100047/downloads/395.pdf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050" t="18334" r="2534" b="3618"/>
          <a:stretch/>
        </p:blipFill>
        <p:spPr>
          <a:xfrm>
            <a:off x="186612" y="1798399"/>
            <a:ext cx="9545217" cy="49961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01054" y="3321849"/>
            <a:ext cx="4251877" cy="643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7185" y="5056642"/>
            <a:ext cx="2447958" cy="43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416125" y="5088675"/>
            <a:ext cx="1399591" cy="43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4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 end with sense wire</a:t>
            </a:r>
          </a:p>
          <a:p>
            <a:r>
              <a:rPr lang="en-GB" dirty="0" smtClean="0"/>
              <a:t>D-sub.</a:t>
            </a:r>
          </a:p>
          <a:p>
            <a:r>
              <a:rPr lang="en-GB" dirty="0" err="1" smtClean="0"/>
              <a:t>Harting</a:t>
            </a:r>
            <a:r>
              <a:rPr lang="en-GB" dirty="0" smtClean="0"/>
              <a:t> 0969201X072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0477" r="1945" b="20530"/>
          <a:stretch/>
        </p:blipFill>
        <p:spPr>
          <a:xfrm>
            <a:off x="347680" y="997527"/>
            <a:ext cx="2227812" cy="1363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3593" y="138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Code commande RS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141-0381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Référence fabricant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09692015072</a:t>
            </a: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95" t="21557" r="14190" b="17086"/>
          <a:stretch/>
        </p:blipFill>
        <p:spPr>
          <a:xfrm>
            <a:off x="4411982" y="997527"/>
            <a:ext cx="7583283" cy="393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086" y="5145488"/>
            <a:ext cx="1099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another supplier</a:t>
            </a:r>
          </a:p>
          <a:p>
            <a:r>
              <a:rPr lang="en-GB" dirty="0"/>
              <a:t>http://common.leocom.kr/pdfcat/pdfcat2009/c126_sec3_Con(D-sub).pdf</a:t>
            </a:r>
          </a:p>
        </p:txBody>
      </p:sp>
    </p:spTree>
    <p:extLst>
      <p:ext uri="{BB962C8B-B14F-4D97-AF65-F5344CB8AC3E}">
        <p14:creationId xmlns:p14="http://schemas.microsoft.com/office/powerpoint/2010/main" val="174777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837" y="847899"/>
            <a:ext cx="1762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Pins</a:t>
            </a:r>
          </a:p>
          <a:p>
            <a:endParaRPr lang="en-GB" dirty="0"/>
          </a:p>
          <a:p>
            <a:r>
              <a:rPr lang="en-GB" dirty="0" err="1" smtClean="0"/>
              <a:t>Farnell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 </a:t>
            </a:r>
            <a:r>
              <a:rPr lang="en-GB" dirty="0"/>
              <a:t>2433225 </a:t>
            </a:r>
            <a:r>
              <a:rPr lang="en-GB" dirty="0" smtClean="0"/>
              <a:t>female</a:t>
            </a:r>
          </a:p>
          <a:p>
            <a:endParaRPr lang="en-GB" dirty="0" smtClean="0"/>
          </a:p>
          <a:p>
            <a:r>
              <a:rPr lang="en-GB" dirty="0" smtClean="0"/>
              <a:t>2433223   male</a:t>
            </a:r>
          </a:p>
          <a:p>
            <a:endParaRPr lang="en-GB" dirty="0"/>
          </a:p>
          <a:p>
            <a:r>
              <a:rPr lang="en-GB" dirty="0" smtClean="0"/>
              <a:t>Sense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5" t="46478" r="36691" b="18533"/>
          <a:stretch/>
        </p:blipFill>
        <p:spPr>
          <a:xfrm>
            <a:off x="4318457" y="1096"/>
            <a:ext cx="6134799" cy="204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" t="38484" r="35682" b="26946"/>
          <a:stretch/>
        </p:blipFill>
        <p:spPr>
          <a:xfrm>
            <a:off x="4455621" y="3943847"/>
            <a:ext cx="6999322" cy="2267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7531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http://www.farnell.com/datasheets/1836823.pdf?_ga=2.199927789.278703743.1546866397-246438842.1465995239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7856" y="2025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http://www.farnell.com/datasheets/1836824.pdf?_ga=2.199927789.278703743.1546866397-246438842.1465995239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509" t="42429" r="14515" b="35927"/>
          <a:stretch/>
        </p:blipFill>
        <p:spPr>
          <a:xfrm>
            <a:off x="4056610" y="2608643"/>
            <a:ext cx="7057507" cy="12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56719" y="1058801"/>
            <a:ext cx="6637645" cy="4524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43" t="22165" r="17250" b="5229"/>
          <a:stretch/>
        </p:blipFill>
        <p:spPr>
          <a:xfrm>
            <a:off x="4524207" y="83126"/>
            <a:ext cx="7593678" cy="50624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95160" y="4416772"/>
            <a:ext cx="2096505" cy="64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9257" y="5495731"/>
            <a:ext cx="474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female the pins or the body ….???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7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05" y="461591"/>
            <a:ext cx="5779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 x 2.5mm</a:t>
            </a:r>
            <a:r>
              <a:rPr lang="en-GB" baseline="30000" dirty="0" smtClean="0"/>
              <a:t>2 </a:t>
            </a:r>
            <a:r>
              <a:rPr lang="en-GB" dirty="0" smtClean="0"/>
              <a:t>(13AWG) +</a:t>
            </a:r>
            <a:r>
              <a:rPr lang="en-GB" baseline="30000" dirty="0" smtClean="0"/>
              <a:t> </a:t>
            </a:r>
            <a:r>
              <a:rPr lang="en-GB" dirty="0" smtClean="0"/>
              <a:t>2 x 0.22mm2 (24AWG ? )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 smtClean="0"/>
              <a:t>D</a:t>
            </a:r>
            <a:r>
              <a:rPr lang="en-GB" dirty="0" smtClean="0"/>
              <a:t>iameter </a:t>
            </a:r>
            <a:r>
              <a:rPr lang="en-GB" dirty="0" err="1" smtClean="0"/>
              <a:t>Exterieur</a:t>
            </a:r>
            <a:r>
              <a:rPr lang="en-GB" dirty="0" smtClean="0"/>
              <a:t> </a:t>
            </a:r>
            <a:r>
              <a:rPr lang="en-GB" dirty="0" smtClean="0"/>
              <a:t>= 8.3mm approx. (8.22mm)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160 Cables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4" y="402828"/>
            <a:ext cx="4915189" cy="2764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" y="3167622"/>
            <a:ext cx="4064897" cy="228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t="-411" r="36557" b="-270"/>
          <a:stretch/>
        </p:blipFill>
        <p:spPr>
          <a:xfrm>
            <a:off x="8208085" y="3241534"/>
            <a:ext cx="2904564" cy="3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0" t="34150" r="71370" b="14235"/>
          <a:stretch/>
        </p:blipFill>
        <p:spPr>
          <a:xfrm>
            <a:off x="8126963" y="335901"/>
            <a:ext cx="3918857" cy="42351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61816" y="1723588"/>
            <a:ext cx="1479343" cy="365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8567" y="4532191"/>
            <a:ext cx="28951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Hood is therefore for a 15pin size connector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925" t="31499" r="16370" b="10626"/>
          <a:stretch/>
        </p:blipFill>
        <p:spPr>
          <a:xfrm>
            <a:off x="258567" y="179939"/>
            <a:ext cx="6664747" cy="33543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6168" y="736156"/>
            <a:ext cx="4741734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65110" y="3534310"/>
            <a:ext cx="1352939" cy="38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447-7353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2380" y="1068666"/>
            <a:ext cx="884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Drawing</a:t>
            </a:r>
          </a:p>
          <a:p>
            <a:r>
              <a:rPr lang="en-GB" dirty="0" smtClean="0"/>
              <a:t>https</a:t>
            </a:r>
            <a:r>
              <a:rPr lang="en-GB" dirty="0"/>
              <a:t>://docs-emea.rs-online.com/webdocs/167c/0900766b8167c5a2.pdf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384" t="16782" r="22696" b="50403"/>
          <a:stretch/>
        </p:blipFill>
        <p:spPr>
          <a:xfrm>
            <a:off x="3678949" y="2496742"/>
            <a:ext cx="4622876" cy="2681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293" y="5366814"/>
            <a:ext cx="9596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09.21.23.013.7 </a:t>
            </a:r>
            <a:r>
              <a:rPr lang="en-GB" dirty="0" smtClean="0"/>
              <a:t> </a:t>
            </a:r>
            <a:r>
              <a:rPr lang="en-GB" dirty="0"/>
              <a:t>Straight outlet cover high section </a:t>
            </a:r>
            <a:r>
              <a:rPr lang="en-GB" dirty="0" smtClean="0"/>
              <a:t>8,5 </a:t>
            </a:r>
            <a:r>
              <a:rPr lang="en-GB" dirty="0"/>
              <a:t>mm FMK21G 2 </a:t>
            </a:r>
            <a:endParaRPr lang="en-GB" dirty="0" smtClean="0"/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dia</a:t>
            </a:r>
            <a:r>
              <a:rPr lang="en-GB" dirty="0" smtClean="0"/>
              <a:t> 12,5 mm	cable	FMK2G SCEM	</a:t>
            </a:r>
            <a:r>
              <a:rPr lang="en-GB" u="sng" dirty="0" smtClean="0"/>
              <a:t>09.21.23.013.9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dia</a:t>
            </a:r>
            <a:r>
              <a:rPr lang="en-GB" dirty="0" smtClean="0"/>
              <a:t> 9,6 mm  cable	with 45deg entry 	FMK21		</a:t>
            </a:r>
            <a:r>
              <a:rPr lang="en-GB" u="sng" dirty="0" smtClean="0"/>
              <a:t>09.21.23.022.0 	4.1chf 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007788" y="6229135"/>
            <a:ext cx="7451827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02213" y="3189865"/>
            <a:ext cx="2882001" cy="332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2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8499"/>
            <a:ext cx="117938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Resume of connectors D-Sub</a:t>
            </a:r>
          </a:p>
          <a:p>
            <a:r>
              <a:rPr lang="en-GB" dirty="0" smtClean="0"/>
              <a:t>				RS			</a:t>
            </a:r>
            <a:r>
              <a:rPr lang="en-GB" dirty="0" err="1" smtClean="0"/>
              <a:t>Farnel</a:t>
            </a:r>
            <a:r>
              <a:rPr lang="en-GB" dirty="0" smtClean="0"/>
              <a:t>			Quantity		</a:t>
            </a:r>
          </a:p>
          <a:p>
            <a:endParaRPr lang="en-GB" dirty="0"/>
          </a:p>
          <a:p>
            <a:r>
              <a:rPr lang="en-GB" dirty="0" smtClean="0"/>
              <a:t>Base Cable end</a:t>
            </a:r>
            <a:r>
              <a:rPr lang="en-GB" dirty="0"/>
              <a:t>			923-5189</a:t>
            </a:r>
            <a:r>
              <a:rPr lang="en-GB" dirty="0" smtClean="0"/>
              <a:t>						144 + 26 = 170</a:t>
            </a:r>
            <a:endParaRPr lang="en-GB" dirty="0"/>
          </a:p>
          <a:p>
            <a:r>
              <a:rPr lang="en-GB" dirty="0" smtClean="0"/>
              <a:t>Female pins						</a:t>
            </a:r>
            <a:r>
              <a:rPr lang="en-GB" dirty="0"/>
              <a:t> 2433225 </a:t>
            </a:r>
            <a:r>
              <a:rPr lang="en-GB" dirty="0" smtClean="0"/>
              <a:t>		144 + 26 = 170</a:t>
            </a:r>
            <a:endParaRPr lang="en-GB" dirty="0"/>
          </a:p>
          <a:p>
            <a:r>
              <a:rPr lang="en-GB" dirty="0" smtClean="0"/>
              <a:t>Male pins							</a:t>
            </a:r>
            <a:r>
              <a:rPr lang="en-GB" dirty="0"/>
              <a:t> </a:t>
            </a:r>
            <a:r>
              <a:rPr lang="en-GB" dirty="0" smtClean="0"/>
              <a:t>2433223			144 + 26 = 170</a:t>
            </a:r>
            <a:endParaRPr lang="en-GB" dirty="0"/>
          </a:p>
          <a:p>
            <a:r>
              <a:rPr lang="en-GB" dirty="0" smtClean="0"/>
              <a:t>Hood				447-7353						144 + 26	= 170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FMK21	</a:t>
            </a:r>
            <a:r>
              <a:rPr lang="en-GB" dirty="0"/>
              <a:t> with 45deg entry </a:t>
            </a:r>
            <a:endParaRPr lang="en-GB" dirty="0" smtClean="0"/>
          </a:p>
          <a:p>
            <a:r>
              <a:rPr lang="en-GB" dirty="0"/>
              <a:t>For </a:t>
            </a:r>
            <a:r>
              <a:rPr lang="en-GB" dirty="0" err="1"/>
              <a:t>dia</a:t>
            </a:r>
            <a:r>
              <a:rPr lang="en-GB" dirty="0"/>
              <a:t> 9,6 mm  cable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8" t="533"/>
          <a:stretch/>
        </p:blipFill>
        <p:spPr>
          <a:xfrm rot="5400000">
            <a:off x="4754879" y="2603349"/>
            <a:ext cx="2676413" cy="47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19" y="0"/>
            <a:ext cx="51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Lengths by S. Bally from the 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1" y="369332"/>
            <a:ext cx="8709939" cy="64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9" y="129092"/>
            <a:ext cx="10690365" cy="6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6" t="20253" r="30883" b="6037"/>
          <a:stretch/>
        </p:blipFill>
        <p:spPr>
          <a:xfrm>
            <a:off x="-1" y="0"/>
            <a:ext cx="11177195" cy="6854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080470">
            <a:off x="2022438" y="2549562"/>
            <a:ext cx="6282466" cy="120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Pas Definitive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-1502870" y="2886252"/>
            <a:ext cx="6236465" cy="7065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AWG to mm2	</a:t>
            </a:r>
            <a:r>
              <a:rPr lang="en-GB" sz="1200" dirty="0" smtClean="0"/>
              <a:t>https</a:t>
            </a:r>
            <a:r>
              <a:rPr lang="en-GB" sz="1200" dirty="0"/>
              <a:t>://</a:t>
            </a:r>
            <a:r>
              <a:rPr lang="en-GB" sz="1200" dirty="0" smtClean="0"/>
              <a:t>www.multicable.com/resources/reference-data/cross-reference-awg-to-mm2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8642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6365" y="1580367"/>
            <a:ext cx="5798375" cy="3261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6" y="1484556"/>
            <a:ext cx="4900598" cy="2756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3" y="1705166"/>
            <a:ext cx="3416741" cy="1921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4554850"/>
            <a:ext cx="4025751" cy="226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398" y="3783937"/>
            <a:ext cx="28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Thermo</a:t>
            </a:r>
            <a:r>
              <a:rPr lang="en-GB" dirty="0" smtClean="0"/>
              <a:t> retractable , protection Etiquettes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398" y="545103"/>
            <a:ext cx="516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Connecteur</a:t>
            </a:r>
            <a:r>
              <a:rPr lang="en-GB" sz="3200" dirty="0" smtClean="0"/>
              <a:t> cote </a:t>
            </a:r>
            <a:r>
              <a:rPr lang="en-GB" sz="3200" dirty="0" err="1" smtClean="0"/>
              <a:t>Chambre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939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 end with sense wire</a:t>
            </a:r>
          </a:p>
          <a:p>
            <a:r>
              <a:rPr lang="en-GB" dirty="0" smtClean="0"/>
              <a:t>D-sub.</a:t>
            </a:r>
          </a:p>
          <a:p>
            <a:r>
              <a:rPr lang="en-GB" dirty="0" err="1" smtClean="0"/>
              <a:t>Harting</a:t>
            </a:r>
            <a:r>
              <a:rPr lang="en-GB" dirty="0" smtClean="0"/>
              <a:t> 0969201X072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0477" r="1945" b="20530"/>
          <a:stretch/>
        </p:blipFill>
        <p:spPr>
          <a:xfrm>
            <a:off x="347680" y="997527"/>
            <a:ext cx="2227812" cy="1363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3593" y="138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Code commande RS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141-0381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Référence fabricant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</a:rPr>
              <a:t>09692015072</a:t>
            </a: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95" t="21557" r="14190" b="17086"/>
          <a:stretch/>
        </p:blipFill>
        <p:spPr>
          <a:xfrm>
            <a:off x="4411982" y="997527"/>
            <a:ext cx="7583283" cy="393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086" y="5145488"/>
            <a:ext cx="1099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b2b.harting.com/ebusiness/en/DSUB-FE-7W2-SHELL-WITH-SOLDER-CUP-CONT/09692015072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another supplier</a:t>
            </a:r>
          </a:p>
          <a:p>
            <a:r>
              <a:rPr lang="en-GB" dirty="0"/>
              <a:t>http://common.leocom.kr/pdfcat/pdfcat2009/c126_sec3_Con(D-sub).pdf</a:t>
            </a:r>
          </a:p>
        </p:txBody>
      </p:sp>
    </p:spTree>
    <p:extLst>
      <p:ext uri="{BB962C8B-B14F-4D97-AF65-F5344CB8AC3E}">
        <p14:creationId xmlns:p14="http://schemas.microsoft.com/office/powerpoint/2010/main" val="144747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837" y="847899"/>
            <a:ext cx="1762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Pins</a:t>
            </a:r>
          </a:p>
          <a:p>
            <a:endParaRPr lang="en-GB" dirty="0"/>
          </a:p>
          <a:p>
            <a:r>
              <a:rPr lang="en-GB" dirty="0" err="1" smtClean="0"/>
              <a:t>Farnell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 </a:t>
            </a:r>
            <a:r>
              <a:rPr lang="en-GB" dirty="0"/>
              <a:t>2433225 </a:t>
            </a:r>
            <a:r>
              <a:rPr lang="en-GB" dirty="0" smtClean="0"/>
              <a:t>female</a:t>
            </a:r>
          </a:p>
          <a:p>
            <a:endParaRPr lang="en-GB" dirty="0" smtClean="0"/>
          </a:p>
          <a:p>
            <a:r>
              <a:rPr lang="en-GB" dirty="0" smtClean="0"/>
              <a:t>2433223   male</a:t>
            </a:r>
          </a:p>
          <a:p>
            <a:endParaRPr lang="en-GB" dirty="0"/>
          </a:p>
          <a:p>
            <a:r>
              <a:rPr lang="en-GB" dirty="0" smtClean="0"/>
              <a:t>Sense</a:t>
            </a:r>
          </a:p>
          <a:p>
            <a:r>
              <a:rPr lang="en-GB" dirty="0"/>
              <a:t> </a:t>
            </a:r>
            <a:r>
              <a:rPr lang="en-GB" dirty="0" smtClean="0"/>
              <a:t>already in the connector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5" t="46478" r="36691" b="18533"/>
          <a:stretch/>
        </p:blipFill>
        <p:spPr>
          <a:xfrm>
            <a:off x="4318457" y="1096"/>
            <a:ext cx="6134799" cy="204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" t="38484" r="35682" b="26946"/>
          <a:stretch/>
        </p:blipFill>
        <p:spPr>
          <a:xfrm>
            <a:off x="4455621" y="3943847"/>
            <a:ext cx="6999322" cy="2267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7531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http://www.farnell.com/datasheets/1836823.pdf?_ga=2.199927789.278703743.1546866397-246438842.1465995239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7856" y="2025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http://www.farnell.com/datasheets/1836824.pdf?_ga=2.199927789.278703743.1546866397-246438842.1465995239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509" t="42429" r="14515" b="35927"/>
          <a:stretch/>
        </p:blipFill>
        <p:spPr>
          <a:xfrm>
            <a:off x="4056610" y="2608643"/>
            <a:ext cx="7057507" cy="12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3184" y="2250386"/>
            <a:ext cx="4951701" cy="278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2" b="3538"/>
          <a:stretch/>
        </p:blipFill>
        <p:spPr>
          <a:xfrm>
            <a:off x="3202543" y="1013140"/>
            <a:ext cx="3691913" cy="2915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62" y="3929136"/>
            <a:ext cx="4828988" cy="271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r="17169" b="28595"/>
          <a:stretch/>
        </p:blipFill>
        <p:spPr>
          <a:xfrm>
            <a:off x="7702476" y="656217"/>
            <a:ext cx="3603812" cy="2323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723" y="6153173"/>
            <a:ext cx="28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Thermo</a:t>
            </a:r>
            <a:r>
              <a:rPr lang="en-GB" dirty="0" smtClean="0"/>
              <a:t> retractable , </a:t>
            </a:r>
            <a:r>
              <a:rPr lang="en-GB" dirty="0" err="1" smtClean="0"/>
              <a:t>Raythem</a:t>
            </a:r>
            <a:r>
              <a:rPr lang="en-GB" dirty="0" smtClean="0"/>
              <a:t> 12/4-0-STK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59859" y="274303"/>
            <a:ext cx="516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Tresse</a:t>
            </a:r>
            <a:r>
              <a:rPr lang="en-GB" sz="3200" dirty="0" smtClean="0"/>
              <a:t> poly et </a:t>
            </a:r>
            <a:r>
              <a:rPr lang="en-GB" sz="3200" dirty="0" err="1" smtClean="0"/>
              <a:t>Cuivre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50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4" b="-1102"/>
          <a:stretch/>
        </p:blipFill>
        <p:spPr>
          <a:xfrm rot="16200000">
            <a:off x="144779" y="1532460"/>
            <a:ext cx="4379260" cy="390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-11282" r="17061" b="-1"/>
          <a:stretch/>
        </p:blipFill>
        <p:spPr>
          <a:xfrm rot="16200000">
            <a:off x="7154304" y="1908372"/>
            <a:ext cx="993988" cy="108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415" t="18674" r="22116" b="25394"/>
          <a:stretch/>
        </p:blipFill>
        <p:spPr>
          <a:xfrm rot="18159448">
            <a:off x="8161217" y="5317539"/>
            <a:ext cx="763791" cy="1046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2346" y="5324677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Lug </a:t>
            </a:r>
            <a:r>
              <a:rPr lang="en-GB" dirty="0" err="1" smtClean="0"/>
              <a:t>dia</a:t>
            </a:r>
            <a:r>
              <a:rPr lang="en-GB" dirty="0" smtClean="0"/>
              <a:t> </a:t>
            </a:r>
            <a:r>
              <a:rPr lang="en-GB" dirty="0" smtClean="0"/>
              <a:t>3.5mm</a:t>
            </a:r>
            <a:endParaRPr lang="en-GB" dirty="0" smtClean="0"/>
          </a:p>
          <a:p>
            <a:r>
              <a:rPr lang="en-GB" dirty="0" smtClean="0"/>
              <a:t>Section  </a:t>
            </a:r>
            <a:r>
              <a:rPr lang="en-GB" dirty="0" smtClean="0"/>
              <a:t>2.5mm</a:t>
            </a:r>
            <a:r>
              <a:rPr lang="en-GB" baseline="30000" dirty="0" smtClean="0"/>
              <a:t>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095" t="18620" r="21746" b="2289"/>
          <a:stretch/>
        </p:blipFill>
        <p:spPr>
          <a:xfrm>
            <a:off x="8778844" y="35908"/>
            <a:ext cx="3336919" cy="2675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826" y="154242"/>
            <a:ext cx="516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Connecteur</a:t>
            </a:r>
            <a:r>
              <a:rPr lang="en-GB" sz="3200" dirty="0" smtClean="0"/>
              <a:t> cote Alimentation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7739" r="21868" b="43823"/>
          <a:stretch/>
        </p:blipFill>
        <p:spPr>
          <a:xfrm rot="1194343">
            <a:off x="3680289" y="3029712"/>
            <a:ext cx="5118876" cy="1570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7739" r="21868" b="43823"/>
          <a:stretch/>
        </p:blipFill>
        <p:spPr>
          <a:xfrm>
            <a:off x="2963182" y="1518412"/>
            <a:ext cx="4254143" cy="1065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3415" t="18674" r="22116" b="25394"/>
          <a:stretch/>
        </p:blipFill>
        <p:spPr>
          <a:xfrm rot="18159448">
            <a:off x="8807999" y="4356921"/>
            <a:ext cx="763791" cy="10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959" y="363893"/>
            <a:ext cx="104782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Sense </a:t>
            </a:r>
            <a:r>
              <a:rPr lang="en-GB" sz="3200" dirty="0" smtClean="0"/>
              <a:t>wire connectors</a:t>
            </a:r>
          </a:p>
          <a:p>
            <a:endParaRPr lang="en-GB" dirty="0"/>
          </a:p>
          <a:p>
            <a:r>
              <a:rPr lang="en-GB" dirty="0" smtClean="0"/>
              <a:t>Sense wire connectors				232-9959 (RS)				</a:t>
            </a:r>
          </a:p>
          <a:p>
            <a:r>
              <a:rPr lang="en-GB" dirty="0" smtClean="0"/>
              <a:t>Pins						</a:t>
            </a:r>
            <a:r>
              <a:rPr lang="en-GB" dirty="0"/>
              <a:t>233-0038 (RS</a:t>
            </a:r>
            <a:r>
              <a:rPr lang="en-GB" dirty="0" smtClean="0"/>
              <a:t>) or </a:t>
            </a:r>
            <a:r>
              <a:rPr lang="en-GB" dirty="0" err="1" smtClean="0"/>
              <a:t>Farnell</a:t>
            </a:r>
            <a:r>
              <a:rPr lang="en-GB" dirty="0" smtClean="0"/>
              <a:t> 182206-2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95" t="18620" r="21746" b="2289"/>
          <a:stretch/>
        </p:blipFill>
        <p:spPr>
          <a:xfrm>
            <a:off x="205274" y="1996751"/>
            <a:ext cx="5831631" cy="467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16" t="43781" r="22306" b="1104"/>
          <a:stretch/>
        </p:blipFill>
        <p:spPr>
          <a:xfrm>
            <a:off x="6056828" y="2323321"/>
            <a:ext cx="5765059" cy="32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4" y="2997799"/>
            <a:ext cx="2789816" cy="27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5016" y="1430767"/>
            <a:ext cx="616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 terminal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connue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vendredi</a:t>
            </a:r>
            <a:r>
              <a:rPr lang="en-GB" dirty="0" smtClean="0"/>
              <a:t>. </a:t>
            </a:r>
            <a:r>
              <a:rPr lang="en-GB" dirty="0" err="1" smtClean="0"/>
              <a:t>Mais</a:t>
            </a:r>
            <a:r>
              <a:rPr lang="en-GB" dirty="0" smtClean="0"/>
              <a:t> pour le cable de 2.5mm2. </a:t>
            </a:r>
            <a:r>
              <a:rPr lang="en-GB" dirty="0" err="1" smtClean="0"/>
              <a:t>Voir</a:t>
            </a:r>
            <a:r>
              <a:rPr lang="en-GB" dirty="0" smtClean="0"/>
              <a:t> emplacement sur le alimentation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9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19111</TotalTime>
  <Words>302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Century Gothic</vt:lpstr>
      <vt:lpstr>Office Theme</vt:lpstr>
      <vt:lpstr>LV cable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cable production</dc:title>
  <dc:creator>Ian Crotty</dc:creator>
  <cp:lastModifiedBy>Ian Crotty</cp:lastModifiedBy>
  <cp:revision>126</cp:revision>
  <cp:lastPrinted>2019-01-17T12:37:27Z</cp:lastPrinted>
  <dcterms:created xsi:type="dcterms:W3CDTF">2018-12-17T13:50:31Z</dcterms:created>
  <dcterms:modified xsi:type="dcterms:W3CDTF">2019-01-23T09:02:38Z</dcterms:modified>
</cp:coreProperties>
</file>