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8" r:id="rId3"/>
    <p:sldMasterId id="2147483712" r:id="rId4"/>
    <p:sldMasterId id="2147483726" r:id="rId5"/>
    <p:sldMasterId id="2147483740" r:id="rId6"/>
    <p:sldMasterId id="2147483776" r:id="rId7"/>
    <p:sldMasterId id="2147483812" r:id="rId8"/>
  </p:sldMasterIdLst>
  <p:notesMasterIdLst>
    <p:notesMasterId r:id="rId38"/>
  </p:notesMasterIdLst>
  <p:sldIdLst>
    <p:sldId id="256" r:id="rId9"/>
    <p:sldId id="263" r:id="rId10"/>
    <p:sldId id="325" r:id="rId11"/>
    <p:sldId id="334" r:id="rId12"/>
    <p:sldId id="323" r:id="rId13"/>
    <p:sldId id="291" r:id="rId14"/>
    <p:sldId id="292" r:id="rId15"/>
    <p:sldId id="299" r:id="rId16"/>
    <p:sldId id="301" r:id="rId17"/>
    <p:sldId id="322" r:id="rId18"/>
    <p:sldId id="267" r:id="rId19"/>
    <p:sldId id="273" r:id="rId20"/>
    <p:sldId id="303" r:id="rId21"/>
    <p:sldId id="310" r:id="rId22"/>
    <p:sldId id="309" r:id="rId23"/>
    <p:sldId id="281" r:id="rId24"/>
    <p:sldId id="314" r:id="rId25"/>
    <p:sldId id="293" r:id="rId26"/>
    <p:sldId id="294" r:id="rId27"/>
    <p:sldId id="274" r:id="rId28"/>
    <p:sldId id="296" r:id="rId29"/>
    <p:sldId id="312" r:id="rId30"/>
    <p:sldId id="316" r:id="rId31"/>
    <p:sldId id="336" r:id="rId32"/>
    <p:sldId id="330" r:id="rId33"/>
    <p:sldId id="328" r:id="rId34"/>
    <p:sldId id="329" r:id="rId35"/>
    <p:sldId id="333" r:id="rId36"/>
    <p:sldId id="335" r:id="rId37"/>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55"/>
    <p:restoredTop sz="90714" autoAdjust="0"/>
  </p:normalViewPr>
  <p:slideViewPr>
    <p:cSldViewPr>
      <p:cViewPr varScale="1">
        <p:scale>
          <a:sx n="83" d="100"/>
          <a:sy n="83" d="100"/>
        </p:scale>
        <p:origin x="-972" y="-9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82" d="100"/>
          <a:sy n="82" d="100"/>
        </p:scale>
        <p:origin x="397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997FB108-464B-45A2-BB03-AC8CD87FB182}" type="datetimeFigureOut">
              <a:rPr lang="en-GB" smtClean="0"/>
              <a:t>09/06/2016</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B7469693-CF96-44FE-BFA0-C46FF95BC358}" type="slidenum">
              <a:rPr lang="en-GB" smtClean="0"/>
              <a:t>‹#›</a:t>
            </a:fld>
            <a:endParaRPr lang="en-GB"/>
          </a:p>
        </p:txBody>
      </p:sp>
    </p:spTree>
    <p:extLst>
      <p:ext uri="{BB962C8B-B14F-4D97-AF65-F5344CB8AC3E}">
        <p14:creationId xmlns:p14="http://schemas.microsoft.com/office/powerpoint/2010/main" val="1372861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469693-CF96-44FE-BFA0-C46FF95BC358}" type="slidenum">
              <a:rPr lang="en-GB" smtClean="0"/>
              <a:t>1</a:t>
            </a:fld>
            <a:endParaRPr lang="en-GB"/>
          </a:p>
        </p:txBody>
      </p:sp>
    </p:spTree>
    <p:extLst>
      <p:ext uri="{BB962C8B-B14F-4D97-AF65-F5344CB8AC3E}">
        <p14:creationId xmlns:p14="http://schemas.microsoft.com/office/powerpoint/2010/main" val="1755674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469693-CF96-44FE-BFA0-C46FF95BC358}" type="slidenum">
              <a:rPr lang="en-GB" smtClean="0"/>
              <a:t>4</a:t>
            </a:fld>
            <a:endParaRPr lang="en-GB"/>
          </a:p>
        </p:txBody>
      </p:sp>
    </p:spTree>
    <p:extLst>
      <p:ext uri="{BB962C8B-B14F-4D97-AF65-F5344CB8AC3E}">
        <p14:creationId xmlns:p14="http://schemas.microsoft.com/office/powerpoint/2010/main" val="1793041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7461409-09B0-4686-972F-3FF534FCBD0F}" type="datetimeFigureOut">
              <a:rPr lang="en-GB" smtClean="0"/>
              <a:t>09/06/2016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1014044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461409-09B0-4686-972F-3FF534FCBD0F}" type="datetimeFigureOut">
              <a:rPr lang="en-GB" smtClean="0"/>
              <a:t>09/06/2016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3044367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461409-09B0-4686-972F-3FF534FCBD0F}" type="datetimeFigureOut">
              <a:rPr lang="en-GB" smtClean="0"/>
              <a:t>09/06/2016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435136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9"/>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51699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570026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5228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4789" y="1176339"/>
            <a:ext cx="4303712"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6CD3CBBB-7914-4A27-9163-56C10AC751A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922859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2"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2"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8"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9"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AA3F1A1F-F347-48EB-A08A-36C17B7C7A7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4057804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81726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3"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4"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03C64C6-E066-41F1-97AA-77334C9E4BC2}"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225845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47774AE4-7E59-437F-9D4D-F72E728B5E45}"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42391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461409-09B0-4686-972F-3FF534FCBD0F}" type="datetimeFigureOut">
              <a:rPr lang="en-GB" smtClean="0"/>
              <a:t>09/06/2016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1483543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D46CD-D36E-48B1-83EB-3014EDE51100}"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42678720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015" y="1176339"/>
            <a:ext cx="8864600" cy="540543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B83AE49-743E-4C8D-A07D-B75D83D3E286}"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443547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5451" y="168275"/>
            <a:ext cx="2189163" cy="6413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4790" y="168275"/>
            <a:ext cx="6418262" cy="6413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74F71-51B7-4857-AB67-A994C68CD2B9}"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9851074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6226" y="168275"/>
            <a:ext cx="6251575" cy="827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04789" y="1176339"/>
            <a:ext cx="4303712"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30137772-F8AF-4474-A120-393BE4233071}"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4790488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83"/>
            <a:ext cx="2057400" cy="365125"/>
          </a:xfrm>
          <a:prstGeom prst="rect">
            <a:avLst/>
          </a:prstGeom>
        </p:spPr>
        <p:txBody>
          <a:bodyPr/>
          <a:lstStyle/>
          <a:p>
            <a:r>
              <a:rPr lang="en-US" smtClean="0">
                <a:solidFill>
                  <a:srgbClr val="000000"/>
                </a:solidFill>
              </a:rPr>
              <a:t>May 10, 2016</a:t>
            </a:r>
            <a:endParaRPr lang="en-GB">
              <a:solidFill>
                <a:srgbClr val="000000"/>
              </a:solidFill>
            </a:endParaRPr>
          </a:p>
        </p:txBody>
      </p:sp>
      <p:sp>
        <p:nvSpPr>
          <p:cNvPr id="5" name="Footer Placeholder 4"/>
          <p:cNvSpPr>
            <a:spLocks noGrp="1"/>
          </p:cNvSpPr>
          <p:nvPr>
            <p:ph type="ftr" sz="quarter" idx="11"/>
          </p:nvPr>
        </p:nvSpPr>
        <p:spPr>
          <a:xfrm>
            <a:off x="3028950" y="6356383"/>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83"/>
            <a:ext cx="2057400" cy="365125"/>
          </a:xfrm>
          <a:prstGeom prst="rect">
            <a:avLst/>
          </a:prstGeom>
        </p:spPr>
        <p:txBody>
          <a:bodyPr/>
          <a:lstStyle/>
          <a:p>
            <a:fld id="{B1E6B398-5210-4EE1-B25E-0263E898D7D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7830313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3"/>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460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0398002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520509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4789" y="1176339"/>
            <a:ext cx="4303712"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6CD3CBBB-7914-4A27-9163-56C10AC751A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0703915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4"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4"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8"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9"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AA3F1A1F-F347-48EB-A08A-36C17B7C7A7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563023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461409-09B0-4686-972F-3FF534FCBD0F}" type="datetimeFigureOut">
              <a:rPr lang="en-GB" smtClean="0"/>
              <a:t>09/06/2016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1693764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36033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3"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4"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03C64C6-E066-41F1-97AA-77334C9E4BC2}"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93809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47774AE4-7E59-437F-9D4D-F72E728B5E45}"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6120100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D46CD-D36E-48B1-83EB-3014EDE51100}"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2826163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015" y="1176339"/>
            <a:ext cx="8864600" cy="540543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B83AE49-743E-4C8D-A07D-B75D83D3E286}"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6800666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5451" y="168275"/>
            <a:ext cx="2189163" cy="6413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4790" y="168275"/>
            <a:ext cx="6418262" cy="6413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74F71-51B7-4857-AB67-A994C68CD2B9}"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5201844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6226" y="168275"/>
            <a:ext cx="6251575" cy="827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04789" y="1176339"/>
            <a:ext cx="4303712"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30137772-F8AF-4474-A120-393BE4233071}"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9637621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67"/>
            <a:ext cx="2057400" cy="365125"/>
          </a:xfrm>
          <a:prstGeom prst="rect">
            <a:avLst/>
          </a:prstGeom>
        </p:spPr>
        <p:txBody>
          <a:bodyPr/>
          <a:lstStyle/>
          <a:p>
            <a:r>
              <a:rPr lang="en-US" smtClean="0">
                <a:solidFill>
                  <a:srgbClr val="000000"/>
                </a:solidFill>
              </a:rPr>
              <a:t>May 10, 2016</a:t>
            </a:r>
            <a:endParaRPr lang="en-GB">
              <a:solidFill>
                <a:srgbClr val="000000"/>
              </a:solidFill>
            </a:endParaRPr>
          </a:p>
        </p:txBody>
      </p:sp>
      <p:sp>
        <p:nvSpPr>
          <p:cNvPr id="5" name="Footer Placeholder 4"/>
          <p:cNvSpPr>
            <a:spLocks noGrp="1"/>
          </p:cNvSpPr>
          <p:nvPr>
            <p:ph type="ftr" sz="quarter" idx="11"/>
          </p:nvPr>
        </p:nvSpPr>
        <p:spPr>
          <a:xfrm>
            <a:off x="3028950" y="6356367"/>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67"/>
            <a:ext cx="2057400" cy="365125"/>
          </a:xfrm>
          <a:prstGeom prst="rect">
            <a:avLst/>
          </a:prstGeom>
        </p:spPr>
        <p:txBody>
          <a:bodyPr/>
          <a:lstStyle/>
          <a:p>
            <a:fld id="{B1E6B398-5210-4EE1-B25E-0263E898D7D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6952411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925633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864465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7461409-09B0-4686-972F-3FF534FCBD0F}" type="datetimeFigureOut">
              <a:rPr lang="en-GB" smtClean="0"/>
              <a:t>09/06/2016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38185012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892859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4789" y="1176339"/>
            <a:ext cx="4303712"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6CD3CBBB-7914-4A27-9163-56C10AC751A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7513078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8"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9"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AA3F1A1F-F347-48EB-A08A-36C17B7C7A7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5729161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088292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3"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4"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03C64C6-E066-41F1-97AA-77334C9E4BC2}"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6517977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47774AE4-7E59-437F-9D4D-F72E728B5E45}"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5595628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D46CD-D36E-48B1-83EB-3014EDE51100}"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6345429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015" y="1176339"/>
            <a:ext cx="8864600" cy="540543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B83AE49-743E-4C8D-A07D-B75D83D3E286}"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3419268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5451" y="168275"/>
            <a:ext cx="2189163" cy="6413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4790" y="168275"/>
            <a:ext cx="6418262" cy="6413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74F71-51B7-4857-AB67-A994C68CD2B9}"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7341917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6226" y="168275"/>
            <a:ext cx="6251575" cy="827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04789" y="1176339"/>
            <a:ext cx="4303712"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30137772-F8AF-4474-A120-393BE4233071}"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178951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4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7461409-09B0-4686-972F-3FF534FCBD0F}" type="datetimeFigureOut">
              <a:rPr lang="en-GB" smtClean="0"/>
              <a:t>09/06/2016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39892747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61"/>
            <a:ext cx="2057400" cy="365125"/>
          </a:xfrm>
          <a:prstGeom prst="rect">
            <a:avLst/>
          </a:prstGeom>
        </p:spPr>
        <p:txBody>
          <a:bodyPr/>
          <a:lstStyle/>
          <a:p>
            <a:r>
              <a:rPr lang="en-US" smtClean="0">
                <a:solidFill>
                  <a:srgbClr val="000000"/>
                </a:solidFill>
              </a:rPr>
              <a:t>May 10, 2016</a:t>
            </a:r>
            <a:endParaRPr lang="en-GB">
              <a:solidFill>
                <a:srgbClr val="000000"/>
              </a:solidFill>
            </a:endParaRPr>
          </a:p>
        </p:txBody>
      </p:sp>
      <p:sp>
        <p:nvSpPr>
          <p:cNvPr id="5" name="Footer Placeholder 4"/>
          <p:cNvSpPr>
            <a:spLocks noGrp="1"/>
          </p:cNvSpPr>
          <p:nvPr>
            <p:ph type="ftr" sz="quarter" idx="11"/>
          </p:nvPr>
        </p:nvSpPr>
        <p:spPr>
          <a:xfrm>
            <a:off x="3028950" y="6356361"/>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61"/>
            <a:ext cx="2057400" cy="365125"/>
          </a:xfrm>
          <a:prstGeom prst="rect">
            <a:avLst/>
          </a:prstGeom>
        </p:spPr>
        <p:txBody>
          <a:bodyPr/>
          <a:lstStyle/>
          <a:p>
            <a:fld id="{B1E6B398-5210-4EE1-B25E-0263E898D7D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0142909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89515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3591355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407118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4789" y="1176339"/>
            <a:ext cx="4303712"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6CD3CBBB-7914-4A27-9163-56C10AC751A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8540544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8"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9"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AA3F1A1F-F347-48EB-A08A-36C17B7C7A7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6211927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94470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3"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4"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03C64C6-E066-41F1-97AA-77334C9E4BC2}"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3185189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47774AE4-7E59-437F-9D4D-F72E728B5E45}"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40924971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D46CD-D36E-48B1-83EB-3014EDE51100}"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902057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7461409-09B0-4686-972F-3FF534FCBD0F}" type="datetimeFigureOut">
              <a:rPr lang="en-GB" smtClean="0"/>
              <a:t>09/06/2016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3518007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015" y="1176339"/>
            <a:ext cx="8864600" cy="540543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B83AE49-743E-4C8D-A07D-B75D83D3E286}"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9152674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5451" y="168275"/>
            <a:ext cx="2189163" cy="6413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4790" y="168275"/>
            <a:ext cx="6418262" cy="6413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74F71-51B7-4857-AB67-A994C68CD2B9}"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6647232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6226" y="168275"/>
            <a:ext cx="6251575" cy="827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04789" y="1176339"/>
            <a:ext cx="4303712"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30137772-F8AF-4474-A120-393BE4233071}"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3024841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53"/>
            <a:ext cx="2057400" cy="365125"/>
          </a:xfrm>
          <a:prstGeom prst="rect">
            <a:avLst/>
          </a:prstGeom>
        </p:spPr>
        <p:txBody>
          <a:bodyPr/>
          <a:lstStyle/>
          <a:p>
            <a:r>
              <a:rPr lang="en-US" smtClean="0">
                <a:solidFill>
                  <a:srgbClr val="000000"/>
                </a:solidFill>
              </a:rPr>
              <a:t>May 10, 2016</a:t>
            </a:r>
            <a:endParaRPr lang="en-GB">
              <a:solidFill>
                <a:srgbClr val="000000"/>
              </a:solidFill>
            </a:endParaRPr>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B1E6B398-5210-4EE1-B25E-0263E898D7D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2213121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09/06/2016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746809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09/06/2016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63797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09/06/2016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155564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09/06/2016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479131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4EDBC9E-FFDC-4564-AD5C-7687B5DDC050}" type="datetimeFigureOut">
              <a:rPr lang="en-GB" smtClean="0">
                <a:solidFill>
                  <a:prstClr val="black">
                    <a:tint val="75000"/>
                  </a:prstClr>
                </a:solidFill>
              </a:rPr>
              <a:pPr/>
              <a:t>09/06/2016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537516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4EDBC9E-FFDC-4564-AD5C-7687B5DDC050}" type="datetimeFigureOut">
              <a:rPr lang="en-GB" smtClean="0">
                <a:solidFill>
                  <a:prstClr val="black">
                    <a:tint val="75000"/>
                  </a:prstClr>
                </a:solidFill>
              </a:rPr>
              <a:pPr/>
              <a:t>09/06/2016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8119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461409-09B0-4686-972F-3FF534FCBD0F}" type="datetimeFigureOut">
              <a:rPr lang="en-GB" smtClean="0"/>
              <a:t>09/06/2016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10527851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EDBC9E-FFDC-4564-AD5C-7687B5DDC050}" type="datetimeFigureOut">
              <a:rPr lang="en-GB" smtClean="0">
                <a:solidFill>
                  <a:prstClr val="black">
                    <a:tint val="75000"/>
                  </a:prstClr>
                </a:solidFill>
              </a:rPr>
              <a:pPr/>
              <a:t>09/06/2016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000557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09/06/2016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698650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09/06/2016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7579022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09/06/2016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142272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09/06/2016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198123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09/06/2016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595650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09/06/2016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073645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09/06/2016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039463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09/06/2016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967804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4EDBC9E-FFDC-4564-AD5C-7687B5DDC050}" type="datetimeFigureOut">
              <a:rPr lang="en-GB" smtClean="0">
                <a:solidFill>
                  <a:prstClr val="black">
                    <a:tint val="75000"/>
                  </a:prstClr>
                </a:solidFill>
              </a:rPr>
              <a:pPr/>
              <a:t>09/06/2016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66422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461409-09B0-4686-972F-3FF534FCBD0F}" type="datetimeFigureOut">
              <a:rPr lang="en-GB" smtClean="0"/>
              <a:t>09/06/2016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10684579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4EDBC9E-FFDC-4564-AD5C-7687B5DDC050}" type="datetimeFigureOut">
              <a:rPr lang="en-GB" smtClean="0">
                <a:solidFill>
                  <a:prstClr val="black">
                    <a:tint val="75000"/>
                  </a:prstClr>
                </a:solidFill>
              </a:rPr>
              <a:pPr/>
              <a:t>09/06/2016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330766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EDBC9E-FFDC-4564-AD5C-7687B5DDC050}" type="datetimeFigureOut">
              <a:rPr lang="en-GB" smtClean="0">
                <a:solidFill>
                  <a:prstClr val="black">
                    <a:tint val="75000"/>
                  </a:prstClr>
                </a:solidFill>
              </a:rPr>
              <a:pPr/>
              <a:t>09/06/2016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436738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09/06/2016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935017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09/06/2016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679390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09/06/2016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5497314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09/06/2016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1820589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09/06/2016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775980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09/06/2016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120549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09/06/2016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605946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D8F9196-62D7-45B0-B68B-10AAC589F390}" type="datetimeFigureOut">
              <a:rPr lang="en-GB" smtClean="0">
                <a:solidFill>
                  <a:prstClr val="black">
                    <a:tint val="75000"/>
                  </a:prstClr>
                </a:solidFill>
              </a:rPr>
              <a:pPr/>
              <a:t>09/06/2016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16857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461409-09B0-4686-972F-3FF534FCBD0F}" type="datetimeFigureOut">
              <a:rPr lang="en-GB" smtClean="0"/>
              <a:t>09/06/2016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30578249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D8F9196-62D7-45B0-B68B-10AAC589F390}" type="datetimeFigureOut">
              <a:rPr lang="en-GB" smtClean="0">
                <a:solidFill>
                  <a:prstClr val="black">
                    <a:tint val="75000"/>
                  </a:prstClr>
                </a:solidFill>
              </a:rPr>
              <a:pPr/>
              <a:t>09/06/2016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720182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D8F9196-62D7-45B0-B68B-10AAC589F390}" type="datetimeFigureOut">
              <a:rPr lang="en-GB" smtClean="0">
                <a:solidFill>
                  <a:prstClr val="black">
                    <a:tint val="75000"/>
                  </a:prstClr>
                </a:solidFill>
              </a:rPr>
              <a:pPr/>
              <a:t>09/06/2016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476330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8F9196-62D7-45B0-B68B-10AAC589F390}" type="datetimeFigureOut">
              <a:rPr lang="en-GB" smtClean="0">
                <a:solidFill>
                  <a:prstClr val="black">
                    <a:tint val="75000"/>
                  </a:prstClr>
                </a:solidFill>
              </a:rPr>
              <a:pPr/>
              <a:t>09/06/2016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7597786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F9196-62D7-45B0-B68B-10AAC589F390}" type="datetimeFigureOut">
              <a:rPr lang="en-GB" smtClean="0">
                <a:solidFill>
                  <a:prstClr val="black">
                    <a:tint val="75000"/>
                  </a:prstClr>
                </a:solidFill>
              </a:rPr>
              <a:pPr/>
              <a:t>09/06/2016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31068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F9196-62D7-45B0-B68B-10AAC589F390}" type="datetimeFigureOut">
              <a:rPr lang="en-GB" smtClean="0">
                <a:solidFill>
                  <a:prstClr val="black">
                    <a:tint val="75000"/>
                  </a:prstClr>
                </a:solidFill>
              </a:rPr>
              <a:pPr/>
              <a:t>09/06/2016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4320545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09/06/2016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5869585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09/06/2016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00075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1.png"/><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8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461409-09B0-4686-972F-3FF534FCBD0F}" type="datetimeFigureOut">
              <a:rPr lang="en-GB" smtClean="0"/>
              <a:t>09/06/2016</a:t>
            </a:fld>
            <a:endParaRPr lang="en-GB"/>
          </a:p>
        </p:txBody>
      </p:sp>
      <p:sp>
        <p:nvSpPr>
          <p:cNvPr id="5" name="Footer Placeholder 4"/>
          <p:cNvSpPr>
            <a:spLocks noGrp="1"/>
          </p:cNvSpPr>
          <p:nvPr>
            <p:ph type="ftr" sz="quarter" idx="3"/>
          </p:nvPr>
        </p:nvSpPr>
        <p:spPr>
          <a:xfrm>
            <a:off x="3124200" y="635638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8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DAC28-8E93-4B25-83B7-B4C1CBFA47E3}" type="slidenum">
              <a:rPr lang="en-GB" smtClean="0"/>
              <a:t>‹#›</a:t>
            </a:fld>
            <a:endParaRPr lang="en-GB"/>
          </a:p>
        </p:txBody>
      </p:sp>
    </p:spTree>
    <p:extLst>
      <p:ext uri="{BB962C8B-B14F-4D97-AF65-F5344CB8AC3E}">
        <p14:creationId xmlns:p14="http://schemas.microsoft.com/office/powerpoint/2010/main" val="440770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8315341" y="56070"/>
            <a:ext cx="750061" cy="838200"/>
          </a:xfrm>
          <a:prstGeom prst="rect">
            <a:avLst/>
          </a:prstGeom>
          <a:noFill/>
          <a:ln w="9525">
            <a:noFill/>
            <a:miter lim="800000"/>
            <a:headEnd/>
            <a:tailEnd/>
          </a:ln>
        </p:spPr>
      </p:pic>
      <p:sp>
        <p:nvSpPr>
          <p:cNvPr id="19458" name="Rectangle 2"/>
          <p:cNvSpPr>
            <a:spLocks noGrp="1" noChangeArrowheads="1"/>
          </p:cNvSpPr>
          <p:nvPr>
            <p:ph type="title"/>
          </p:nvPr>
        </p:nvSpPr>
        <p:spPr bwMode="auto">
          <a:xfrm>
            <a:off x="117024" y="66675"/>
            <a:ext cx="7873025" cy="83185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dirty="0" smtClean="0"/>
              <a:t>Click to edit</a:t>
            </a:r>
          </a:p>
        </p:txBody>
      </p:sp>
      <p:cxnSp>
        <p:nvCxnSpPr>
          <p:cNvPr id="10" name="Straight Connector 9"/>
          <p:cNvCxnSpPr/>
          <p:nvPr userDrawn="1"/>
        </p:nvCxnSpPr>
        <p:spPr>
          <a:xfrm>
            <a:off x="232236" y="894270"/>
            <a:ext cx="6490445"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78257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300" b="1">
          <a:solidFill>
            <a:srgbClr val="0070C0"/>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8315333" y="56070"/>
            <a:ext cx="750061" cy="838200"/>
          </a:xfrm>
          <a:prstGeom prst="rect">
            <a:avLst/>
          </a:prstGeom>
          <a:noFill/>
          <a:ln w="9525">
            <a:noFill/>
            <a:miter lim="800000"/>
            <a:headEnd/>
            <a:tailEnd/>
          </a:ln>
        </p:spPr>
      </p:pic>
      <p:sp>
        <p:nvSpPr>
          <p:cNvPr id="19458" name="Rectangle 2"/>
          <p:cNvSpPr>
            <a:spLocks noGrp="1" noChangeArrowheads="1"/>
          </p:cNvSpPr>
          <p:nvPr>
            <p:ph type="title"/>
          </p:nvPr>
        </p:nvSpPr>
        <p:spPr bwMode="auto">
          <a:xfrm>
            <a:off x="117024" y="66675"/>
            <a:ext cx="7873025" cy="83185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dirty="0" smtClean="0"/>
              <a:t>Click to edit</a:t>
            </a:r>
          </a:p>
        </p:txBody>
      </p:sp>
      <p:cxnSp>
        <p:nvCxnSpPr>
          <p:cNvPr id="10" name="Straight Connector 9"/>
          <p:cNvCxnSpPr/>
          <p:nvPr userDrawn="1"/>
        </p:nvCxnSpPr>
        <p:spPr>
          <a:xfrm>
            <a:off x="232236" y="894270"/>
            <a:ext cx="6490445"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917668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300" b="1">
          <a:solidFill>
            <a:srgbClr val="0070C0"/>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8315330" y="56070"/>
            <a:ext cx="750061" cy="838200"/>
          </a:xfrm>
          <a:prstGeom prst="rect">
            <a:avLst/>
          </a:prstGeom>
          <a:noFill/>
          <a:ln w="9525">
            <a:noFill/>
            <a:miter lim="800000"/>
            <a:headEnd/>
            <a:tailEnd/>
          </a:ln>
        </p:spPr>
      </p:pic>
      <p:sp>
        <p:nvSpPr>
          <p:cNvPr id="19458" name="Rectangle 2"/>
          <p:cNvSpPr>
            <a:spLocks noGrp="1" noChangeArrowheads="1"/>
          </p:cNvSpPr>
          <p:nvPr>
            <p:ph type="title"/>
          </p:nvPr>
        </p:nvSpPr>
        <p:spPr bwMode="auto">
          <a:xfrm>
            <a:off x="117024" y="66675"/>
            <a:ext cx="7873025" cy="83185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dirty="0" smtClean="0"/>
              <a:t>Click to edit</a:t>
            </a:r>
          </a:p>
        </p:txBody>
      </p:sp>
      <p:cxnSp>
        <p:nvCxnSpPr>
          <p:cNvPr id="10" name="Straight Connector 9"/>
          <p:cNvCxnSpPr/>
          <p:nvPr userDrawn="1"/>
        </p:nvCxnSpPr>
        <p:spPr>
          <a:xfrm>
            <a:off x="232236" y="894270"/>
            <a:ext cx="6490445"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813330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300" b="1">
          <a:solidFill>
            <a:srgbClr val="0070C0"/>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8315326" y="56070"/>
            <a:ext cx="750061" cy="838200"/>
          </a:xfrm>
          <a:prstGeom prst="rect">
            <a:avLst/>
          </a:prstGeom>
          <a:noFill/>
          <a:ln w="9525">
            <a:noFill/>
            <a:miter lim="800000"/>
            <a:headEnd/>
            <a:tailEnd/>
          </a:ln>
        </p:spPr>
      </p:pic>
      <p:sp>
        <p:nvSpPr>
          <p:cNvPr id="19458" name="Rectangle 2"/>
          <p:cNvSpPr>
            <a:spLocks noGrp="1" noChangeArrowheads="1"/>
          </p:cNvSpPr>
          <p:nvPr>
            <p:ph type="title"/>
          </p:nvPr>
        </p:nvSpPr>
        <p:spPr bwMode="auto">
          <a:xfrm>
            <a:off x="117021" y="66675"/>
            <a:ext cx="7873025" cy="83185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dirty="0" smtClean="0"/>
              <a:t>Click to edit</a:t>
            </a:r>
          </a:p>
        </p:txBody>
      </p:sp>
      <p:cxnSp>
        <p:nvCxnSpPr>
          <p:cNvPr id="10" name="Straight Connector 9"/>
          <p:cNvCxnSpPr/>
          <p:nvPr userDrawn="1"/>
        </p:nvCxnSpPr>
        <p:spPr>
          <a:xfrm>
            <a:off x="232236" y="894270"/>
            <a:ext cx="6490445"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250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300" b="1">
          <a:solidFill>
            <a:srgbClr val="0070C0"/>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EDBC9E-FFDC-4564-AD5C-7687B5DDC050}" type="datetimeFigureOut">
              <a:rPr lang="en-GB" smtClean="0">
                <a:solidFill>
                  <a:prstClr val="black">
                    <a:tint val="75000"/>
                  </a:prstClr>
                </a:solidFill>
              </a:rPr>
              <a:pPr/>
              <a:t>09/06/2016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9284813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EDBC9E-FFDC-4564-AD5C-7687B5DDC050}" type="datetimeFigureOut">
              <a:rPr lang="en-GB" smtClean="0">
                <a:solidFill>
                  <a:prstClr val="black">
                    <a:tint val="75000"/>
                  </a:prstClr>
                </a:solidFill>
              </a:rPr>
              <a:pPr/>
              <a:t>09/06/2016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71798468"/>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8F9196-62D7-45B0-B68B-10AAC589F390}" type="datetimeFigureOut">
              <a:rPr lang="en-GB" smtClean="0">
                <a:solidFill>
                  <a:prstClr val="black">
                    <a:tint val="75000"/>
                  </a:prstClr>
                </a:solidFill>
              </a:rPr>
              <a:pPr/>
              <a:t>09/06/2016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10455870"/>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5.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6.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4.xml"/><Relationship Id="rId1" Type="http://schemas.openxmlformats.org/officeDocument/2006/relationships/vmlDrawing" Target="../drawings/vmlDrawing2.vml"/><Relationship Id="rId5" Type="http://schemas.openxmlformats.org/officeDocument/2006/relationships/image" Target="../media/image26.emf"/><Relationship Id="rId4" Type="http://schemas.openxmlformats.org/officeDocument/2006/relationships/package" Target="../embeddings/Microsoft_Excel_Worksheet2.xlsx"/></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5.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5.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9.jpeg"/><Relationship Id="rId1" Type="http://schemas.openxmlformats.org/officeDocument/2006/relationships/slideLayout" Target="../slideLayouts/slideLayout65.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7.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package" Target="../embeddings/Microsoft_Excel_Worksheet1.xlsx"/></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Services </a:t>
            </a:r>
            <a:r>
              <a:rPr lang="en-GB" dirty="0"/>
              <a:t>and installation plan </a:t>
            </a:r>
            <a:r>
              <a:rPr lang="en-GB" dirty="0" smtClean="0"/>
              <a:t>for RE3&amp;4 Upgrade</a:t>
            </a:r>
            <a:endParaRPr lang="en-GB" dirty="0"/>
          </a:p>
        </p:txBody>
      </p:sp>
      <p:sp>
        <p:nvSpPr>
          <p:cNvPr id="5" name="TextBox 4"/>
          <p:cNvSpPr txBox="1"/>
          <p:nvPr/>
        </p:nvSpPr>
        <p:spPr>
          <a:xfrm>
            <a:off x="1907704" y="4437112"/>
            <a:ext cx="5040562" cy="646331"/>
          </a:xfrm>
          <a:prstGeom prst="rect">
            <a:avLst/>
          </a:prstGeom>
          <a:noFill/>
        </p:spPr>
        <p:txBody>
          <a:bodyPr wrap="square" rtlCol="0">
            <a:spAutoFit/>
          </a:bodyPr>
          <a:lstStyle/>
          <a:p>
            <a:pPr algn="ctr"/>
            <a:r>
              <a:rPr lang="en-GB" dirty="0" smtClean="0"/>
              <a:t>Ian </a:t>
            </a:r>
            <a:r>
              <a:rPr lang="en-GB" dirty="0" err="1" smtClean="0"/>
              <a:t>Crotty</a:t>
            </a:r>
            <a:r>
              <a:rPr lang="en-GB" dirty="0" smtClean="0"/>
              <a:t> </a:t>
            </a:r>
          </a:p>
          <a:p>
            <a:pPr algn="ctr"/>
            <a:r>
              <a:rPr lang="en-GB" dirty="0" smtClean="0"/>
              <a:t>(on behalf of RPC Collaboration)</a:t>
            </a:r>
            <a:endParaRPr lang="en-GB" dirty="0"/>
          </a:p>
        </p:txBody>
      </p:sp>
    </p:spTree>
    <p:extLst>
      <p:ext uri="{BB962C8B-B14F-4D97-AF65-F5344CB8AC3E}">
        <p14:creationId xmlns:p14="http://schemas.microsoft.com/office/powerpoint/2010/main" val="1271912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Upgrade Power</a:t>
            </a:r>
            <a:br>
              <a:rPr lang="en-GB" b="1" dirty="0" smtClean="0"/>
            </a:br>
            <a:r>
              <a:rPr lang="en-GB" b="1" dirty="0" smtClean="0"/>
              <a:t>Provisional values (1 YE3)</a:t>
            </a:r>
            <a:endParaRPr lang="en-GB" b="1" dirty="0"/>
          </a:p>
        </p:txBody>
      </p:sp>
      <p:sp>
        <p:nvSpPr>
          <p:cNvPr id="3" name="Content Placeholder 2"/>
          <p:cNvSpPr>
            <a:spLocks noGrp="1"/>
          </p:cNvSpPr>
          <p:nvPr>
            <p:ph idx="1"/>
          </p:nvPr>
        </p:nvSpPr>
        <p:spPr>
          <a:xfrm>
            <a:off x="323528" y="1916832"/>
            <a:ext cx="8820472" cy="4525963"/>
          </a:xfrm>
        </p:spPr>
        <p:txBody>
          <a:bodyPr>
            <a:normAutofit/>
          </a:bodyPr>
          <a:lstStyle/>
          <a:p>
            <a:pPr marL="0" indent="0">
              <a:buNone/>
            </a:pPr>
            <a:r>
              <a:rPr lang="en-GB" dirty="0" smtClean="0"/>
              <a:t>Present configuration</a:t>
            </a:r>
            <a:r>
              <a:rPr lang="en-GB" dirty="0" smtClean="0">
                <a:solidFill>
                  <a:srgbClr val="FF0000"/>
                </a:solidFill>
              </a:rPr>
              <a:t>	</a:t>
            </a:r>
            <a:r>
              <a:rPr lang="en-GB" dirty="0" smtClean="0"/>
              <a:t>	3.3 kW         </a:t>
            </a:r>
          </a:p>
          <a:p>
            <a:pPr marL="0" indent="0">
              <a:buNone/>
            </a:pPr>
            <a:r>
              <a:rPr lang="en-GB" dirty="0"/>
              <a:t>Upgrade </a:t>
            </a:r>
            <a:r>
              <a:rPr lang="en-GB" dirty="0" smtClean="0"/>
              <a:t>configuration</a:t>
            </a:r>
          </a:p>
          <a:p>
            <a:r>
              <a:rPr lang="en-GB" dirty="0" smtClean="0"/>
              <a:t>Standard FEB			6kW</a:t>
            </a:r>
            <a:endParaRPr lang="en-GB" dirty="0"/>
          </a:p>
          <a:p>
            <a:r>
              <a:rPr lang="en-GB" dirty="0" smtClean="0"/>
              <a:t>PETIROC	(embed)		5.1kW</a:t>
            </a:r>
          </a:p>
          <a:p>
            <a:r>
              <a:rPr lang="en-GB" dirty="0" smtClean="0"/>
              <a:t>PETIROC	(FPGA)		8.3kW</a:t>
            </a:r>
          </a:p>
          <a:p>
            <a:pPr marL="0" indent="0">
              <a:buNone/>
            </a:pPr>
            <a:r>
              <a:rPr lang="en-GB" dirty="0"/>
              <a:t> </a:t>
            </a:r>
            <a:r>
              <a:rPr lang="en-GB" dirty="0" smtClean="0"/>
              <a:t>   </a:t>
            </a:r>
            <a:r>
              <a:rPr lang="en-GB" sz="2000" dirty="0" smtClean="0"/>
              <a:t>Values given include an estimate of the rack component loads and losses.</a:t>
            </a:r>
            <a:endParaRPr lang="en-GB" sz="2000" dirty="0"/>
          </a:p>
        </p:txBody>
      </p:sp>
    </p:spTree>
    <p:extLst>
      <p:ext uri="{BB962C8B-B14F-4D97-AF65-F5344CB8AC3E}">
        <p14:creationId xmlns:p14="http://schemas.microsoft.com/office/powerpoint/2010/main" val="1089953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2288"/>
            <a:ext cx="8229600" cy="1143000"/>
          </a:xfrm>
        </p:spPr>
        <p:txBody>
          <a:bodyPr/>
          <a:lstStyle/>
          <a:p>
            <a:r>
              <a:rPr lang="en-GB" dirty="0" smtClean="0"/>
              <a:t>RE3/1 service passages</a:t>
            </a:r>
            <a:endParaRPr lang="en-GB" dirty="0"/>
          </a:p>
        </p:txBody>
      </p:sp>
      <p:pic>
        <p:nvPicPr>
          <p:cNvPr id="1027" name="Picture 3" descr="G:\Websites\p\project-cms-rpc-endcap\RPC\UpscopeHighEta\RPCDevelopements\RE31and41\RE31\Photos040214\04022014536.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6205" y="785290"/>
            <a:ext cx="3180932" cy="23856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Websites\p\project-cms-rpc-endcap\RPC\UpscopeHighEta\RPCDevelopements\RE31and41\RE31\Photos040214\0402201454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504" y="4387338"/>
            <a:ext cx="3252940" cy="243970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G:\Websites\p\project-cms-rpc-endcap\RPC\UpscopeHighEta\RPCDevelopements\RE31and41\RE31\Photos040214\04022014556.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5634192" y="3311108"/>
            <a:ext cx="3887775" cy="29158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Websites\p\project-cms-rpc-endcap\RPC\UpscopeHighEta\RPCDevelopements\RE31and41\RE31\Photos040214\04022014569.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5400000">
            <a:off x="3111472" y="1833687"/>
            <a:ext cx="3367262" cy="252544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2738" y="3208954"/>
            <a:ext cx="2880320" cy="1200329"/>
          </a:xfrm>
          <a:prstGeom prst="rect">
            <a:avLst/>
          </a:prstGeom>
          <a:solidFill>
            <a:srgbClr val="FFC000"/>
          </a:solidFill>
        </p:spPr>
        <p:txBody>
          <a:bodyPr wrap="square" rtlCol="0">
            <a:spAutoFit/>
          </a:bodyPr>
          <a:lstStyle/>
          <a:p>
            <a:r>
              <a:rPr lang="en-GB" dirty="0" smtClean="0"/>
              <a:t>Service passage to the periphery is either on top of or under the RE3/2 &amp; RE3/3, to be checked with IO</a:t>
            </a:r>
            <a:endParaRPr lang="en-GB" dirty="0"/>
          </a:p>
        </p:txBody>
      </p:sp>
      <p:sp>
        <p:nvSpPr>
          <p:cNvPr id="4" name="TextBox 3"/>
          <p:cNvSpPr txBox="1"/>
          <p:nvPr/>
        </p:nvSpPr>
        <p:spPr>
          <a:xfrm>
            <a:off x="6372200" y="1628800"/>
            <a:ext cx="2411760" cy="646331"/>
          </a:xfrm>
          <a:prstGeom prst="rect">
            <a:avLst/>
          </a:prstGeom>
          <a:solidFill>
            <a:srgbClr val="FFC000"/>
          </a:solidFill>
        </p:spPr>
        <p:txBody>
          <a:bodyPr wrap="square" rtlCol="0">
            <a:spAutoFit/>
          </a:bodyPr>
          <a:lstStyle/>
          <a:p>
            <a:r>
              <a:rPr lang="en-GB" dirty="0" smtClean="0"/>
              <a:t>Space on the periphery is very limited</a:t>
            </a:r>
            <a:endParaRPr lang="en-GB" dirty="0"/>
          </a:p>
        </p:txBody>
      </p:sp>
      <p:cxnSp>
        <p:nvCxnSpPr>
          <p:cNvPr id="6" name="Straight Arrow Connector 5"/>
          <p:cNvCxnSpPr/>
          <p:nvPr/>
        </p:nvCxnSpPr>
        <p:spPr>
          <a:xfrm flipH="1" flipV="1">
            <a:off x="1733974" y="2249072"/>
            <a:ext cx="821802" cy="1323944"/>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827584" y="4077072"/>
            <a:ext cx="792088" cy="1134074"/>
          </a:xfrm>
          <a:prstGeom prst="straightConnector1">
            <a:avLst/>
          </a:prstGeom>
          <a:ln w="25400">
            <a:solidFill>
              <a:srgbClr val="00B05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403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en-GB" dirty="0" smtClean="0"/>
              <a:t>RE4/1 Service Passages</a:t>
            </a:r>
            <a:endParaRPr lang="en-GB" dirty="0"/>
          </a:p>
        </p:txBody>
      </p:sp>
      <p:sp>
        <p:nvSpPr>
          <p:cNvPr id="3" name="Content Placeholder 2"/>
          <p:cNvSpPr>
            <a:spLocks noGrp="1"/>
          </p:cNvSpPr>
          <p:nvPr>
            <p:ph idx="1"/>
          </p:nvPr>
        </p:nvSpPr>
        <p:spPr/>
        <p:txBody>
          <a:bodyPr/>
          <a:lstStyle/>
          <a:p>
            <a:endParaRPr lang="en-GB" dirty="0"/>
          </a:p>
        </p:txBody>
      </p:sp>
      <p:pic>
        <p:nvPicPr>
          <p:cNvPr id="4098" name="Picture 2" descr="G:\Websites\p\project-cms-rpc-endcap\RPC\UpscopeHighEta\RPCDevelopements\RE31and41\RE41\Photos\InnerRadiusSupport\PositiveRE4\IMG_0902.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283968" y="3789040"/>
            <a:ext cx="3888432" cy="291632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G:\Websites\p\project-cms-rpc-endcap\RPC\UpscopeHighEta\RPCDevelopements\RE31and41\RE41\Photos\InnerRadiusSupport\PositiveRE4\IMG_0908.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9640" y="1412776"/>
            <a:ext cx="4139952" cy="31049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48064" y="1124744"/>
            <a:ext cx="2592288" cy="2308324"/>
          </a:xfrm>
          <a:prstGeom prst="rect">
            <a:avLst/>
          </a:prstGeom>
          <a:solidFill>
            <a:srgbClr val="FFC000"/>
          </a:solidFill>
        </p:spPr>
        <p:txBody>
          <a:bodyPr wrap="square" rtlCol="0">
            <a:spAutoFit/>
          </a:bodyPr>
          <a:lstStyle/>
          <a:p>
            <a:r>
              <a:rPr lang="en-GB" dirty="0" smtClean="0"/>
              <a:t>There are large passages under the CSCs that may or may </a:t>
            </a:r>
            <a:r>
              <a:rPr lang="en-GB" smtClean="0"/>
              <a:t>not </a:t>
            </a:r>
            <a:r>
              <a:rPr lang="en-GB" smtClean="0"/>
              <a:t>be used. </a:t>
            </a:r>
            <a:r>
              <a:rPr lang="en-GB" dirty="0" smtClean="0"/>
              <a:t>If not then services must transit over the RE4 SMs. This is not a good solution either as they are very flexible.</a:t>
            </a:r>
            <a:endParaRPr lang="en-GB" dirty="0"/>
          </a:p>
        </p:txBody>
      </p:sp>
      <p:sp>
        <p:nvSpPr>
          <p:cNvPr id="5" name="TextBox 4"/>
          <p:cNvSpPr txBox="1"/>
          <p:nvPr/>
        </p:nvSpPr>
        <p:spPr>
          <a:xfrm>
            <a:off x="1763688" y="5013177"/>
            <a:ext cx="2016224" cy="936104"/>
          </a:xfrm>
          <a:prstGeom prst="rect">
            <a:avLst/>
          </a:prstGeom>
          <a:solidFill>
            <a:srgbClr val="FFC000"/>
          </a:solidFill>
        </p:spPr>
        <p:txBody>
          <a:bodyPr wrap="square" rtlCol="0">
            <a:spAutoFit/>
          </a:bodyPr>
          <a:lstStyle/>
          <a:p>
            <a:r>
              <a:rPr lang="en-GB" dirty="0" smtClean="0"/>
              <a:t>We will have to discuss with our CSC colleagues.</a:t>
            </a:r>
            <a:endParaRPr lang="en-GB" dirty="0"/>
          </a:p>
        </p:txBody>
      </p:sp>
    </p:spTree>
    <p:extLst>
      <p:ext uri="{BB962C8B-B14F-4D97-AF65-F5344CB8AC3E}">
        <p14:creationId xmlns:p14="http://schemas.microsoft.com/office/powerpoint/2010/main" val="33596869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384"/>
            <a:ext cx="8229600" cy="1143000"/>
          </a:xfrm>
        </p:spPr>
        <p:txBody>
          <a:bodyPr/>
          <a:lstStyle/>
          <a:p>
            <a:r>
              <a:rPr lang="en-GB" dirty="0" smtClean="0"/>
              <a:t>Envelope of RE3/1</a:t>
            </a:r>
            <a:endParaRPr lang="en-GB" dirty="0"/>
          </a:p>
        </p:txBody>
      </p:sp>
      <p:sp>
        <p:nvSpPr>
          <p:cNvPr id="3" name="Content Placeholder 2"/>
          <p:cNvSpPr>
            <a:spLocks noGrp="1"/>
          </p:cNvSpPr>
          <p:nvPr>
            <p:ph idx="1"/>
          </p:nvPr>
        </p:nvSpPr>
        <p:spPr>
          <a:xfrm>
            <a:off x="251520" y="1628800"/>
            <a:ext cx="8229600" cy="4525963"/>
          </a:xfrm>
        </p:spPr>
        <p:txBody>
          <a:bodyPr/>
          <a:lstStyle/>
          <a:p>
            <a:r>
              <a:rPr lang="en-GB" dirty="0" smtClean="0"/>
              <a:t>Basic parameters</a:t>
            </a:r>
          </a:p>
          <a:p>
            <a:endParaRPr lang="en-GB" dirty="0"/>
          </a:p>
        </p:txBody>
      </p:sp>
      <p:sp>
        <p:nvSpPr>
          <p:cNvPr id="4" name="TextBox 3"/>
          <p:cNvSpPr txBox="1"/>
          <p:nvPr/>
        </p:nvSpPr>
        <p:spPr>
          <a:xfrm>
            <a:off x="395536" y="2564904"/>
            <a:ext cx="1728192" cy="923330"/>
          </a:xfrm>
          <a:prstGeom prst="rect">
            <a:avLst/>
          </a:prstGeom>
          <a:noFill/>
        </p:spPr>
        <p:txBody>
          <a:bodyPr wrap="square" rtlCol="0">
            <a:spAutoFit/>
          </a:bodyPr>
          <a:lstStyle/>
          <a:p>
            <a:r>
              <a:rPr lang="en-GB" dirty="0" smtClean="0">
                <a:solidFill>
                  <a:prstClr val="black"/>
                </a:solidFill>
              </a:rPr>
              <a:t>R Outer = 3302</a:t>
            </a:r>
          </a:p>
          <a:p>
            <a:r>
              <a:rPr lang="en-GB" dirty="0" smtClean="0">
                <a:solidFill>
                  <a:prstClr val="black"/>
                </a:solidFill>
              </a:rPr>
              <a:t>R Inner = 1526</a:t>
            </a:r>
          </a:p>
          <a:p>
            <a:r>
              <a:rPr lang="en-GB" dirty="0" smtClean="0">
                <a:solidFill>
                  <a:prstClr val="black"/>
                </a:solidFill>
              </a:rPr>
              <a:t>Delta     = 1776</a:t>
            </a:r>
            <a:endParaRPr lang="en-GB" dirty="0">
              <a:solidFill>
                <a:prstClr val="black"/>
              </a:solidFill>
            </a:endParaRPr>
          </a:p>
        </p:txBody>
      </p:sp>
      <p:pic>
        <p:nvPicPr>
          <p:cNvPr id="5123" name="Picture 3" descr="G:\Websites\p\project-cms-rpc-endcap\RPC\UpscopeHighEta\RPCDevelopements\RE31and41\RE31\Drawings\BokiParameters24May2016\9.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563888" y="1196752"/>
            <a:ext cx="4421173" cy="431392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V="1">
            <a:off x="1979712" y="1700809"/>
            <a:ext cx="3600400" cy="1080119"/>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979712" y="3026569"/>
            <a:ext cx="3888432" cy="1410543"/>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11560" y="3933056"/>
            <a:ext cx="1800200" cy="646331"/>
          </a:xfrm>
          <a:prstGeom prst="rect">
            <a:avLst/>
          </a:prstGeom>
          <a:solidFill>
            <a:srgbClr val="FFC000"/>
          </a:solidFill>
        </p:spPr>
        <p:txBody>
          <a:bodyPr wrap="square" rtlCol="0">
            <a:spAutoFit/>
          </a:bodyPr>
          <a:lstStyle/>
          <a:p>
            <a:r>
              <a:rPr lang="en-GB" dirty="0" smtClean="0">
                <a:solidFill>
                  <a:prstClr val="black"/>
                </a:solidFill>
              </a:rPr>
              <a:t>Exact envelope is under study</a:t>
            </a:r>
            <a:r>
              <a:rPr lang="is-IS" dirty="0" smtClean="0">
                <a:solidFill>
                  <a:prstClr val="black"/>
                </a:solidFill>
              </a:rPr>
              <a:t>. </a:t>
            </a:r>
            <a:endParaRPr lang="en-GB" dirty="0">
              <a:solidFill>
                <a:prstClr val="black"/>
              </a:solidFill>
            </a:endParaRPr>
          </a:p>
        </p:txBody>
      </p:sp>
      <p:pic>
        <p:nvPicPr>
          <p:cNvPr id="9" name="Picture 5" descr="G:\Websites\p\project-cms-rpc-endcap\RPC\UpscopeHighEta\RPCDevelopements\RE31and41\RE31\Photos040214\0402201456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6200000">
            <a:off x="6254631" y="2977671"/>
            <a:ext cx="3302136" cy="247660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flipH="1">
            <a:off x="8316416" y="3318235"/>
            <a:ext cx="64013" cy="1550925"/>
          </a:xfrm>
          <a:prstGeom prst="straightConnector1">
            <a:avLst/>
          </a:prstGeom>
          <a:ln w="25400">
            <a:solidFill>
              <a:srgbClr val="FFC000"/>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004048" y="5733256"/>
            <a:ext cx="1872208" cy="646331"/>
          </a:xfrm>
          <a:prstGeom prst="rect">
            <a:avLst/>
          </a:prstGeom>
          <a:noFill/>
        </p:spPr>
        <p:txBody>
          <a:bodyPr wrap="square" rtlCol="0">
            <a:spAutoFit/>
          </a:bodyPr>
          <a:lstStyle/>
          <a:p>
            <a:r>
              <a:rPr lang="en-GB" dirty="0" smtClean="0"/>
              <a:t>Integration by </a:t>
            </a:r>
            <a:r>
              <a:rPr lang="en-GB" dirty="0" err="1" smtClean="0"/>
              <a:t>Boki</a:t>
            </a:r>
            <a:r>
              <a:rPr lang="en-GB" dirty="0" smtClean="0"/>
              <a:t> from IO</a:t>
            </a:r>
            <a:endParaRPr lang="en-GB" dirty="0"/>
          </a:p>
        </p:txBody>
      </p:sp>
    </p:spTree>
    <p:extLst>
      <p:ext uri="{BB962C8B-B14F-4D97-AF65-F5344CB8AC3E}">
        <p14:creationId xmlns:p14="http://schemas.microsoft.com/office/powerpoint/2010/main" val="4242881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Websites\p\project-cms-rpc-endcap\RPC\UpscopeHighEta\RPCDevelopements\RE31and41\RE41\Photos\11122013464.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7504" y="116632"/>
            <a:ext cx="8824326" cy="66182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23728" y="332656"/>
            <a:ext cx="4392488" cy="646331"/>
          </a:xfrm>
          <a:prstGeom prst="rect">
            <a:avLst/>
          </a:prstGeom>
          <a:solidFill>
            <a:srgbClr val="FFC000"/>
          </a:solidFill>
        </p:spPr>
        <p:txBody>
          <a:bodyPr wrap="square" rtlCol="0">
            <a:spAutoFit/>
          </a:bodyPr>
          <a:lstStyle/>
          <a:p>
            <a:r>
              <a:rPr lang="en-GB" sz="3600" dirty="0" smtClean="0"/>
              <a:t>RE4/1 Mounting</a:t>
            </a:r>
            <a:endParaRPr lang="en-GB" sz="3600" dirty="0"/>
          </a:p>
        </p:txBody>
      </p:sp>
      <p:sp>
        <p:nvSpPr>
          <p:cNvPr id="3" name="TextBox 2"/>
          <p:cNvSpPr txBox="1"/>
          <p:nvPr/>
        </p:nvSpPr>
        <p:spPr>
          <a:xfrm>
            <a:off x="2987824" y="1556792"/>
            <a:ext cx="3616730" cy="648072"/>
          </a:xfrm>
          <a:prstGeom prst="rect">
            <a:avLst/>
          </a:prstGeom>
          <a:solidFill>
            <a:srgbClr val="FFC000"/>
          </a:solidFill>
        </p:spPr>
        <p:txBody>
          <a:bodyPr wrap="square" rtlCol="0">
            <a:spAutoFit/>
          </a:bodyPr>
          <a:lstStyle/>
          <a:p>
            <a:r>
              <a:rPr lang="en-GB" dirty="0" smtClean="0"/>
              <a:t>Chambers to be mounted between the shielding, CSCs and RE4 SMs</a:t>
            </a:r>
            <a:endParaRPr lang="en-GB" dirty="0"/>
          </a:p>
        </p:txBody>
      </p:sp>
      <p:cxnSp>
        <p:nvCxnSpPr>
          <p:cNvPr id="6" name="Straight Arrow Connector 5"/>
          <p:cNvCxnSpPr/>
          <p:nvPr/>
        </p:nvCxnSpPr>
        <p:spPr>
          <a:xfrm flipH="1">
            <a:off x="2843808" y="2139885"/>
            <a:ext cx="1049462" cy="1285869"/>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844619" y="2139885"/>
            <a:ext cx="1103645" cy="1285869"/>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883843" y="2130458"/>
            <a:ext cx="2200325" cy="2090630"/>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609707" y="2121031"/>
            <a:ext cx="1186429" cy="694278"/>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76040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rot="8704908">
            <a:off x="974855" y="2072262"/>
            <a:ext cx="3742518" cy="4033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70020" y="1849457"/>
            <a:ext cx="2076095" cy="646331"/>
          </a:xfrm>
          <a:prstGeom prst="rect">
            <a:avLst/>
          </a:prstGeom>
          <a:noFill/>
        </p:spPr>
        <p:txBody>
          <a:bodyPr wrap="square" rtlCol="0">
            <a:spAutoFit/>
          </a:bodyPr>
          <a:lstStyle/>
          <a:p>
            <a:r>
              <a:rPr lang="en-GB" dirty="0" smtClean="0">
                <a:solidFill>
                  <a:prstClr val="black"/>
                </a:solidFill>
              </a:rPr>
              <a:t>Resultant RE4/1 envelope</a:t>
            </a:r>
            <a:endParaRPr lang="en-GB" dirty="0">
              <a:solidFill>
                <a:prstClr val="black"/>
              </a:solidFill>
            </a:endParaRPr>
          </a:p>
        </p:txBody>
      </p:sp>
      <p:sp>
        <p:nvSpPr>
          <p:cNvPr id="5" name="TextBox 4"/>
          <p:cNvSpPr txBox="1"/>
          <p:nvPr/>
        </p:nvSpPr>
        <p:spPr>
          <a:xfrm>
            <a:off x="5796136" y="980728"/>
            <a:ext cx="2160240" cy="1200329"/>
          </a:xfrm>
          <a:prstGeom prst="rect">
            <a:avLst/>
          </a:prstGeom>
          <a:noFill/>
        </p:spPr>
        <p:txBody>
          <a:bodyPr wrap="square" rtlCol="0">
            <a:spAutoFit/>
          </a:bodyPr>
          <a:lstStyle/>
          <a:p>
            <a:r>
              <a:rPr lang="en-GB" dirty="0" smtClean="0">
                <a:solidFill>
                  <a:prstClr val="black"/>
                </a:solidFill>
              </a:rPr>
              <a:t>These dimensions are being verified with Integration office .</a:t>
            </a:r>
            <a:endParaRPr lang="en-GB" dirty="0">
              <a:solidFill>
                <a:prstClr val="black"/>
              </a:solidFill>
            </a:endParaRPr>
          </a:p>
        </p:txBody>
      </p:sp>
      <p:pic>
        <p:nvPicPr>
          <p:cNvPr id="4099" name="Picture 3" descr="G:\Websites\p\project-cms-rpc-endcap\RPC\UpscopeHighEta\RPCDevelopements\RE31and41\RE31\Drawings\BokiParameters24May2016\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534756" y="2156253"/>
            <a:ext cx="2905827" cy="25596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534756" y="5085185"/>
            <a:ext cx="1452913" cy="369332"/>
          </a:xfrm>
          <a:prstGeom prst="rect">
            <a:avLst/>
          </a:prstGeom>
          <a:noFill/>
        </p:spPr>
        <p:txBody>
          <a:bodyPr wrap="square" rtlCol="0">
            <a:spAutoFit/>
          </a:bodyPr>
          <a:lstStyle/>
          <a:p>
            <a:r>
              <a:rPr lang="en-GB" dirty="0" smtClean="0">
                <a:solidFill>
                  <a:prstClr val="black"/>
                </a:solidFill>
              </a:rPr>
              <a:t>85mm Gap.</a:t>
            </a:r>
            <a:endParaRPr lang="en-GB" dirty="0">
              <a:solidFill>
                <a:prstClr val="black"/>
              </a:solidFill>
            </a:endParaRPr>
          </a:p>
        </p:txBody>
      </p:sp>
      <p:sp>
        <p:nvSpPr>
          <p:cNvPr id="7" name="TextBox 6"/>
          <p:cNvSpPr txBox="1"/>
          <p:nvPr/>
        </p:nvSpPr>
        <p:spPr>
          <a:xfrm>
            <a:off x="4283968" y="5877272"/>
            <a:ext cx="3888432" cy="769441"/>
          </a:xfrm>
          <a:prstGeom prst="rect">
            <a:avLst/>
          </a:prstGeom>
          <a:noFill/>
        </p:spPr>
        <p:txBody>
          <a:bodyPr wrap="square" rtlCol="0">
            <a:spAutoFit/>
          </a:bodyPr>
          <a:lstStyle/>
          <a:p>
            <a:r>
              <a:rPr lang="en-GB" sz="2200" b="1" dirty="0" smtClean="0">
                <a:solidFill>
                  <a:srgbClr val="FF0000"/>
                </a:solidFill>
                <a:latin typeface="Times New Roman"/>
                <a:cs typeface="Times New Roman"/>
              </a:rPr>
              <a:t>A model will be made and tested in situ.</a:t>
            </a:r>
            <a:endParaRPr lang="en-GB" sz="2200" b="1" dirty="0">
              <a:solidFill>
                <a:srgbClr val="FF0000"/>
              </a:solidFill>
              <a:latin typeface="Times New Roman"/>
              <a:cs typeface="Times New Roman"/>
            </a:endParaRPr>
          </a:p>
        </p:txBody>
      </p:sp>
      <p:sp>
        <p:nvSpPr>
          <p:cNvPr id="8" name="Title 1"/>
          <p:cNvSpPr>
            <a:spLocks noGrp="1"/>
          </p:cNvSpPr>
          <p:nvPr>
            <p:ph type="title"/>
          </p:nvPr>
        </p:nvSpPr>
        <p:spPr>
          <a:xfrm>
            <a:off x="467544" y="-27384"/>
            <a:ext cx="8229600" cy="1143000"/>
          </a:xfrm>
        </p:spPr>
        <p:txBody>
          <a:bodyPr/>
          <a:lstStyle/>
          <a:p>
            <a:r>
              <a:rPr lang="en-GB" dirty="0" smtClean="0"/>
              <a:t>Envelope of RE4/1</a:t>
            </a:r>
            <a:endParaRPr lang="en-GB" dirty="0"/>
          </a:p>
        </p:txBody>
      </p:sp>
    </p:spTree>
    <p:extLst>
      <p:ext uri="{BB962C8B-B14F-4D97-AF65-F5344CB8AC3E}">
        <p14:creationId xmlns:p14="http://schemas.microsoft.com/office/powerpoint/2010/main" val="38459652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7706" y="548681"/>
            <a:ext cx="4680518" cy="707886"/>
          </a:xfrm>
          <a:prstGeom prst="rect">
            <a:avLst/>
          </a:prstGeom>
          <a:noFill/>
        </p:spPr>
        <p:txBody>
          <a:bodyPr wrap="square" rtlCol="0">
            <a:spAutoFit/>
          </a:bodyPr>
          <a:lstStyle/>
          <a:p>
            <a:r>
              <a:rPr lang="en-GB" sz="4000" dirty="0" smtClean="0"/>
              <a:t>RE4/1 mounting</a:t>
            </a:r>
          </a:p>
        </p:txBody>
      </p:sp>
      <p:pic>
        <p:nvPicPr>
          <p:cNvPr id="5123" name="Picture 3" descr="G:\Websites\p\project-cms-rpc-endcap\RPC\UpscopeHighEta\RPCDevelopements\RE31and41\RE41\Photos\InnerRadiusSupport\PositiveRE4\IMG_0932.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rot="10800000">
            <a:off x="4211960" y="1853825"/>
            <a:ext cx="4572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G:\Websites\p\project-cms-rpc-endcap\RPC\UpscopeHighEta\RPCDevelopements\RE31and41\RE41\Photos\InnerRadiusSupport\PositiveRE4\IMG_092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7697" y="2262992"/>
            <a:ext cx="3858933" cy="2894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1560" y="1700808"/>
            <a:ext cx="1728192" cy="923330"/>
          </a:xfrm>
          <a:prstGeom prst="rect">
            <a:avLst/>
          </a:prstGeom>
          <a:solidFill>
            <a:srgbClr val="FFC000"/>
          </a:solidFill>
        </p:spPr>
        <p:txBody>
          <a:bodyPr wrap="square" rtlCol="0">
            <a:spAutoFit/>
          </a:bodyPr>
          <a:lstStyle/>
          <a:p>
            <a:r>
              <a:rPr lang="en-GB" dirty="0" smtClean="0"/>
              <a:t>Inner radius CSC mounting with Spare M24 </a:t>
            </a:r>
            <a:endParaRPr lang="en-GB" dirty="0"/>
          </a:p>
        </p:txBody>
      </p:sp>
      <p:sp>
        <p:nvSpPr>
          <p:cNvPr id="3" name="TextBox 2"/>
          <p:cNvSpPr txBox="1"/>
          <p:nvPr/>
        </p:nvSpPr>
        <p:spPr>
          <a:xfrm>
            <a:off x="5220072" y="4821160"/>
            <a:ext cx="3312368" cy="923330"/>
          </a:xfrm>
          <a:prstGeom prst="rect">
            <a:avLst/>
          </a:prstGeom>
          <a:solidFill>
            <a:srgbClr val="FFC000"/>
          </a:solidFill>
        </p:spPr>
        <p:txBody>
          <a:bodyPr wrap="square" rtlCol="0">
            <a:spAutoFit/>
          </a:bodyPr>
          <a:lstStyle/>
          <a:p>
            <a:r>
              <a:rPr lang="en-GB" dirty="0" smtClean="0"/>
              <a:t>Outer radius Mounting (M24) supporting the RE4 SMs. An astute solution is required here.</a:t>
            </a:r>
            <a:endParaRPr lang="en-GB" dirty="0"/>
          </a:p>
        </p:txBody>
      </p:sp>
    </p:spTree>
    <p:extLst>
      <p:ext uri="{BB962C8B-B14F-4D97-AF65-F5344CB8AC3E}">
        <p14:creationId xmlns:p14="http://schemas.microsoft.com/office/powerpoint/2010/main" val="6196536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2291" y="119105"/>
            <a:ext cx="9772649" cy="707886"/>
          </a:xfrm>
          <a:prstGeom prst="rect">
            <a:avLst/>
          </a:prstGeom>
          <a:noFill/>
        </p:spPr>
        <p:txBody>
          <a:bodyPr wrap="square" rtlCol="0">
            <a:spAutoFit/>
          </a:bodyPr>
          <a:lstStyle/>
          <a:p>
            <a:pPr algn="just"/>
            <a:r>
              <a:rPr lang="en-US" sz="4000" b="1" dirty="0">
                <a:latin typeface="Times New Roman"/>
                <a:cs typeface="Times New Roman"/>
              </a:rPr>
              <a:t>P</a:t>
            </a:r>
            <a:r>
              <a:rPr lang="en-US" sz="4000" b="1" dirty="0" smtClean="0">
                <a:latin typeface="Times New Roman"/>
                <a:cs typeface="Times New Roman"/>
              </a:rPr>
              <a:t>reliminary installation schedule</a:t>
            </a:r>
            <a:endParaRPr lang="en-US" sz="4000" b="1" dirty="0">
              <a:latin typeface="Times New Roman"/>
              <a:cs typeface="Times New Roman"/>
            </a:endParaRPr>
          </a:p>
        </p:txBody>
      </p:sp>
      <p:sp>
        <p:nvSpPr>
          <p:cNvPr id="6" name="TextBox 5"/>
          <p:cNvSpPr txBox="1"/>
          <p:nvPr/>
        </p:nvSpPr>
        <p:spPr>
          <a:xfrm>
            <a:off x="297180" y="1284191"/>
            <a:ext cx="8595360" cy="461665"/>
          </a:xfrm>
          <a:prstGeom prst="rect">
            <a:avLst/>
          </a:prstGeom>
          <a:noFill/>
          <a:ln>
            <a:solidFill>
              <a:srgbClr val="BBE0E3"/>
            </a:solidFill>
          </a:ln>
        </p:spPr>
        <p:txBody>
          <a:bodyPr wrap="square" rtlCol="0">
            <a:spAutoFit/>
          </a:bodyPr>
          <a:lstStyle/>
          <a:p>
            <a:r>
              <a:rPr lang="en-GB" sz="2400" i="1" dirty="0" smtClean="0"/>
              <a:t>For each disk of RE3/1 or RE4/1</a:t>
            </a:r>
            <a:endParaRPr lang="en-GB" sz="2400" dirty="0"/>
          </a:p>
        </p:txBody>
      </p:sp>
      <p:sp>
        <p:nvSpPr>
          <p:cNvPr id="2" name="CasellaDiTesto 1"/>
          <p:cNvSpPr txBox="1"/>
          <p:nvPr/>
        </p:nvSpPr>
        <p:spPr>
          <a:xfrm>
            <a:off x="652291" y="2057400"/>
            <a:ext cx="6417480" cy="3416320"/>
          </a:xfrm>
          <a:prstGeom prst="rect">
            <a:avLst/>
          </a:prstGeom>
          <a:noFill/>
        </p:spPr>
        <p:txBody>
          <a:bodyPr wrap="none" rtlCol="0">
            <a:spAutoFit/>
          </a:bodyPr>
          <a:lstStyle/>
          <a:p>
            <a:r>
              <a:rPr lang="en-GB" dirty="0" smtClean="0"/>
              <a:t>18 chambers installed in 3 days. Crane needed full time.</a:t>
            </a:r>
          </a:p>
          <a:p>
            <a:r>
              <a:rPr lang="en-GB" dirty="0" smtClean="0"/>
              <a:t>Cable (HV/</a:t>
            </a:r>
            <a:r>
              <a:rPr lang="en-GB" dirty="0" err="1" smtClean="0"/>
              <a:t>LV,Signal</a:t>
            </a:r>
            <a:r>
              <a:rPr lang="en-GB" dirty="0" smtClean="0"/>
              <a:t>) : 3 days</a:t>
            </a:r>
          </a:p>
          <a:p>
            <a:r>
              <a:rPr lang="en-GB" dirty="0" smtClean="0"/>
              <a:t>Cooling (including commissioning at 18 bar with gas): 4 days</a:t>
            </a:r>
          </a:p>
          <a:p>
            <a:r>
              <a:rPr lang="en-GB" dirty="0" smtClean="0"/>
              <a:t>Gas : 3 days</a:t>
            </a:r>
            <a:endParaRPr lang="en-GB" dirty="0" smtClean="0">
              <a:solidFill>
                <a:srgbClr val="FF0000"/>
              </a:solidFill>
            </a:endParaRPr>
          </a:p>
          <a:p>
            <a:r>
              <a:rPr lang="en-GB" dirty="0" smtClean="0"/>
              <a:t>Final chamber commissioning: 1 week</a:t>
            </a:r>
          </a:p>
          <a:p>
            <a:endParaRPr lang="en-GB" dirty="0"/>
          </a:p>
          <a:p>
            <a:r>
              <a:rPr lang="en-GB" dirty="0" smtClean="0"/>
              <a:t>Total installation/commissioning time ~ 3 weeks (including </a:t>
            </a:r>
            <a:r>
              <a:rPr lang="en-GB" dirty="0" err="1" smtClean="0"/>
              <a:t>w.e</a:t>
            </a:r>
            <a:r>
              <a:rPr lang="en-GB" dirty="0" smtClean="0"/>
              <a:t>.)</a:t>
            </a:r>
          </a:p>
          <a:p>
            <a:endParaRPr lang="en-GB" dirty="0"/>
          </a:p>
          <a:p>
            <a:r>
              <a:rPr lang="en-GB" dirty="0" smtClean="0"/>
              <a:t>Services have to be installed in advance during previous LS or YETS</a:t>
            </a:r>
          </a:p>
          <a:p>
            <a:endParaRPr lang="en-GB" dirty="0"/>
          </a:p>
          <a:p>
            <a:r>
              <a:rPr lang="en-GB" dirty="0" smtClean="0"/>
              <a:t>Job on different disks can be parallelised if manpower available.</a:t>
            </a:r>
          </a:p>
          <a:p>
            <a:endParaRPr lang="en-GB" dirty="0"/>
          </a:p>
        </p:txBody>
      </p:sp>
    </p:spTree>
    <p:extLst>
      <p:ext uri="{BB962C8B-B14F-4D97-AF65-F5344CB8AC3E}">
        <p14:creationId xmlns:p14="http://schemas.microsoft.com/office/powerpoint/2010/main" val="21481305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p:txBody>
          <a:bodyPr>
            <a:normAutofit/>
          </a:bodyPr>
          <a:lstStyle/>
          <a:p>
            <a:r>
              <a:rPr lang="en-GB" dirty="0" smtClean="0">
                <a:latin typeface="Times New Roman"/>
                <a:cs typeface="Times New Roman"/>
              </a:rPr>
              <a:t>The services needed for the RE3/1 and RE4/1 Upgrade almost defined. </a:t>
            </a:r>
          </a:p>
          <a:p>
            <a:r>
              <a:rPr lang="en-GB" dirty="0" smtClean="0">
                <a:latin typeface="Times New Roman"/>
                <a:cs typeface="Times New Roman"/>
              </a:rPr>
              <a:t>The services are transparent to the choice of detector technology. </a:t>
            </a:r>
          </a:p>
          <a:p>
            <a:r>
              <a:rPr lang="en-GB" dirty="0" smtClean="0">
                <a:latin typeface="Times New Roman"/>
                <a:cs typeface="Times New Roman"/>
              </a:rPr>
              <a:t>Services can </a:t>
            </a:r>
            <a:r>
              <a:rPr lang="en-GB" dirty="0">
                <a:latin typeface="Times New Roman"/>
                <a:cs typeface="Times New Roman"/>
              </a:rPr>
              <a:t>be installed </a:t>
            </a:r>
            <a:r>
              <a:rPr lang="en-GB" dirty="0" smtClean="0">
                <a:latin typeface="Times New Roman"/>
                <a:cs typeface="Times New Roman"/>
              </a:rPr>
              <a:t>before and during LS2</a:t>
            </a:r>
          </a:p>
          <a:p>
            <a:r>
              <a:rPr lang="en-GB" dirty="0" smtClean="0">
                <a:latin typeface="Times New Roman"/>
                <a:cs typeface="Times New Roman"/>
              </a:rPr>
              <a:t>Chambers will be installed during YETS </a:t>
            </a:r>
            <a:r>
              <a:rPr lang="en-GB" dirty="0">
                <a:latin typeface="Times New Roman"/>
                <a:cs typeface="Times New Roman"/>
              </a:rPr>
              <a:t>before </a:t>
            </a:r>
            <a:r>
              <a:rPr lang="en-GB" dirty="0" smtClean="0">
                <a:latin typeface="Times New Roman"/>
                <a:cs typeface="Times New Roman"/>
              </a:rPr>
              <a:t>LS3. </a:t>
            </a:r>
            <a:endParaRPr lang="en-GB" dirty="0">
              <a:latin typeface="Times New Roman"/>
              <a:cs typeface="Times New Roman"/>
            </a:endParaRPr>
          </a:p>
          <a:p>
            <a:pPr marL="0" indent="0">
              <a:buNone/>
            </a:pPr>
            <a:endParaRPr lang="en-GB" dirty="0" smtClean="0">
              <a:latin typeface="Times New Roman"/>
              <a:cs typeface="Times New Roman"/>
            </a:endParaRPr>
          </a:p>
          <a:p>
            <a:endParaRPr lang="en-GB" dirty="0">
              <a:latin typeface="Times New Roman"/>
              <a:cs typeface="Times New Roman"/>
            </a:endParaRPr>
          </a:p>
        </p:txBody>
      </p:sp>
    </p:spTree>
    <p:extLst>
      <p:ext uri="{BB962C8B-B14F-4D97-AF65-F5344CB8AC3E}">
        <p14:creationId xmlns:p14="http://schemas.microsoft.com/office/powerpoint/2010/main" val="4537037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Additional Slides</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512844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Improved RPC for </a:t>
            </a:r>
            <a:r>
              <a:rPr lang="en-GB" dirty="0" smtClean="0"/>
              <a:t>RE3/1 </a:t>
            </a:r>
            <a:r>
              <a:rPr lang="en-GB" dirty="0"/>
              <a:t>and </a:t>
            </a:r>
            <a:r>
              <a:rPr lang="en-GB" dirty="0" smtClean="0"/>
              <a:t>RE4/1</a:t>
            </a:r>
            <a:endParaRPr lang="en-GB" dirty="0"/>
          </a:p>
        </p:txBody>
      </p:sp>
      <p:pic>
        <p:nvPicPr>
          <p:cNvPr id="4" name="Picture 2" descr="D:\연구과제\Conferences\RPC_Conf\2014\kslee\Figures\4gap_RPC.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7560" y="2276872"/>
            <a:ext cx="2444047" cy="22322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51920" y="3982178"/>
            <a:ext cx="3510428" cy="2315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3851920" y="1383960"/>
            <a:ext cx="4285940" cy="2100018"/>
            <a:chOff x="3292069" y="633920"/>
            <a:chExt cx="5129079" cy="2316444"/>
          </a:xfrm>
        </p:grpSpPr>
        <p:pic>
          <p:nvPicPr>
            <p:cNvPr id="7"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92069" y="946567"/>
              <a:ext cx="5129079" cy="2003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직사각형 5"/>
            <p:cNvSpPr/>
            <p:nvPr/>
          </p:nvSpPr>
          <p:spPr>
            <a:xfrm>
              <a:off x="4414020" y="633920"/>
              <a:ext cx="3755497" cy="407395"/>
            </a:xfrm>
            <a:prstGeom prst="rect">
              <a:avLst/>
            </a:prstGeom>
          </p:spPr>
          <p:txBody>
            <a:bodyPr wrap="square">
              <a:spAutoFit/>
            </a:bodyPr>
            <a:lstStyle/>
            <a:p>
              <a:pPr fontAlgn="base">
                <a:spcBef>
                  <a:spcPct val="0"/>
                </a:spcBef>
                <a:spcAft>
                  <a:spcPct val="0"/>
                </a:spcAft>
              </a:pPr>
              <a:r>
                <a:rPr lang="en-US" altLang="ko-KR" dirty="0">
                  <a:solidFill>
                    <a:srgbClr val="000000"/>
                  </a:solidFill>
                  <a:cs typeface="Arial" charset="0"/>
                </a:rPr>
                <a:t>Standard double-gap RPC</a:t>
              </a:r>
              <a:endParaRPr lang="ko-KR" altLang="en-US" dirty="0">
                <a:solidFill>
                  <a:srgbClr val="000000"/>
                </a:solidFill>
                <a:cs typeface="Arial" charset="0"/>
              </a:endParaRPr>
            </a:p>
          </p:txBody>
        </p:sp>
      </p:grpSp>
      <p:sp>
        <p:nvSpPr>
          <p:cNvPr id="10" name="TextBox 9"/>
          <p:cNvSpPr txBox="1"/>
          <p:nvPr/>
        </p:nvSpPr>
        <p:spPr>
          <a:xfrm>
            <a:off x="539552" y="5373216"/>
            <a:ext cx="3096344" cy="1015663"/>
          </a:xfrm>
          <a:prstGeom prst="rect">
            <a:avLst/>
          </a:prstGeom>
          <a:solidFill>
            <a:srgbClr val="FFC000"/>
          </a:solidFill>
        </p:spPr>
        <p:txBody>
          <a:bodyPr wrap="square" rtlCol="0">
            <a:spAutoFit/>
          </a:bodyPr>
          <a:lstStyle/>
          <a:p>
            <a:r>
              <a:rPr lang="en-GB" sz="2000" b="1" i="1" dirty="0" smtClean="0">
                <a:solidFill>
                  <a:srgbClr val="FF0000"/>
                </a:solidFill>
              </a:rPr>
              <a:t>Most of the services are not dependant on the technology choice. </a:t>
            </a:r>
            <a:endParaRPr lang="en-GB" dirty="0">
              <a:solidFill>
                <a:srgbClr val="FF0000"/>
              </a:solidFill>
            </a:endParaRPr>
          </a:p>
        </p:txBody>
      </p:sp>
    </p:spTree>
    <p:extLst>
      <p:ext uri="{BB962C8B-B14F-4D97-AF65-F5344CB8AC3E}">
        <p14:creationId xmlns:p14="http://schemas.microsoft.com/office/powerpoint/2010/main" val="33402849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928"/>
            <a:ext cx="8229600" cy="1143000"/>
          </a:xfrm>
        </p:spPr>
        <p:txBody>
          <a:bodyPr>
            <a:normAutofit/>
          </a:bodyPr>
          <a:lstStyle/>
          <a:p>
            <a:r>
              <a:rPr lang="en-GB" dirty="0" smtClean="0"/>
              <a:t>RE3/1 Mounting</a:t>
            </a:r>
            <a:endParaRPr lang="en-GB" dirty="0"/>
          </a:p>
        </p:txBody>
      </p:sp>
      <p:pic>
        <p:nvPicPr>
          <p:cNvPr id="2050" name="Picture 2" descr="G:\Websites\p\project-cms-rpc-endcap\RPC\UpscopeHighEta\RPCDevelopements\RE31and41\RE31\Photos040214\04022014545.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9512" y="2461166"/>
            <a:ext cx="4392488" cy="32943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7584" y="5293867"/>
            <a:ext cx="1872208" cy="923330"/>
          </a:xfrm>
          <a:prstGeom prst="rect">
            <a:avLst/>
          </a:prstGeom>
          <a:solidFill>
            <a:srgbClr val="FFC000"/>
          </a:solidFill>
        </p:spPr>
        <p:txBody>
          <a:bodyPr wrap="square" rtlCol="0">
            <a:spAutoFit/>
          </a:bodyPr>
          <a:lstStyle/>
          <a:p>
            <a:r>
              <a:rPr lang="en-GB" dirty="0" smtClean="0"/>
              <a:t>M12 Mounting holes drilled for “short” RE3/1</a:t>
            </a:r>
            <a:endParaRPr lang="en-GB" dirty="0"/>
          </a:p>
        </p:txBody>
      </p:sp>
      <p:cxnSp>
        <p:nvCxnSpPr>
          <p:cNvPr id="6" name="Straight Arrow Connector 5"/>
          <p:cNvCxnSpPr/>
          <p:nvPr/>
        </p:nvCxnSpPr>
        <p:spPr>
          <a:xfrm flipV="1">
            <a:off x="1907704" y="4365104"/>
            <a:ext cx="1440160" cy="864096"/>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pic>
        <p:nvPicPr>
          <p:cNvPr id="10" name="Picture 2" descr="G:\Websites\p\project-cms-rpc-endcap\RPC\UpscopeHighEta\RPCDevelopements\RE31and41\RE41\Photos\RE4GabPug\DSCF9401.JPG"/>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5004048" y="1124744"/>
            <a:ext cx="3262745" cy="244809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G:\Websites\p\project-cms-rpc-endcap\RPC\UpscopeHighEta\RPCDevelopements\RE31and41\RE31\Photos040214\04022014546.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80112" y="4221088"/>
            <a:ext cx="3279371" cy="246056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752020" y="1268760"/>
            <a:ext cx="3096344" cy="923330"/>
          </a:xfrm>
          <a:prstGeom prst="rect">
            <a:avLst/>
          </a:prstGeom>
          <a:solidFill>
            <a:srgbClr val="FFC000"/>
          </a:solidFill>
        </p:spPr>
        <p:txBody>
          <a:bodyPr wrap="square" rtlCol="0">
            <a:spAutoFit/>
          </a:bodyPr>
          <a:lstStyle/>
          <a:p>
            <a:r>
              <a:rPr lang="en-GB" dirty="0" smtClean="0"/>
              <a:t>Bolt heads (and washers ?) to be made flush with shield (</a:t>
            </a:r>
            <a:r>
              <a:rPr lang="en-GB" dirty="0" err="1" smtClean="0"/>
              <a:t>Pb</a:t>
            </a:r>
            <a:r>
              <a:rPr lang="en-GB" dirty="0" smtClean="0"/>
              <a:t>) to gain &gt;10mm</a:t>
            </a:r>
            <a:endParaRPr lang="en-GB" dirty="0"/>
          </a:p>
        </p:txBody>
      </p:sp>
      <p:sp>
        <p:nvSpPr>
          <p:cNvPr id="8" name="TextBox 7"/>
          <p:cNvSpPr txBox="1"/>
          <p:nvPr/>
        </p:nvSpPr>
        <p:spPr>
          <a:xfrm>
            <a:off x="5076056" y="3789040"/>
            <a:ext cx="2772308" cy="646331"/>
          </a:xfrm>
          <a:prstGeom prst="rect">
            <a:avLst/>
          </a:prstGeom>
          <a:solidFill>
            <a:srgbClr val="FFC000"/>
          </a:solidFill>
        </p:spPr>
        <p:txBody>
          <a:bodyPr wrap="square" rtlCol="0">
            <a:spAutoFit/>
          </a:bodyPr>
          <a:lstStyle/>
          <a:p>
            <a:r>
              <a:rPr lang="en-GB" dirty="0" smtClean="0"/>
              <a:t>Chambers will be exposed to this type of error !</a:t>
            </a:r>
            <a:endParaRPr lang="en-GB" dirty="0"/>
          </a:p>
        </p:txBody>
      </p:sp>
      <p:cxnSp>
        <p:nvCxnSpPr>
          <p:cNvPr id="12" name="Straight Arrow Connector 11"/>
          <p:cNvCxnSpPr/>
          <p:nvPr/>
        </p:nvCxnSpPr>
        <p:spPr>
          <a:xfrm>
            <a:off x="6660232" y="4435371"/>
            <a:ext cx="864096" cy="101600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788024" y="5589240"/>
            <a:ext cx="2232248" cy="646331"/>
          </a:xfrm>
          <a:prstGeom prst="rect">
            <a:avLst/>
          </a:prstGeom>
          <a:solidFill>
            <a:srgbClr val="FF0000"/>
          </a:solidFill>
        </p:spPr>
        <p:txBody>
          <a:bodyPr wrap="square" rtlCol="0">
            <a:spAutoFit/>
          </a:bodyPr>
          <a:lstStyle/>
          <a:p>
            <a:r>
              <a:rPr lang="en-GB" dirty="0" smtClean="0"/>
              <a:t>Now corrected, clearance introduced</a:t>
            </a:r>
            <a:endParaRPr lang="en-GB" dirty="0"/>
          </a:p>
        </p:txBody>
      </p:sp>
      <p:sp>
        <p:nvSpPr>
          <p:cNvPr id="5" name="TextBox 4"/>
          <p:cNvSpPr txBox="1"/>
          <p:nvPr/>
        </p:nvSpPr>
        <p:spPr>
          <a:xfrm>
            <a:off x="1691680" y="1124744"/>
            <a:ext cx="1008112" cy="369332"/>
          </a:xfrm>
          <a:prstGeom prst="rect">
            <a:avLst/>
          </a:prstGeom>
          <a:noFill/>
        </p:spPr>
        <p:txBody>
          <a:bodyPr wrap="square" rtlCol="0">
            <a:spAutoFit/>
          </a:bodyPr>
          <a:lstStyle/>
          <a:p>
            <a:r>
              <a:rPr lang="en-US" dirty="0" smtClean="0"/>
              <a:t>Remove</a:t>
            </a:r>
            <a:endParaRPr lang="en-US" dirty="0"/>
          </a:p>
        </p:txBody>
      </p:sp>
    </p:spTree>
    <p:extLst>
      <p:ext uri="{BB962C8B-B14F-4D97-AF65-F5344CB8AC3E}">
        <p14:creationId xmlns:p14="http://schemas.microsoft.com/office/powerpoint/2010/main" val="7534929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706647452"/>
              </p:ext>
            </p:extLst>
          </p:nvPr>
        </p:nvGraphicFramePr>
        <p:xfrm>
          <a:off x="0" y="1481931"/>
          <a:ext cx="9144000" cy="3890963"/>
        </p:xfrm>
        <a:graphic>
          <a:graphicData uri="http://schemas.openxmlformats.org/presentationml/2006/ole">
            <mc:AlternateContent xmlns:mc="http://schemas.openxmlformats.org/markup-compatibility/2006">
              <mc:Choice xmlns:v="urn:schemas-microsoft-com:vml" Requires="v">
                <p:oleObj spid="_x0000_s3187" name="Worksheet" r:id="rId4" imgW="12687384" imgH="4048247" progId="Excel.Sheet.12">
                  <p:embed/>
                </p:oleObj>
              </mc:Choice>
              <mc:Fallback>
                <p:oleObj name="Worksheet" r:id="rId4" imgW="12687384" imgH="4048247" progId="Excel.Sheet.12">
                  <p:embed/>
                  <p:pic>
                    <p:nvPicPr>
                      <p:cNvPr id="0" name=""/>
                      <p:cNvPicPr/>
                      <p:nvPr/>
                    </p:nvPicPr>
                    <p:blipFill>
                      <a:blip r:embed="rId5"/>
                      <a:stretch>
                        <a:fillRect/>
                      </a:stretch>
                    </p:blipFill>
                    <p:spPr>
                      <a:xfrm>
                        <a:off x="0" y="1481931"/>
                        <a:ext cx="9144000" cy="3890963"/>
                      </a:xfrm>
                      <a:prstGeom prst="rect">
                        <a:avLst/>
                      </a:prstGeom>
                    </p:spPr>
                  </p:pic>
                </p:oleObj>
              </mc:Fallback>
            </mc:AlternateContent>
          </a:graphicData>
        </a:graphic>
      </p:graphicFrame>
      <p:sp>
        <p:nvSpPr>
          <p:cNvPr id="3" name="TextBox 2"/>
          <p:cNvSpPr txBox="1"/>
          <p:nvPr/>
        </p:nvSpPr>
        <p:spPr>
          <a:xfrm>
            <a:off x="211103" y="222112"/>
            <a:ext cx="9059083" cy="646331"/>
          </a:xfrm>
          <a:prstGeom prst="rect">
            <a:avLst/>
          </a:prstGeom>
          <a:noFill/>
        </p:spPr>
        <p:txBody>
          <a:bodyPr wrap="none" rtlCol="0">
            <a:spAutoFit/>
          </a:bodyPr>
          <a:lstStyle/>
          <a:p>
            <a:r>
              <a:rPr lang="en-GB" sz="3600" i="1" dirty="0">
                <a:solidFill>
                  <a:srgbClr val="002060"/>
                </a:solidFill>
              </a:rPr>
              <a:t>L</a:t>
            </a:r>
            <a:r>
              <a:rPr lang="en-GB" sz="3600" i="1" dirty="0" smtClean="0">
                <a:solidFill>
                  <a:srgbClr val="002060"/>
                </a:solidFill>
              </a:rPr>
              <a:t>V Power System Requirements: Summary</a:t>
            </a:r>
            <a:endParaRPr lang="en-GB" sz="3600" i="1" dirty="0">
              <a:solidFill>
                <a:srgbClr val="002060"/>
              </a:solidFill>
            </a:endParaRPr>
          </a:p>
        </p:txBody>
      </p:sp>
    </p:spTree>
    <p:extLst>
      <p:ext uri="{BB962C8B-B14F-4D97-AF65-F5344CB8AC3E}">
        <p14:creationId xmlns:p14="http://schemas.microsoft.com/office/powerpoint/2010/main" val="20053095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smtClean="0"/>
              <a:t>Gas System </a:t>
            </a:r>
            <a:r>
              <a:rPr lang="it-IT" dirty="0" err="1" smtClean="0"/>
              <a:t>modification</a:t>
            </a:r>
            <a:endParaRPr lang="it-IT" dirty="0"/>
          </a:p>
        </p:txBody>
      </p:sp>
      <p:sp>
        <p:nvSpPr>
          <p:cNvPr id="3" name="Rectangle 2"/>
          <p:cNvSpPr/>
          <p:nvPr/>
        </p:nvSpPr>
        <p:spPr>
          <a:xfrm>
            <a:off x="539552" y="976073"/>
            <a:ext cx="7920880" cy="5909311"/>
          </a:xfrm>
          <a:prstGeom prst="rect">
            <a:avLst/>
          </a:prstGeom>
        </p:spPr>
        <p:txBody>
          <a:bodyPr wrap="square">
            <a:spAutoFit/>
          </a:bodyPr>
          <a:lstStyle/>
          <a:p>
            <a:pPr marL="800100" lvl="1" indent="-342900">
              <a:buSzPct val="100000"/>
              <a:buFont typeface="+mj-lt"/>
              <a:buAutoNum type="arabicParenR"/>
            </a:pPr>
            <a:r>
              <a:rPr lang="en-US" dirty="0">
                <a:latin typeface="Times New Roman" panose="02020603050405020304" pitchFamily="18" charset="0"/>
                <a:cs typeface="Times New Roman" panose="02020603050405020304" pitchFamily="18" charset="0"/>
              </a:rPr>
              <a:t>Use the same gas mixture: Requires minimal efforts from gas group and ZEC team. The spare 12 gas channels of rack 85 (RE+3/Top) and of rack 67 (RE-3/Top) can be used to supply RE(3,4)/1. Also this possibility is implemented in the GCS software.</a:t>
            </a:r>
          </a:p>
          <a:p>
            <a:pPr marL="800100" lvl="1" indent="-342900">
              <a:buSzPct val="100000"/>
              <a:buFont typeface="+mj-lt"/>
              <a:buAutoNum type="arabicParenR"/>
            </a:pPr>
            <a:r>
              <a:rPr lang="en-US" dirty="0">
                <a:latin typeface="Times New Roman" panose="02020603050405020304" pitchFamily="18" charset="0"/>
                <a:cs typeface="Times New Roman" panose="02020603050405020304" pitchFamily="18" charset="0"/>
              </a:rPr>
              <a:t>Use the same but not humidified (dry) gas mixture: Requires medium efforts from the gas group and ZEC team. Modifications of the existing gas system are needed in SGX and USC gas room. The supply to the new chambers can be included in the close loop of the existing system. The manifolds (rack 81, RE+3/Bot and rack 63, RE-3/Bot) can be used to supply the dry gas to the chambers while the chambers from RE±3 will be connected to the free manifold of rack 85 and rack 67. Again no change in the GCS software.</a:t>
            </a:r>
          </a:p>
          <a:p>
            <a:pPr marL="800100" lvl="1" indent="-342900">
              <a:buSzPct val="100000"/>
              <a:buFont typeface="+mj-lt"/>
              <a:buAutoNum type="arabicParenR"/>
            </a:pPr>
            <a:r>
              <a:rPr lang="en-US" dirty="0">
                <a:latin typeface="Times New Roman" panose="02020603050405020304" pitchFamily="18" charset="0"/>
                <a:cs typeface="Times New Roman" panose="02020603050405020304" pitchFamily="18" charset="0"/>
              </a:rPr>
              <a:t>Use different gas mixture: Requires an enormous amount of efforts from gas group and ZEC team. Installation of new mixer in SGX and new gas distributor in the USC gas room. Installation of new pipes from USC to the gas racks are needed. The gas racks (racks 85, 67) have to be extracted and modified. There is no possibility for close loop unless a new gas system is build. Also there should be performed some changes to the GCS software.</a:t>
            </a:r>
            <a:endParaRPr lang="en-US" dirty="0">
              <a:solidFill>
                <a:schemeClr val="accent1">
                  <a:lumMod val="75000"/>
                </a:schemeClr>
              </a:solidFill>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p>
          <a:p>
            <a:pPr>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2298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227"/>
            <a:ext cx="8229600" cy="1143000"/>
          </a:xfrm>
        </p:spPr>
        <p:txBody>
          <a:bodyPr/>
          <a:lstStyle/>
          <a:p>
            <a:r>
              <a:rPr lang="en-US" sz="2800" dirty="0" smtClean="0">
                <a:latin typeface="Times New Roman" panose="02020603050405020304" pitchFamily="18" charset="0"/>
                <a:cs typeface="Times New Roman" panose="02020603050405020304" pitchFamily="18" charset="0"/>
              </a:rPr>
              <a:t>RPC Upgrade RE(3,4)/1 gas system </a:t>
            </a:r>
            <a:endParaRPr lang="en-US" sz="2800"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a:defRPr/>
            </a:pPr>
            <a:fld id="{AF9F2188-0B2E-4B28-A495-5A7C871BA289}" type="slidenum">
              <a:rPr lang="en-US" smtClean="0">
                <a:solidFill>
                  <a:srgbClr val="000000"/>
                </a:solidFill>
              </a:rPr>
              <a:pPr>
                <a:defRPr/>
              </a:pPr>
              <a:t>23</a:t>
            </a:fld>
            <a:endParaRPr lang="en-US" dirty="0">
              <a:solidFill>
                <a:srgbClr val="000000"/>
              </a:solidFill>
            </a:endParaRPr>
          </a:p>
        </p:txBody>
      </p:sp>
      <p:sp>
        <p:nvSpPr>
          <p:cNvPr id="7" name="Content Placeholder 2"/>
          <p:cNvSpPr>
            <a:spLocks noGrp="1"/>
          </p:cNvSpPr>
          <p:nvPr>
            <p:ph idx="1"/>
          </p:nvPr>
        </p:nvSpPr>
        <p:spPr>
          <a:xfrm>
            <a:off x="373063" y="1038944"/>
            <a:ext cx="8439150" cy="5486400"/>
          </a:xfrm>
        </p:spPr>
        <p:txBody>
          <a:bodyPr>
            <a:normAutofit lnSpcReduction="10000"/>
          </a:bodyPr>
          <a:lstStyle/>
          <a:p>
            <a:pPr>
              <a:buClr>
                <a:schemeClr val="accent1">
                  <a:lumMod val="75000"/>
                </a:schemeClr>
              </a:buClr>
              <a:buSzPct val="150000"/>
              <a:buFont typeface="Wingdings" panose="05000000000000000000" pitchFamily="2" charset="2"/>
              <a:buChar char="ü"/>
            </a:pPr>
            <a:r>
              <a:rPr lang="en-US" sz="1600" b="1" dirty="0" smtClean="0">
                <a:solidFill>
                  <a:srgbClr val="0000FF"/>
                </a:solidFill>
                <a:latin typeface="Times New Roman" panose="02020603050405020304" pitchFamily="18" charset="0"/>
                <a:cs typeface="Times New Roman" panose="02020603050405020304" pitchFamily="18" charset="0"/>
              </a:rPr>
              <a:t>The gas supply from SGX to USC gas room is covered by the existing spare gas lines even if different gas mixture is used.</a:t>
            </a:r>
          </a:p>
          <a:p>
            <a:pPr>
              <a:buClr>
                <a:schemeClr val="accent1">
                  <a:lumMod val="75000"/>
                </a:schemeClr>
              </a:buClr>
              <a:buSzPct val="150000"/>
              <a:buFont typeface="Wingdings" panose="05000000000000000000" pitchFamily="2" charset="2"/>
              <a:buChar char="ü"/>
            </a:pPr>
            <a:endParaRPr lang="en-US" sz="1600" b="1" dirty="0" smtClean="0">
              <a:solidFill>
                <a:srgbClr val="0000FF"/>
              </a:solidFill>
              <a:latin typeface="Times New Roman" panose="02020603050405020304" pitchFamily="18" charset="0"/>
              <a:cs typeface="Times New Roman" panose="02020603050405020304" pitchFamily="18" charset="0"/>
            </a:endParaRPr>
          </a:p>
          <a:p>
            <a:pPr>
              <a:buClr>
                <a:schemeClr val="accent1">
                  <a:lumMod val="75000"/>
                </a:schemeClr>
              </a:buClr>
              <a:buSzPct val="150000"/>
              <a:buFont typeface="Wingdings" panose="05000000000000000000" pitchFamily="2" charset="2"/>
              <a:buChar char="ü"/>
            </a:pPr>
            <a:r>
              <a:rPr lang="en-US" sz="1600" b="1" dirty="0">
                <a:solidFill>
                  <a:srgbClr val="0000FF"/>
                </a:solidFill>
                <a:latin typeface="Times New Roman" panose="02020603050405020304" pitchFamily="18" charset="0"/>
                <a:cs typeface="Times New Roman" panose="02020603050405020304" pitchFamily="18" charset="0"/>
              </a:rPr>
              <a:t>The free manifold (12 gas channels) of the gas racks X2(A,S)51 (racks 85 and 67 from GCS) can provide the gas supply for RE±(3,4)/1  → installation of new gas racks in UXC is not </a:t>
            </a:r>
            <a:r>
              <a:rPr lang="en-US" sz="1600" b="1" dirty="0" smtClean="0">
                <a:solidFill>
                  <a:srgbClr val="0000FF"/>
                </a:solidFill>
                <a:latin typeface="Times New Roman" panose="02020603050405020304" pitchFamily="18" charset="0"/>
                <a:cs typeface="Times New Roman" panose="02020603050405020304" pitchFamily="18" charset="0"/>
              </a:rPr>
              <a:t>required.</a:t>
            </a:r>
          </a:p>
          <a:p>
            <a:pPr>
              <a:buClr>
                <a:schemeClr val="accent1">
                  <a:lumMod val="75000"/>
                </a:schemeClr>
              </a:buClr>
              <a:buSzPct val="150000"/>
              <a:buFont typeface="Wingdings" panose="05000000000000000000" pitchFamily="2" charset="2"/>
              <a:buChar char="ü"/>
            </a:pPr>
            <a:endParaRPr lang="en-US" sz="1600" b="1" dirty="0">
              <a:solidFill>
                <a:srgbClr val="0000FF"/>
              </a:solidFill>
              <a:latin typeface="Times New Roman" panose="02020603050405020304" pitchFamily="18" charset="0"/>
              <a:cs typeface="Times New Roman" panose="02020603050405020304" pitchFamily="18" charset="0"/>
            </a:endParaRPr>
          </a:p>
          <a:p>
            <a:pPr>
              <a:buClr>
                <a:schemeClr val="accent1">
                  <a:lumMod val="75000"/>
                </a:schemeClr>
              </a:buClr>
              <a:buSzPct val="150000"/>
              <a:buFont typeface="Wingdings" panose="05000000000000000000" pitchFamily="2" charset="2"/>
              <a:buChar char="ü"/>
            </a:pPr>
            <a:r>
              <a:rPr lang="en-US" sz="1600" b="1" dirty="0" smtClean="0">
                <a:solidFill>
                  <a:srgbClr val="0000FF"/>
                </a:solidFill>
                <a:latin typeface="Times New Roman" panose="02020603050405020304" pitchFamily="18" charset="0"/>
                <a:cs typeface="Times New Roman" panose="02020603050405020304" pitchFamily="18" charset="0"/>
              </a:rPr>
              <a:t>The flow cells of the free manifolds and their readout are already implemented in the GCS software.</a:t>
            </a:r>
          </a:p>
          <a:p>
            <a:pPr>
              <a:buClr>
                <a:schemeClr val="accent1">
                  <a:lumMod val="75000"/>
                </a:schemeClr>
              </a:buClr>
              <a:buSzPct val="150000"/>
              <a:buFont typeface="Wingdings" panose="05000000000000000000" pitchFamily="2" charset="2"/>
              <a:buChar char="ü"/>
            </a:pPr>
            <a:endParaRPr lang="en-US" sz="1600" b="1" dirty="0" smtClean="0">
              <a:solidFill>
                <a:srgbClr val="00B050"/>
              </a:solidFill>
              <a:latin typeface="Times New Roman" panose="02020603050405020304" pitchFamily="18" charset="0"/>
              <a:cs typeface="Times New Roman" panose="02020603050405020304" pitchFamily="18" charset="0"/>
            </a:endParaRPr>
          </a:p>
          <a:p>
            <a:pPr>
              <a:buClr>
                <a:srgbClr val="FF0000"/>
              </a:buClr>
              <a:buSzPct val="150000"/>
              <a:buFont typeface="Wingdings" panose="05000000000000000000" pitchFamily="2" charset="2"/>
              <a:buChar char="ü"/>
            </a:pPr>
            <a:r>
              <a:rPr lang="en-US" sz="1600" b="1" dirty="0" smtClean="0">
                <a:solidFill>
                  <a:srgbClr val="0000FF"/>
                </a:solidFill>
                <a:latin typeface="Times New Roman" panose="02020603050405020304" pitchFamily="18" charset="0"/>
                <a:cs typeface="Times New Roman" panose="02020603050405020304" pitchFamily="18" charset="0"/>
              </a:rPr>
              <a:t>In case a different gas mixture have to be used  the two manifolds of racks 85 and 67 sharing a common gas line have to be separated  → requires installation of new gas pipes from UXC to the gas racks, modifications of the racks and a new mixer in SGX.</a:t>
            </a:r>
          </a:p>
          <a:p>
            <a:pPr>
              <a:buClr>
                <a:schemeClr val="accent1">
                  <a:lumMod val="75000"/>
                </a:schemeClr>
              </a:buClr>
              <a:buSzPct val="150000"/>
              <a:buFont typeface="Wingdings" panose="05000000000000000000" pitchFamily="2" charset="2"/>
              <a:buChar char="ü"/>
            </a:pPr>
            <a:endParaRPr lang="en-US" sz="1600" b="1" dirty="0" smtClean="0">
              <a:solidFill>
                <a:srgbClr val="0000FF"/>
              </a:solidFill>
              <a:latin typeface="Times New Roman" panose="02020603050405020304" pitchFamily="18" charset="0"/>
              <a:cs typeface="Times New Roman" panose="02020603050405020304" pitchFamily="18" charset="0"/>
            </a:endParaRPr>
          </a:p>
          <a:p>
            <a:pPr>
              <a:buClr>
                <a:schemeClr val="accent1">
                  <a:lumMod val="75000"/>
                </a:schemeClr>
              </a:buClr>
              <a:buSzPct val="150000"/>
              <a:buFont typeface="Wingdings" panose="05000000000000000000" pitchFamily="2" charset="2"/>
              <a:buChar char="ü"/>
            </a:pPr>
            <a:r>
              <a:rPr lang="en-US" sz="1600" b="1" dirty="0" smtClean="0">
                <a:solidFill>
                  <a:srgbClr val="0000FF"/>
                </a:solidFill>
                <a:latin typeface="Times New Roman" panose="02020603050405020304" pitchFamily="18" charset="0"/>
                <a:cs typeface="Times New Roman" panose="02020603050405020304" pitchFamily="18" charset="0"/>
              </a:rPr>
              <a:t>Taking into account the volume of the chambers, the refresh rate for HL-LHC (1 volume change/hour) and  using 6 gas channels per RE±(3,4)/1) fixes the upper limit for the flow of a single gas channel to ~9 l/h.</a:t>
            </a:r>
          </a:p>
          <a:p>
            <a:pPr>
              <a:buClr>
                <a:schemeClr val="accent1">
                  <a:lumMod val="75000"/>
                </a:schemeClr>
              </a:buClr>
              <a:buSzPct val="150000"/>
              <a:buFont typeface="Wingdings" panose="05000000000000000000" pitchFamily="2" charset="2"/>
              <a:buChar char="ü"/>
            </a:pPr>
            <a:endParaRPr lang="en-US" sz="1600" b="1" dirty="0" smtClean="0">
              <a:solidFill>
                <a:srgbClr val="0000FF"/>
              </a:solidFill>
              <a:latin typeface="Times New Roman" panose="02020603050405020304" pitchFamily="18" charset="0"/>
              <a:cs typeface="Times New Roman" panose="02020603050405020304" pitchFamily="18" charset="0"/>
            </a:endParaRPr>
          </a:p>
          <a:p>
            <a:pPr>
              <a:buClr>
                <a:srgbClr val="FF0000"/>
              </a:buClr>
              <a:buSzPct val="150000"/>
              <a:buFont typeface="Wingdings" panose="05000000000000000000" pitchFamily="2" charset="2"/>
              <a:buChar char="ü"/>
            </a:pPr>
            <a:r>
              <a:rPr lang="en-US" sz="1600" b="1" dirty="0" smtClean="0">
                <a:solidFill>
                  <a:srgbClr val="0000FF"/>
                </a:solidFill>
                <a:latin typeface="Times New Roman" panose="02020603050405020304" pitchFamily="18" charset="0"/>
                <a:cs typeface="Times New Roman" panose="02020603050405020304" pitchFamily="18" charset="0"/>
              </a:rPr>
              <a:t>The gas distribution from the gas racks to RE±(3,4)/1 chamber patch panel requires installation of copper pipes ((1 return + 1 supply)/gas channel), patch panels and flow reducers.</a:t>
            </a:r>
            <a:endParaRPr lang="en-US" sz="1600" dirty="0" smtClean="0">
              <a:solidFill>
                <a:schemeClr val="accent1">
                  <a:lumMod val="75000"/>
                </a:schemeClr>
              </a:solidFill>
              <a:latin typeface="Times New Roman" panose="02020603050405020304" pitchFamily="18" charset="0"/>
              <a:cs typeface="Times New Roman" panose="02020603050405020304" pitchFamily="18" charset="0"/>
            </a:endParaRPr>
          </a:p>
          <a:p>
            <a:pPr marL="0" indent="0">
              <a:buNone/>
            </a:pPr>
            <a:r>
              <a:rPr lang="en-US" sz="1600" dirty="0" smtClean="0">
                <a:latin typeface="Times New Roman" panose="02020603050405020304" pitchFamily="18" charset="0"/>
                <a:cs typeface="Times New Roman" panose="02020603050405020304" pitchFamily="18" charset="0"/>
              </a:rPr>
              <a:t>  </a:t>
            </a:r>
          </a:p>
          <a:p>
            <a:pPr>
              <a:buNone/>
            </a:pPr>
            <a:endParaRPr lang="en-US" sz="1600" dirty="0" smtClean="0">
              <a:latin typeface="Times New Roman" panose="02020603050405020304" pitchFamily="18" charset="0"/>
              <a:cs typeface="Times New Roman" panose="02020603050405020304" pitchFamily="18" charset="0"/>
            </a:endParaRPr>
          </a:p>
          <a:p>
            <a:pPr marL="0" indent="0">
              <a:buNone/>
            </a:pPr>
            <a:endParaRPr lang="en-US" sz="16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78137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227"/>
            <a:ext cx="8229600" cy="1143000"/>
          </a:xfrm>
        </p:spPr>
        <p:txBody>
          <a:bodyPr/>
          <a:lstStyle/>
          <a:p>
            <a:r>
              <a:rPr lang="en-US" sz="2800" dirty="0" smtClean="0">
                <a:solidFill>
                  <a:srgbClr val="FF0000"/>
                </a:solidFill>
                <a:latin typeface="Times New Roman" panose="02020603050405020304" pitchFamily="18" charset="0"/>
                <a:cs typeface="Times New Roman" panose="02020603050405020304" pitchFamily="18" charset="0"/>
              </a:rPr>
              <a:t>RPC Upgrade RE(3,4)/1 gas system </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95536" y="1124744"/>
            <a:ext cx="8439150" cy="5486400"/>
          </a:xfrm>
        </p:spPr>
        <p:txBody>
          <a:bodyPr>
            <a:noAutofit/>
          </a:bodyPr>
          <a:lstStyle/>
          <a:p>
            <a:r>
              <a:rPr lang="en-US" sz="2200" b="1" dirty="0" smtClean="0">
                <a:solidFill>
                  <a:srgbClr val="0000FF"/>
                </a:solidFill>
                <a:latin typeface="Times New Roman" panose="02020603050405020304" pitchFamily="18" charset="0"/>
                <a:cs typeface="Times New Roman" panose="02020603050405020304" pitchFamily="18" charset="0"/>
              </a:rPr>
              <a:t>The gas supply from surface to USC gas room will be covered by the existing gas lines. </a:t>
            </a:r>
            <a:endParaRPr lang="en-US" sz="2200" b="1" dirty="0">
              <a:solidFill>
                <a:srgbClr val="0000FF"/>
              </a:solidFill>
              <a:latin typeface="Times New Roman" panose="02020603050405020304" pitchFamily="18" charset="0"/>
              <a:cs typeface="Times New Roman" panose="02020603050405020304" pitchFamily="18" charset="0"/>
            </a:endParaRPr>
          </a:p>
          <a:p>
            <a:r>
              <a:rPr lang="en-US" sz="2200" b="1" dirty="0" smtClean="0">
                <a:solidFill>
                  <a:srgbClr val="0000FF"/>
                </a:solidFill>
                <a:latin typeface="Times New Roman" panose="02020603050405020304" pitchFamily="18" charset="0"/>
                <a:cs typeface="Times New Roman" panose="02020603050405020304" pitchFamily="18" charset="0"/>
              </a:rPr>
              <a:t>Taking into account the volume of the chambers and refresh rate of HL-LHC (1 volume change/hour, ~9l/h), 6 gas channels per disk are needed. </a:t>
            </a:r>
          </a:p>
          <a:p>
            <a:r>
              <a:rPr lang="en-US" sz="2200" b="1" dirty="0" smtClean="0">
                <a:solidFill>
                  <a:srgbClr val="0000FF"/>
                </a:solidFill>
                <a:latin typeface="Times New Roman" panose="02020603050405020304" pitchFamily="18" charset="0"/>
                <a:cs typeface="Times New Roman" panose="02020603050405020304" pitchFamily="18" charset="0"/>
              </a:rPr>
              <a:t>From USC gas room to the chambers: it can be used the present gas racks in UXC. No new gas racks are needed. </a:t>
            </a:r>
          </a:p>
          <a:p>
            <a:r>
              <a:rPr lang="en-US" sz="2200" b="1" dirty="0" smtClean="0">
                <a:solidFill>
                  <a:srgbClr val="00B050"/>
                </a:solidFill>
                <a:latin typeface="Times New Roman" panose="02020603050405020304" pitchFamily="18" charset="0"/>
                <a:cs typeface="Times New Roman" panose="02020603050405020304" pitchFamily="18" charset="0"/>
              </a:rPr>
              <a:t>From gas racks to chambers: </a:t>
            </a:r>
            <a:r>
              <a:rPr lang="en-US" sz="2200" b="1" dirty="0" smtClean="0">
                <a:solidFill>
                  <a:srgbClr val="FF0000"/>
                </a:solidFill>
                <a:latin typeface="Times New Roman" panose="02020603050405020304" pitchFamily="18" charset="0"/>
                <a:cs typeface="Times New Roman" panose="02020603050405020304" pitchFamily="18" charset="0"/>
              </a:rPr>
              <a:t>gas pipe needed. </a:t>
            </a:r>
          </a:p>
          <a:p>
            <a:pPr marL="0" indent="0">
              <a:buNone/>
            </a:pPr>
            <a:endParaRPr lang="en-US" sz="2200" b="1" dirty="0">
              <a:solidFill>
                <a:srgbClr val="0000FF"/>
              </a:solidFill>
              <a:latin typeface="Times New Roman" panose="02020603050405020304" pitchFamily="18" charset="0"/>
              <a:cs typeface="Times New Roman" panose="02020603050405020304" pitchFamily="18" charset="0"/>
            </a:endParaRPr>
          </a:p>
          <a:p>
            <a:pPr marL="342900" lvl="1" indent="-342900">
              <a:buFont typeface="Arial" panose="020B0604020202020204" pitchFamily="34" charset="0"/>
              <a:buChar char="•"/>
            </a:pPr>
            <a:r>
              <a:rPr lang="en-US" sz="2200" b="1" dirty="0" smtClean="0">
                <a:solidFill>
                  <a:srgbClr val="0000FF"/>
                </a:solidFill>
                <a:latin typeface="Times New Roman" panose="02020603050405020304" pitchFamily="18" charset="0"/>
                <a:cs typeface="Times New Roman" panose="02020603050405020304" pitchFamily="18" charset="0"/>
              </a:rPr>
              <a:t>IN case of alternative gas mixture for the upgrade:</a:t>
            </a:r>
            <a:r>
              <a:rPr lang="en-US" sz="2200" dirty="0" smtClean="0">
                <a:latin typeface="Times New Roman" panose="02020603050405020304" pitchFamily="18" charset="0"/>
                <a:cs typeface="Times New Roman" panose="02020603050405020304" pitchFamily="18" charset="0"/>
              </a:rPr>
              <a:t>  to be installed a new </a:t>
            </a:r>
            <a:r>
              <a:rPr lang="en-US" sz="2200" dirty="0">
                <a:latin typeface="Times New Roman" panose="02020603050405020304" pitchFamily="18" charset="0"/>
                <a:cs typeface="Times New Roman" panose="02020603050405020304" pitchFamily="18" charset="0"/>
              </a:rPr>
              <a:t>mixer in SGX and new gas distributor in the USC gas </a:t>
            </a:r>
            <a:r>
              <a:rPr lang="en-US" sz="2200" dirty="0" smtClean="0">
                <a:latin typeface="Times New Roman" panose="02020603050405020304" pitchFamily="18" charset="0"/>
                <a:cs typeface="Times New Roman" panose="02020603050405020304" pitchFamily="18" charset="0"/>
              </a:rPr>
              <a:t>room and new closed loop, new </a:t>
            </a:r>
            <a:r>
              <a:rPr lang="en-US" sz="2200" dirty="0">
                <a:latin typeface="Times New Roman" panose="02020603050405020304" pitchFamily="18" charset="0"/>
                <a:cs typeface="Times New Roman" panose="02020603050405020304" pitchFamily="18" charset="0"/>
              </a:rPr>
              <a:t>pipes from USC to the gas </a:t>
            </a:r>
            <a:r>
              <a:rPr lang="en-US" sz="2200" dirty="0" smtClean="0">
                <a:latin typeface="Times New Roman" panose="02020603050405020304" pitchFamily="18" charset="0"/>
                <a:cs typeface="Times New Roman" panose="02020603050405020304" pitchFamily="18" charset="0"/>
              </a:rPr>
              <a:t>racks. </a:t>
            </a:r>
            <a:r>
              <a:rPr lang="en-US" sz="2200" dirty="0">
                <a:latin typeface="Times New Roman" panose="02020603050405020304" pitchFamily="18" charset="0"/>
                <a:cs typeface="Times New Roman" panose="02020603050405020304" pitchFamily="18" charset="0"/>
              </a:rPr>
              <a:t>The gas racks (racks 85, 67) have to be extracted and modified. </a:t>
            </a:r>
            <a:r>
              <a:rPr lang="en-US" sz="2200" dirty="0" smtClean="0">
                <a:latin typeface="Times New Roman" panose="02020603050405020304" pitchFamily="18" charset="0"/>
                <a:cs typeface="Times New Roman" panose="02020603050405020304" pitchFamily="18" charset="0"/>
              </a:rPr>
              <a:t> </a:t>
            </a:r>
            <a:r>
              <a:rPr lang="en-US" sz="2200" b="1" dirty="0" smtClean="0">
                <a:latin typeface="Times New Roman" panose="02020603050405020304" pitchFamily="18" charset="0"/>
                <a:cs typeface="Times New Roman" panose="02020603050405020304" pitchFamily="18" charset="0"/>
              </a:rPr>
              <a:t>This solution is not considered for the moment. </a:t>
            </a:r>
            <a:endParaRPr lang="en-US" sz="2200" b="1" dirty="0" smtClean="0">
              <a:solidFill>
                <a:srgbClr val="0000FF"/>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a:defRPr/>
            </a:pPr>
            <a:fld id="{AF9F2188-0B2E-4B28-A495-5A7C871BA289}" type="slidenum">
              <a:rPr lang="en-US" smtClean="0">
                <a:solidFill>
                  <a:srgbClr val="000000"/>
                </a:solidFill>
              </a:rPr>
              <a:pPr>
                <a:defRPr/>
              </a:pPr>
              <a:t>24</a:t>
            </a:fld>
            <a:endParaRPr lang="en-US" dirty="0">
              <a:solidFill>
                <a:srgbClr val="000000"/>
              </a:solidFill>
            </a:endParaRPr>
          </a:p>
        </p:txBody>
      </p:sp>
    </p:spTree>
    <p:extLst>
      <p:ext uri="{BB962C8B-B14F-4D97-AF65-F5344CB8AC3E}">
        <p14:creationId xmlns:p14="http://schemas.microsoft.com/office/powerpoint/2010/main" val="12917331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09" y="932676"/>
            <a:ext cx="8858852" cy="5273880"/>
          </a:xfrm>
          <a:prstGeom prst="rect">
            <a:avLst/>
          </a:prstGeom>
        </p:spPr>
        <p:txBody>
          <a:bodyPr wrap="square">
            <a:spAutoFit/>
          </a:bodyPr>
          <a:lstStyle/>
          <a:p>
            <a:pPr fontAlgn="base">
              <a:lnSpc>
                <a:spcPct val="97000"/>
              </a:lnSpc>
              <a:spcBef>
                <a:spcPct val="0"/>
              </a:spcBef>
              <a:spcAft>
                <a:spcPct val="0"/>
              </a:spcAft>
              <a:buFont typeface="Wingdings" pitchFamily="2" charset="2"/>
              <a:buChar char="q"/>
            </a:pPr>
            <a:r>
              <a:rPr lang="en-US" dirty="0">
                <a:solidFill>
                  <a:srgbClr val="000000"/>
                </a:solidFill>
                <a:cs typeface="Arial" charset="0"/>
              </a:rPr>
              <a:t> </a:t>
            </a:r>
            <a:r>
              <a:rPr lang="en-US" b="1" dirty="0">
                <a:solidFill>
                  <a:srgbClr val="000000"/>
                </a:solidFill>
                <a:cs typeface="Arial" charset="0"/>
              </a:rPr>
              <a:t>Assume 20° chambers</a:t>
            </a:r>
            <a:endParaRPr lang="en-US" dirty="0">
              <a:solidFill>
                <a:srgbClr val="000000"/>
              </a:solidFill>
              <a:cs typeface="Arial" charset="0"/>
            </a:endParaRPr>
          </a:p>
          <a:p>
            <a:pPr lvl="1" fontAlgn="base">
              <a:lnSpc>
                <a:spcPct val="97000"/>
              </a:lnSpc>
              <a:spcBef>
                <a:spcPct val="0"/>
              </a:spcBef>
              <a:spcAft>
                <a:spcPct val="0"/>
              </a:spcAft>
              <a:buFont typeface="Wingdings" pitchFamily="2" charset="2"/>
              <a:buChar char="§"/>
            </a:pPr>
            <a:r>
              <a:rPr lang="en-US" dirty="0" smtClean="0">
                <a:solidFill>
                  <a:srgbClr val="000000"/>
                </a:solidFill>
                <a:cs typeface="Arial" charset="0"/>
              </a:rPr>
              <a:t> </a:t>
            </a:r>
            <a:r>
              <a:rPr lang="en-GB" dirty="0" smtClean="0">
                <a:solidFill>
                  <a:srgbClr val="000000"/>
                </a:solidFill>
                <a:cs typeface="Arial" charset="0"/>
              </a:rPr>
              <a:t>18 </a:t>
            </a:r>
            <a:r>
              <a:rPr lang="en-GB" dirty="0">
                <a:solidFill>
                  <a:srgbClr val="000000"/>
                </a:solidFill>
                <a:cs typeface="Arial" charset="0"/>
              </a:rPr>
              <a:t>chambers per </a:t>
            </a:r>
            <a:r>
              <a:rPr lang="en-GB" dirty="0" smtClean="0">
                <a:solidFill>
                  <a:srgbClr val="000000"/>
                </a:solidFill>
                <a:cs typeface="Arial" charset="0"/>
              </a:rPr>
              <a:t>Endcap </a:t>
            </a:r>
            <a:r>
              <a:rPr lang="en-GB" dirty="0">
                <a:solidFill>
                  <a:srgbClr val="000000"/>
                </a:solidFill>
                <a:cs typeface="Arial" charset="0"/>
              </a:rPr>
              <a:t>disk or 36 per station</a:t>
            </a:r>
          </a:p>
          <a:p>
            <a:pPr lvl="1" fontAlgn="base">
              <a:lnSpc>
                <a:spcPct val="97000"/>
              </a:lnSpc>
              <a:spcBef>
                <a:spcPct val="0"/>
              </a:spcBef>
              <a:spcAft>
                <a:spcPct val="0"/>
              </a:spcAft>
              <a:buFont typeface="Wingdings" pitchFamily="2" charset="2"/>
              <a:buChar char="§"/>
            </a:pPr>
            <a:r>
              <a:rPr lang="en-GB" dirty="0">
                <a:solidFill>
                  <a:srgbClr val="000000"/>
                </a:solidFill>
                <a:cs typeface="Arial" charset="0"/>
              </a:rPr>
              <a:t> RE3/1 – 36 chambers</a:t>
            </a:r>
          </a:p>
          <a:p>
            <a:pPr lvl="1" fontAlgn="base">
              <a:lnSpc>
                <a:spcPct val="97000"/>
              </a:lnSpc>
              <a:spcBef>
                <a:spcPct val="0"/>
              </a:spcBef>
              <a:spcAft>
                <a:spcPct val="0"/>
              </a:spcAft>
              <a:buFont typeface="Wingdings" pitchFamily="2" charset="2"/>
              <a:buChar char="§"/>
            </a:pPr>
            <a:r>
              <a:rPr lang="en-GB" dirty="0">
                <a:solidFill>
                  <a:srgbClr val="000000"/>
                </a:solidFill>
                <a:cs typeface="Arial" charset="0"/>
              </a:rPr>
              <a:t> RE4/1 – 36 </a:t>
            </a:r>
            <a:r>
              <a:rPr lang="en-GB" dirty="0" smtClean="0">
                <a:solidFill>
                  <a:srgbClr val="000000"/>
                </a:solidFill>
                <a:cs typeface="Arial" charset="0"/>
              </a:rPr>
              <a:t>chambers</a:t>
            </a:r>
            <a:br>
              <a:rPr lang="en-GB" dirty="0" smtClean="0">
                <a:solidFill>
                  <a:srgbClr val="000000"/>
                </a:solidFill>
                <a:cs typeface="Arial" charset="0"/>
              </a:rPr>
            </a:br>
            <a:endParaRPr lang="en-GB" dirty="0">
              <a:solidFill>
                <a:srgbClr val="000000"/>
              </a:solidFill>
              <a:cs typeface="Arial" charset="0"/>
            </a:endParaRPr>
          </a:p>
          <a:p>
            <a:pPr fontAlgn="base">
              <a:lnSpc>
                <a:spcPct val="97000"/>
              </a:lnSpc>
              <a:spcBef>
                <a:spcPct val="0"/>
              </a:spcBef>
              <a:spcAft>
                <a:spcPct val="0"/>
              </a:spcAft>
              <a:buFont typeface="Wingdings" pitchFamily="2" charset="2"/>
              <a:buChar char="q"/>
            </a:pPr>
            <a:r>
              <a:rPr lang="en-US" dirty="0" smtClean="0">
                <a:solidFill>
                  <a:srgbClr val="000000"/>
                </a:solidFill>
                <a:cs typeface="Arial" charset="0"/>
              </a:rPr>
              <a:t> </a:t>
            </a:r>
            <a:r>
              <a:rPr lang="en-US" dirty="0" smtClean="0">
                <a:solidFill>
                  <a:srgbClr val="FF0000"/>
                </a:solidFill>
                <a:cs typeface="Arial" charset="0"/>
              </a:rPr>
              <a:t>Unique powering independent on detector technology</a:t>
            </a:r>
          </a:p>
          <a:p>
            <a:pPr fontAlgn="base">
              <a:lnSpc>
                <a:spcPct val="97000"/>
              </a:lnSpc>
              <a:spcBef>
                <a:spcPct val="0"/>
              </a:spcBef>
              <a:spcAft>
                <a:spcPct val="0"/>
              </a:spcAft>
              <a:buFont typeface="Wingdings" pitchFamily="2" charset="2"/>
              <a:buChar char="q"/>
            </a:pPr>
            <a:r>
              <a:rPr lang="en-US" dirty="0">
                <a:solidFill>
                  <a:srgbClr val="000000"/>
                </a:solidFill>
                <a:cs typeface="Arial" charset="0"/>
              </a:rPr>
              <a:t> </a:t>
            </a:r>
            <a:r>
              <a:rPr lang="en-US" dirty="0" smtClean="0">
                <a:solidFill>
                  <a:srgbClr val="000000"/>
                </a:solidFill>
                <a:cs typeface="Arial" charset="0"/>
              </a:rPr>
              <a:t>1 </a:t>
            </a:r>
            <a:r>
              <a:rPr lang="en-US" dirty="0">
                <a:solidFill>
                  <a:srgbClr val="000000"/>
                </a:solidFill>
                <a:cs typeface="Arial" charset="0"/>
              </a:rPr>
              <a:t>HV </a:t>
            </a:r>
            <a:r>
              <a:rPr lang="en-US" dirty="0" smtClean="0">
                <a:solidFill>
                  <a:srgbClr val="000000"/>
                </a:solidFill>
                <a:cs typeface="Arial" charset="0"/>
              </a:rPr>
              <a:t>channel </a:t>
            </a:r>
            <a:r>
              <a:rPr lang="en-US" dirty="0">
                <a:solidFill>
                  <a:srgbClr val="000000"/>
                </a:solidFill>
                <a:cs typeface="Arial" charset="0"/>
              </a:rPr>
              <a:t>per chamber </a:t>
            </a:r>
            <a:r>
              <a:rPr lang="en-US" dirty="0" smtClean="0">
                <a:solidFill>
                  <a:srgbClr val="000000"/>
                </a:solidFill>
                <a:cs typeface="Arial" charset="0"/>
              </a:rPr>
              <a:t>= 72 HV channels &amp; 72 HV cables </a:t>
            </a: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18 HV cables per disk, 36 HV cables per end</a:t>
            </a: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18 HV cables in </a:t>
            </a:r>
            <a:r>
              <a:rPr lang="en-US" dirty="0" err="1" smtClean="0">
                <a:solidFill>
                  <a:srgbClr val="000000"/>
                </a:solidFill>
                <a:cs typeface="Arial" charset="0"/>
              </a:rPr>
              <a:t>mCC</a:t>
            </a:r>
            <a:r>
              <a:rPr lang="en-US" dirty="0" smtClean="0">
                <a:solidFill>
                  <a:srgbClr val="000000"/>
                </a:solidFill>
                <a:cs typeface="Arial" charset="0"/>
              </a:rPr>
              <a:t> per side &amp; end</a:t>
            </a: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RE3/1 &amp; RE4/1 slots already available on X1 RE HV PP</a:t>
            </a: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72 HV channels in 4 crates </a:t>
            </a:r>
            <a:r>
              <a:rPr lang="en-US" dirty="0" smtClean="0">
                <a:solidFill>
                  <a:srgbClr val="000000"/>
                </a:solidFill>
                <a:cs typeface="Arial" charset="0"/>
                <a:sym typeface="Wingdings" panose="05000000000000000000" pitchFamily="2" charset="2"/>
              </a:rPr>
              <a:t> </a:t>
            </a:r>
            <a:r>
              <a:rPr lang="en-US" dirty="0" smtClean="0">
                <a:solidFill>
                  <a:srgbClr val="000000"/>
                </a:solidFill>
                <a:cs typeface="Arial" charset="0"/>
              </a:rPr>
              <a:t>18 channels (3 HV boards) per crate</a:t>
            </a: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Upgrade </a:t>
            </a:r>
            <a:r>
              <a:rPr lang="en-US" dirty="0">
                <a:solidFill>
                  <a:srgbClr val="000000"/>
                </a:solidFill>
                <a:cs typeface="Arial" charset="0"/>
              </a:rPr>
              <a:t>present HV system from 4 to 6 crates in EASY </a:t>
            </a:r>
            <a:r>
              <a:rPr lang="en-US" dirty="0" smtClean="0">
                <a:solidFill>
                  <a:srgbClr val="000000"/>
                </a:solidFill>
                <a:cs typeface="Arial" charset="0"/>
              </a:rPr>
              <a:t>chain</a:t>
            </a: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More service power will be required (A3485S)</a:t>
            </a:r>
            <a:endParaRPr lang="en-US" dirty="0">
              <a:solidFill>
                <a:srgbClr val="000000"/>
              </a:solidFill>
              <a:cs typeface="Arial" charset="0"/>
            </a:endParaRP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This powering schema is valid for </a:t>
            </a:r>
            <a:r>
              <a:rPr lang="en-US" i="1" dirty="0" smtClean="0">
                <a:solidFill>
                  <a:srgbClr val="7030A0"/>
                </a:solidFill>
                <a:cs typeface="Arial" charset="0"/>
              </a:rPr>
              <a:t>Double </a:t>
            </a:r>
            <a:r>
              <a:rPr lang="en-US" i="1" dirty="0" smtClean="0">
                <a:solidFill>
                  <a:srgbClr val="000000"/>
                </a:solidFill>
                <a:cs typeface="Arial" charset="0"/>
              </a:rPr>
              <a:t>and</a:t>
            </a:r>
            <a:r>
              <a:rPr lang="en-US" i="1" dirty="0" smtClean="0">
                <a:solidFill>
                  <a:srgbClr val="7030A0"/>
                </a:solidFill>
                <a:cs typeface="Arial" charset="0"/>
              </a:rPr>
              <a:t> Multigap design</a:t>
            </a:r>
            <a:r>
              <a:rPr lang="en-US" dirty="0" smtClean="0">
                <a:solidFill>
                  <a:srgbClr val="000000"/>
                </a:solidFill>
                <a:cs typeface="Arial" charset="0"/>
              </a:rPr>
              <a:t>.</a:t>
            </a:r>
            <a:br>
              <a:rPr lang="en-US" dirty="0" smtClean="0">
                <a:solidFill>
                  <a:srgbClr val="000000"/>
                </a:solidFill>
                <a:cs typeface="Arial" charset="0"/>
              </a:rPr>
            </a:br>
            <a:r>
              <a:rPr lang="en-US" dirty="0" smtClean="0">
                <a:solidFill>
                  <a:srgbClr val="000000"/>
                </a:solidFill>
                <a:cs typeface="Arial" charset="0"/>
              </a:rPr>
              <a:t/>
            </a:r>
            <a:br>
              <a:rPr lang="en-US" dirty="0" smtClean="0">
                <a:solidFill>
                  <a:srgbClr val="000000"/>
                </a:solidFill>
                <a:cs typeface="Arial" charset="0"/>
              </a:rPr>
            </a:br>
            <a:r>
              <a:rPr lang="en-US" dirty="0" smtClean="0">
                <a:solidFill>
                  <a:srgbClr val="000000"/>
                </a:solidFill>
                <a:cs typeface="Arial" charset="0"/>
              </a:rPr>
              <a:t/>
            </a:r>
            <a:br>
              <a:rPr lang="en-US" dirty="0" smtClean="0">
                <a:solidFill>
                  <a:srgbClr val="000000"/>
                </a:solidFill>
                <a:cs typeface="Arial" charset="0"/>
              </a:rPr>
            </a:br>
            <a:endParaRPr lang="en-US" dirty="0">
              <a:solidFill>
                <a:srgbClr val="000000"/>
              </a:solidFill>
              <a:cs typeface="Arial" charset="0"/>
            </a:endParaRPr>
          </a:p>
          <a:p>
            <a:pPr marL="742950" lvl="1" indent="-285750" fontAlgn="base">
              <a:lnSpc>
                <a:spcPct val="97000"/>
              </a:lnSpc>
              <a:spcBef>
                <a:spcPct val="0"/>
              </a:spcBef>
              <a:spcAft>
                <a:spcPts val="600"/>
              </a:spcAft>
              <a:buClr>
                <a:srgbClr val="7030A0"/>
              </a:buClr>
              <a:buFont typeface="Wingdings" panose="05000000000000000000" pitchFamily="2" charset="2"/>
              <a:buChar char="v"/>
            </a:pPr>
            <a:r>
              <a:rPr lang="en-US" b="1" dirty="0">
                <a:solidFill>
                  <a:srgbClr val="000000"/>
                </a:solidFill>
                <a:cs typeface="Arial" charset="0"/>
              </a:rPr>
              <a:t> </a:t>
            </a:r>
            <a:r>
              <a:rPr lang="en-US" b="1" i="1" dirty="0">
                <a:solidFill>
                  <a:srgbClr val="7030A0"/>
                </a:solidFill>
                <a:cs typeface="Arial" charset="0"/>
              </a:rPr>
              <a:t>Double gap design</a:t>
            </a:r>
            <a:r>
              <a:rPr lang="en-US" dirty="0">
                <a:solidFill>
                  <a:srgbClr val="000000"/>
                </a:solidFill>
                <a:cs typeface="Arial" charset="0"/>
              </a:rPr>
              <a:t>: </a:t>
            </a:r>
          </a:p>
          <a:p>
            <a:pPr marL="800100" lvl="1" indent="-342900" fontAlgn="base">
              <a:lnSpc>
                <a:spcPct val="97000"/>
              </a:lnSpc>
              <a:spcBef>
                <a:spcPct val="0"/>
              </a:spcBef>
              <a:spcAft>
                <a:spcPts val="600"/>
              </a:spcAft>
              <a:buFont typeface="Wingdings" panose="05000000000000000000" pitchFamily="2" charset="2"/>
              <a:buChar char="ü"/>
            </a:pPr>
            <a:r>
              <a:rPr lang="en-US" dirty="0" smtClean="0">
                <a:solidFill>
                  <a:srgbClr val="000000"/>
                </a:solidFill>
                <a:cs typeface="Arial" charset="0"/>
              </a:rPr>
              <a:t>1 </a:t>
            </a:r>
            <a:r>
              <a:rPr lang="en-US" dirty="0">
                <a:solidFill>
                  <a:srgbClr val="000000"/>
                </a:solidFill>
                <a:cs typeface="Arial" charset="0"/>
              </a:rPr>
              <a:t>HV </a:t>
            </a:r>
            <a:r>
              <a:rPr lang="en-US" dirty="0" smtClean="0">
                <a:solidFill>
                  <a:srgbClr val="000000"/>
                </a:solidFill>
                <a:cs typeface="Arial" charset="0"/>
              </a:rPr>
              <a:t>connection, </a:t>
            </a:r>
            <a:r>
              <a:rPr lang="en-US" dirty="0">
                <a:solidFill>
                  <a:srgbClr val="000000"/>
                </a:solidFill>
                <a:cs typeface="Arial" charset="0"/>
              </a:rPr>
              <a:t>top and bottom layer powered </a:t>
            </a:r>
            <a:r>
              <a:rPr lang="en-US" dirty="0" smtClean="0">
                <a:solidFill>
                  <a:srgbClr val="000000"/>
                </a:solidFill>
                <a:cs typeface="Arial" charset="0"/>
              </a:rPr>
              <a:t>separately</a:t>
            </a:r>
            <a:r>
              <a:rPr lang="en-US" altLang="ko-KR" dirty="0" smtClean="0">
                <a:solidFill>
                  <a:srgbClr val="000000"/>
                </a:solidFill>
                <a:cs typeface="Arial" charset="0"/>
              </a:rPr>
              <a:t>. </a:t>
            </a:r>
          </a:p>
        </p:txBody>
      </p:sp>
      <p:sp>
        <p:nvSpPr>
          <p:cNvPr id="5" name="TextBox 4"/>
          <p:cNvSpPr txBox="1"/>
          <p:nvPr/>
        </p:nvSpPr>
        <p:spPr>
          <a:xfrm>
            <a:off x="211106" y="222112"/>
            <a:ext cx="8417689" cy="646331"/>
          </a:xfrm>
          <a:prstGeom prst="rect">
            <a:avLst/>
          </a:prstGeom>
          <a:noFill/>
        </p:spPr>
        <p:txBody>
          <a:bodyPr wrap="none" rtlCol="0">
            <a:spAutoFit/>
          </a:bodyPr>
          <a:lstStyle/>
          <a:p>
            <a:r>
              <a:rPr lang="en-GB" sz="3600" i="1" dirty="0" smtClean="0">
                <a:solidFill>
                  <a:srgbClr val="002060"/>
                </a:solidFill>
              </a:rPr>
              <a:t>HV Power System for RE3/1 &amp; RE4/1 (I)</a:t>
            </a:r>
            <a:endParaRPr lang="en-GB" sz="3600" i="1" dirty="0">
              <a:solidFill>
                <a:srgbClr val="002060"/>
              </a:solidFill>
            </a:endParaRPr>
          </a:p>
        </p:txBody>
      </p:sp>
      <p:sp>
        <p:nvSpPr>
          <p:cNvPr id="2" name="Oval 1"/>
          <p:cNvSpPr/>
          <p:nvPr/>
        </p:nvSpPr>
        <p:spPr>
          <a:xfrm>
            <a:off x="236537" y="2179990"/>
            <a:ext cx="5729047"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566368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0301" t="24172" r="37319" b="14123"/>
          <a:stretch/>
        </p:blipFill>
        <p:spPr bwMode="auto">
          <a:xfrm>
            <a:off x="320122" y="819361"/>
            <a:ext cx="8490811" cy="5417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4016" y="29882"/>
            <a:ext cx="9036496" cy="584776"/>
          </a:xfrm>
          <a:prstGeom prst="rect">
            <a:avLst/>
          </a:prstGeom>
          <a:solidFill>
            <a:srgbClr val="FFC000"/>
          </a:solidFill>
        </p:spPr>
        <p:txBody>
          <a:bodyPr wrap="square" rtlCol="0">
            <a:spAutoFit/>
          </a:bodyPr>
          <a:lstStyle/>
          <a:p>
            <a:r>
              <a:rPr lang="en-GB" sz="3200" dirty="0" smtClean="0">
                <a:solidFill>
                  <a:prstClr val="black"/>
                </a:solidFill>
              </a:rPr>
              <a:t>RE Electrical Power loads on one YE3 and dissipation. </a:t>
            </a:r>
            <a:endParaRPr lang="en-GB" sz="3200" dirty="0">
              <a:solidFill>
                <a:prstClr val="black"/>
              </a:solidFill>
            </a:endParaRPr>
          </a:p>
        </p:txBody>
      </p:sp>
      <p:sp>
        <p:nvSpPr>
          <p:cNvPr id="5" name="Left Arrow 4"/>
          <p:cNvSpPr/>
          <p:nvPr/>
        </p:nvSpPr>
        <p:spPr>
          <a:xfrm rot="7291567">
            <a:off x="7667267" y="2342675"/>
            <a:ext cx="936104" cy="189195"/>
          </a:xfrm>
          <a:prstGeom prst="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extBox 1"/>
          <p:cNvSpPr txBox="1"/>
          <p:nvPr/>
        </p:nvSpPr>
        <p:spPr>
          <a:xfrm>
            <a:off x="5580112" y="5048309"/>
            <a:ext cx="1979143" cy="646331"/>
          </a:xfrm>
          <a:prstGeom prst="rect">
            <a:avLst/>
          </a:prstGeom>
          <a:noFill/>
        </p:spPr>
        <p:txBody>
          <a:bodyPr wrap="square" rtlCol="0">
            <a:spAutoFit/>
          </a:bodyPr>
          <a:lstStyle/>
          <a:p>
            <a:r>
              <a:rPr lang="en-GB" dirty="0" smtClean="0">
                <a:solidFill>
                  <a:prstClr val="black"/>
                </a:solidFill>
              </a:rPr>
              <a:t>Cabling losses have not been included</a:t>
            </a:r>
            <a:endParaRPr lang="en-GB" dirty="0">
              <a:solidFill>
                <a:prstClr val="black"/>
              </a:solidFill>
            </a:endParaRPr>
          </a:p>
        </p:txBody>
      </p:sp>
      <p:sp>
        <p:nvSpPr>
          <p:cNvPr id="6" name="Rectangle 5"/>
          <p:cNvSpPr/>
          <p:nvPr/>
        </p:nvSpPr>
        <p:spPr>
          <a:xfrm>
            <a:off x="539552" y="1340768"/>
            <a:ext cx="2979301" cy="461665"/>
          </a:xfrm>
          <a:prstGeom prst="rect">
            <a:avLst/>
          </a:prstGeom>
        </p:spPr>
        <p:txBody>
          <a:bodyPr wrap="none">
            <a:spAutoFit/>
          </a:bodyPr>
          <a:lstStyle/>
          <a:p>
            <a:r>
              <a:rPr lang="en-GB" sz="2400" b="1" dirty="0">
                <a:solidFill>
                  <a:srgbClr val="FF0000"/>
                </a:solidFill>
              </a:rPr>
              <a:t>Present Configuration</a:t>
            </a:r>
          </a:p>
        </p:txBody>
      </p:sp>
    </p:spTree>
    <p:extLst>
      <p:ext uri="{BB962C8B-B14F-4D97-AF65-F5344CB8AC3E}">
        <p14:creationId xmlns:p14="http://schemas.microsoft.com/office/powerpoint/2010/main" val="2966860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1272" t="26125" r="37341" b="12525"/>
          <a:stretch/>
        </p:blipFill>
        <p:spPr bwMode="auto">
          <a:xfrm>
            <a:off x="209796" y="908720"/>
            <a:ext cx="8796660" cy="5688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619672" y="1484784"/>
            <a:ext cx="2520280" cy="646331"/>
          </a:xfrm>
          <a:prstGeom prst="rect">
            <a:avLst/>
          </a:prstGeom>
          <a:noFill/>
        </p:spPr>
        <p:txBody>
          <a:bodyPr wrap="square" rtlCol="0">
            <a:spAutoFit/>
          </a:bodyPr>
          <a:lstStyle/>
          <a:p>
            <a:r>
              <a:rPr lang="en-GB" b="1" dirty="0" smtClean="0">
                <a:solidFill>
                  <a:srgbClr val="FF0000"/>
                </a:solidFill>
              </a:rPr>
              <a:t> </a:t>
            </a:r>
            <a:r>
              <a:rPr lang="en-GB" b="1" dirty="0">
                <a:solidFill>
                  <a:srgbClr val="FF0000"/>
                </a:solidFill>
              </a:rPr>
              <a:t>Upgrade</a:t>
            </a:r>
          </a:p>
          <a:p>
            <a:r>
              <a:rPr lang="en-GB" b="1" dirty="0" smtClean="0">
                <a:solidFill>
                  <a:srgbClr val="FF0000"/>
                </a:solidFill>
              </a:rPr>
              <a:t> Configuration</a:t>
            </a:r>
            <a:endParaRPr lang="en-GB" b="1" dirty="0">
              <a:solidFill>
                <a:srgbClr val="FF0000"/>
              </a:solidFill>
            </a:endParaRPr>
          </a:p>
        </p:txBody>
      </p:sp>
      <p:sp>
        <p:nvSpPr>
          <p:cNvPr id="4" name="Left Arrow 3"/>
          <p:cNvSpPr/>
          <p:nvPr/>
        </p:nvSpPr>
        <p:spPr>
          <a:xfrm rot="7291567">
            <a:off x="7669682" y="2558698"/>
            <a:ext cx="936104" cy="189195"/>
          </a:xfrm>
          <a:prstGeom prst="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5833217" y="5390583"/>
            <a:ext cx="1979143" cy="646331"/>
          </a:xfrm>
          <a:prstGeom prst="rect">
            <a:avLst/>
          </a:prstGeom>
          <a:noFill/>
        </p:spPr>
        <p:txBody>
          <a:bodyPr wrap="square" rtlCol="0">
            <a:spAutoFit/>
          </a:bodyPr>
          <a:lstStyle/>
          <a:p>
            <a:r>
              <a:rPr lang="en-GB" dirty="0" smtClean="0"/>
              <a:t>Cabling losses have not been included</a:t>
            </a:r>
            <a:endParaRPr lang="en-GB" dirty="0"/>
          </a:p>
        </p:txBody>
      </p:sp>
      <p:sp>
        <p:nvSpPr>
          <p:cNvPr id="7" name="TextBox 6"/>
          <p:cNvSpPr txBox="1"/>
          <p:nvPr/>
        </p:nvSpPr>
        <p:spPr>
          <a:xfrm>
            <a:off x="144016" y="29882"/>
            <a:ext cx="9036496" cy="584776"/>
          </a:xfrm>
          <a:prstGeom prst="rect">
            <a:avLst/>
          </a:prstGeom>
          <a:solidFill>
            <a:srgbClr val="FFC000"/>
          </a:solidFill>
        </p:spPr>
        <p:txBody>
          <a:bodyPr wrap="square" rtlCol="0">
            <a:spAutoFit/>
          </a:bodyPr>
          <a:lstStyle/>
          <a:p>
            <a:r>
              <a:rPr lang="en-GB" sz="3200" dirty="0" smtClean="0">
                <a:solidFill>
                  <a:prstClr val="black"/>
                </a:solidFill>
              </a:rPr>
              <a:t>RE Electrical Power loads on one YE3 and dissipation. </a:t>
            </a:r>
            <a:endParaRPr lang="en-GB" sz="3200" dirty="0">
              <a:solidFill>
                <a:prstClr val="black"/>
              </a:solidFill>
            </a:endParaRPr>
          </a:p>
        </p:txBody>
      </p:sp>
    </p:spTree>
    <p:extLst>
      <p:ext uri="{BB962C8B-B14F-4D97-AF65-F5344CB8AC3E}">
        <p14:creationId xmlns:p14="http://schemas.microsoft.com/office/powerpoint/2010/main" val="36466649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Websites\p\project-cms-rpc-endcap\RPC\UpscopeHighEta\RPCDevelopements\RE31and41\RE31\Photos040214\04022014537.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369747" y="3277311"/>
            <a:ext cx="4426721" cy="3320041"/>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G:\Websites\p\project-cms-rpc-endcap\RPC\UpscopeHighEta\RPCDevelopements\RE31and41\RE31\Photos040214\0402201456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09" y="2492896"/>
            <a:ext cx="4176462" cy="313234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1574308" y="4691270"/>
            <a:ext cx="1701548" cy="29644"/>
          </a:xfrm>
          <a:prstGeom prst="straightConnector1">
            <a:avLst/>
          </a:prstGeom>
          <a:ln w="25400">
            <a:solidFill>
              <a:srgbClr val="FFC000"/>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015716" y="3595375"/>
            <a:ext cx="1224136" cy="646331"/>
          </a:xfrm>
          <a:prstGeom prst="rect">
            <a:avLst/>
          </a:prstGeom>
          <a:solidFill>
            <a:srgbClr val="FFC000"/>
          </a:solidFill>
        </p:spPr>
        <p:txBody>
          <a:bodyPr wrap="square" rtlCol="0">
            <a:spAutoFit/>
          </a:bodyPr>
          <a:lstStyle/>
          <a:p>
            <a:r>
              <a:rPr lang="en-GB" dirty="0" smtClean="0">
                <a:solidFill>
                  <a:prstClr val="black"/>
                </a:solidFill>
              </a:rPr>
              <a:t>Space to cover</a:t>
            </a:r>
            <a:endParaRPr lang="en-GB" dirty="0">
              <a:solidFill>
                <a:prstClr val="black"/>
              </a:solidFill>
            </a:endParaRPr>
          </a:p>
        </p:txBody>
      </p:sp>
      <p:sp>
        <p:nvSpPr>
          <p:cNvPr id="9" name="TextBox 8"/>
          <p:cNvSpPr txBox="1"/>
          <p:nvPr/>
        </p:nvSpPr>
        <p:spPr>
          <a:xfrm>
            <a:off x="5796136" y="2995211"/>
            <a:ext cx="2088232" cy="923330"/>
          </a:xfrm>
          <a:prstGeom prst="rect">
            <a:avLst/>
          </a:prstGeom>
          <a:solidFill>
            <a:srgbClr val="FFC000"/>
          </a:solidFill>
        </p:spPr>
        <p:txBody>
          <a:bodyPr wrap="square" rtlCol="0">
            <a:spAutoFit/>
          </a:bodyPr>
          <a:lstStyle/>
          <a:p>
            <a:r>
              <a:rPr lang="en-GB" dirty="0" smtClean="0">
                <a:solidFill>
                  <a:prstClr val="black"/>
                </a:solidFill>
              </a:rPr>
              <a:t>Services to extend to RE3/1 ? Gas and cooling.</a:t>
            </a:r>
            <a:endParaRPr lang="en-GB" dirty="0">
              <a:solidFill>
                <a:prstClr val="black"/>
              </a:solidFill>
            </a:endParaRPr>
          </a:p>
        </p:txBody>
      </p:sp>
      <p:sp>
        <p:nvSpPr>
          <p:cNvPr id="10" name="TextBox 9"/>
          <p:cNvSpPr txBox="1"/>
          <p:nvPr/>
        </p:nvSpPr>
        <p:spPr>
          <a:xfrm>
            <a:off x="2627784" y="836713"/>
            <a:ext cx="4104456" cy="1200329"/>
          </a:xfrm>
          <a:prstGeom prst="rect">
            <a:avLst/>
          </a:prstGeom>
          <a:solidFill>
            <a:srgbClr val="FFC000"/>
          </a:solidFill>
        </p:spPr>
        <p:txBody>
          <a:bodyPr wrap="square" rtlCol="0">
            <a:spAutoFit/>
          </a:bodyPr>
          <a:lstStyle/>
          <a:p>
            <a:r>
              <a:rPr lang="en-GB" dirty="0" smtClean="0">
                <a:solidFill>
                  <a:prstClr val="black"/>
                </a:solidFill>
              </a:rPr>
              <a:t>RE3/1 as designed, “short version” was mounted flush with the Yoke. Shielding takes up significant space in “Z”. Z space over shielding to be studied.</a:t>
            </a:r>
            <a:endParaRPr lang="en-GB" dirty="0">
              <a:solidFill>
                <a:prstClr val="black"/>
              </a:solidFill>
            </a:endParaRPr>
          </a:p>
        </p:txBody>
      </p:sp>
    </p:spTree>
    <p:extLst>
      <p:ext uri="{BB962C8B-B14F-4D97-AF65-F5344CB8AC3E}">
        <p14:creationId xmlns:p14="http://schemas.microsoft.com/office/powerpoint/2010/main" val="1267004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RE4/1 Mounting</a:t>
            </a:r>
            <a:endParaRPr lang="en-GB" dirty="0"/>
          </a:p>
        </p:txBody>
      </p:sp>
      <p:pic>
        <p:nvPicPr>
          <p:cNvPr id="3077" name="Picture 5" descr="G:\Websites\p\project-cms-rpc-endcap\RPC\UpscopeHighEta\RPCDevelopements\RE31and41\RE41\Photos\InnerRadiusSupport\PositiveRE4\IMG_0914.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10800000">
            <a:off x="4211960" y="3212976"/>
            <a:ext cx="3707904" cy="278092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G:\Websites\p\project-cms-rpc-endcap\RPC\UpscopeHighEta\RPCDevelopements\RE31and41\RE41\Photos\InnerRadiusSupport\PositiveRE4\IMG_092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0616" y="3212976"/>
            <a:ext cx="3287859" cy="24658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445731" y="1772816"/>
            <a:ext cx="3240360" cy="923330"/>
          </a:xfrm>
          <a:prstGeom prst="rect">
            <a:avLst/>
          </a:prstGeom>
          <a:solidFill>
            <a:srgbClr val="FFC000"/>
          </a:solidFill>
        </p:spPr>
        <p:txBody>
          <a:bodyPr wrap="square" rtlCol="0">
            <a:spAutoFit/>
          </a:bodyPr>
          <a:lstStyle/>
          <a:p>
            <a:r>
              <a:rPr lang="en-GB" dirty="0" smtClean="0"/>
              <a:t>Services on top of CSCs to be understood </a:t>
            </a:r>
            <a:r>
              <a:rPr lang="en-GB" dirty="0" err="1" smtClean="0"/>
              <a:t>wrt</a:t>
            </a:r>
            <a:r>
              <a:rPr lang="en-GB" dirty="0" smtClean="0"/>
              <a:t> the envelope that Integration office have</a:t>
            </a:r>
            <a:endParaRPr lang="en-GB" dirty="0"/>
          </a:p>
        </p:txBody>
      </p:sp>
      <p:sp>
        <p:nvSpPr>
          <p:cNvPr id="4" name="TextBox 3"/>
          <p:cNvSpPr txBox="1"/>
          <p:nvPr/>
        </p:nvSpPr>
        <p:spPr>
          <a:xfrm>
            <a:off x="899592" y="1988840"/>
            <a:ext cx="2160240" cy="646331"/>
          </a:xfrm>
          <a:prstGeom prst="rect">
            <a:avLst/>
          </a:prstGeom>
          <a:solidFill>
            <a:srgbClr val="FFC000"/>
          </a:solidFill>
        </p:spPr>
        <p:txBody>
          <a:bodyPr wrap="square" rtlCol="0">
            <a:spAutoFit/>
          </a:bodyPr>
          <a:lstStyle/>
          <a:p>
            <a:r>
              <a:rPr lang="en-GB" dirty="0" smtClean="0"/>
              <a:t>Details of as built to be understood.</a:t>
            </a:r>
            <a:endParaRPr lang="en-GB" dirty="0"/>
          </a:p>
        </p:txBody>
      </p:sp>
    </p:spTree>
    <p:extLst>
      <p:ext uri="{BB962C8B-B14F-4D97-AF65-F5344CB8AC3E}">
        <p14:creationId xmlns:p14="http://schemas.microsoft.com/office/powerpoint/2010/main" val="4165573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Subjects covered</a:t>
            </a:r>
            <a:endParaRPr lang="en-GB" dirty="0"/>
          </a:p>
        </p:txBody>
      </p:sp>
      <p:sp>
        <p:nvSpPr>
          <p:cNvPr id="3" name="Content Placeholder 2"/>
          <p:cNvSpPr>
            <a:spLocks noGrp="1"/>
          </p:cNvSpPr>
          <p:nvPr>
            <p:ph idx="1"/>
          </p:nvPr>
        </p:nvSpPr>
        <p:spPr/>
        <p:txBody>
          <a:bodyPr/>
          <a:lstStyle/>
          <a:p>
            <a:r>
              <a:rPr lang="en-GB" dirty="0" smtClean="0"/>
              <a:t>Gas system </a:t>
            </a:r>
          </a:p>
          <a:p>
            <a:r>
              <a:rPr lang="en-GB" dirty="0" smtClean="0"/>
              <a:t>Electrical and Signal (HV, LV, Signal &amp; Power) systems </a:t>
            </a:r>
          </a:p>
          <a:p>
            <a:r>
              <a:rPr lang="en-GB" dirty="0" smtClean="0"/>
              <a:t>Service passage</a:t>
            </a:r>
          </a:p>
          <a:p>
            <a:r>
              <a:rPr lang="en-GB" dirty="0" smtClean="0"/>
              <a:t>Installation (Integration &amp; schedule)</a:t>
            </a:r>
            <a:endParaRPr lang="en-GB" dirty="0"/>
          </a:p>
        </p:txBody>
      </p:sp>
    </p:spTree>
    <p:extLst>
      <p:ext uri="{BB962C8B-B14F-4D97-AF65-F5344CB8AC3E}">
        <p14:creationId xmlns:p14="http://schemas.microsoft.com/office/powerpoint/2010/main" val="37084062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Websites\p\project-cms-rpc-endcap\RPC\UpscopeHighEta\RPCDevelopements\RE31and41\RE31\Drawings\YE3Boki07062016\YEP3IPSideVi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4378"/>
            <a:ext cx="9144000" cy="50492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308304" y="5229380"/>
            <a:ext cx="1368152" cy="1200329"/>
          </a:xfrm>
          <a:prstGeom prst="rect">
            <a:avLst/>
          </a:prstGeom>
          <a:solidFill>
            <a:srgbClr val="FFC000"/>
          </a:solidFill>
        </p:spPr>
        <p:txBody>
          <a:bodyPr wrap="square" rtlCol="0">
            <a:spAutoFit/>
          </a:bodyPr>
          <a:lstStyle/>
          <a:p>
            <a:r>
              <a:rPr lang="en-GB" dirty="0" smtClean="0"/>
              <a:t>RPC Gas Rack with spare channels</a:t>
            </a:r>
            <a:endParaRPr lang="en-GB" dirty="0"/>
          </a:p>
        </p:txBody>
      </p:sp>
      <p:sp>
        <p:nvSpPr>
          <p:cNvPr id="5" name="TextBox 4"/>
          <p:cNvSpPr txBox="1"/>
          <p:nvPr/>
        </p:nvSpPr>
        <p:spPr>
          <a:xfrm>
            <a:off x="7776356" y="2917709"/>
            <a:ext cx="792088" cy="646331"/>
          </a:xfrm>
          <a:prstGeom prst="rect">
            <a:avLst/>
          </a:prstGeom>
          <a:solidFill>
            <a:srgbClr val="FFC000"/>
          </a:solidFill>
        </p:spPr>
        <p:txBody>
          <a:bodyPr wrap="square" rtlCol="0">
            <a:spAutoFit/>
          </a:bodyPr>
          <a:lstStyle/>
          <a:p>
            <a:r>
              <a:rPr lang="en-GB" dirty="0" smtClean="0"/>
              <a:t>LV racks</a:t>
            </a:r>
            <a:endParaRPr lang="en-GB" dirty="0"/>
          </a:p>
        </p:txBody>
      </p:sp>
      <p:sp>
        <p:nvSpPr>
          <p:cNvPr id="7" name="TextBox 6"/>
          <p:cNvSpPr txBox="1"/>
          <p:nvPr/>
        </p:nvSpPr>
        <p:spPr>
          <a:xfrm>
            <a:off x="912422" y="3162418"/>
            <a:ext cx="792088" cy="646331"/>
          </a:xfrm>
          <a:prstGeom prst="rect">
            <a:avLst/>
          </a:prstGeom>
          <a:solidFill>
            <a:srgbClr val="FFC000"/>
          </a:solidFill>
        </p:spPr>
        <p:txBody>
          <a:bodyPr wrap="square" rtlCol="0">
            <a:spAutoFit/>
          </a:bodyPr>
          <a:lstStyle/>
          <a:p>
            <a:r>
              <a:rPr lang="en-GB" dirty="0" smtClean="0"/>
              <a:t>LV racks</a:t>
            </a:r>
            <a:endParaRPr lang="en-GB" dirty="0"/>
          </a:p>
        </p:txBody>
      </p:sp>
      <p:sp>
        <p:nvSpPr>
          <p:cNvPr id="6" name="TextBox 5"/>
          <p:cNvSpPr txBox="1"/>
          <p:nvPr/>
        </p:nvSpPr>
        <p:spPr>
          <a:xfrm>
            <a:off x="7020272" y="1052736"/>
            <a:ext cx="1728192" cy="646331"/>
          </a:xfrm>
          <a:prstGeom prst="rect">
            <a:avLst/>
          </a:prstGeom>
          <a:solidFill>
            <a:srgbClr val="FFC000"/>
          </a:solidFill>
        </p:spPr>
        <p:txBody>
          <a:bodyPr wrap="square" rtlCol="0">
            <a:spAutoFit/>
          </a:bodyPr>
          <a:lstStyle/>
          <a:p>
            <a:r>
              <a:rPr lang="en-GB" dirty="0" smtClean="0"/>
              <a:t>Mini Cable Chains for HV</a:t>
            </a:r>
            <a:endParaRPr lang="en-GB" dirty="0"/>
          </a:p>
        </p:txBody>
      </p:sp>
      <p:sp>
        <p:nvSpPr>
          <p:cNvPr id="8" name="TextBox 7"/>
          <p:cNvSpPr txBox="1"/>
          <p:nvPr/>
        </p:nvSpPr>
        <p:spPr>
          <a:xfrm>
            <a:off x="899592" y="409019"/>
            <a:ext cx="6336704" cy="584775"/>
          </a:xfrm>
          <a:prstGeom prst="rect">
            <a:avLst/>
          </a:prstGeom>
          <a:noFill/>
        </p:spPr>
        <p:txBody>
          <a:bodyPr wrap="square" rtlCol="0">
            <a:spAutoFit/>
          </a:bodyPr>
          <a:lstStyle/>
          <a:p>
            <a:r>
              <a:rPr lang="en-GB" sz="3200" dirty="0" smtClean="0"/>
              <a:t>Services on YE3 serving RE3 and RE4</a:t>
            </a:r>
            <a:endParaRPr lang="en-GB" sz="3200" dirty="0"/>
          </a:p>
        </p:txBody>
      </p:sp>
      <p:cxnSp>
        <p:nvCxnSpPr>
          <p:cNvPr id="10" name="Straight Arrow Connector 9"/>
          <p:cNvCxnSpPr/>
          <p:nvPr/>
        </p:nvCxnSpPr>
        <p:spPr>
          <a:xfrm>
            <a:off x="899592" y="1758009"/>
            <a:ext cx="1082914" cy="1267842"/>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1973061" y="2503022"/>
            <a:ext cx="1840142" cy="1978349"/>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6516216" y="4816058"/>
            <a:ext cx="775532" cy="917199"/>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807138" y="3212106"/>
            <a:ext cx="969218" cy="357151"/>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6660232" y="1375901"/>
            <a:ext cx="360040" cy="1729933"/>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874114" y="4158206"/>
            <a:ext cx="1296144" cy="646331"/>
          </a:xfrm>
          <a:prstGeom prst="rect">
            <a:avLst/>
          </a:prstGeom>
          <a:solidFill>
            <a:srgbClr val="FFC000"/>
          </a:solidFill>
        </p:spPr>
        <p:txBody>
          <a:bodyPr wrap="square" rtlCol="0">
            <a:spAutoFit/>
          </a:bodyPr>
          <a:lstStyle/>
          <a:p>
            <a:r>
              <a:rPr lang="en-GB" dirty="0" smtClean="0"/>
              <a:t>Signal LBB Crates</a:t>
            </a:r>
            <a:endParaRPr lang="en-GB" dirty="0"/>
          </a:p>
        </p:txBody>
      </p:sp>
      <p:cxnSp>
        <p:nvCxnSpPr>
          <p:cNvPr id="17" name="Straight Arrow Connector 16"/>
          <p:cNvCxnSpPr/>
          <p:nvPr/>
        </p:nvCxnSpPr>
        <p:spPr>
          <a:xfrm flipH="1">
            <a:off x="1973061" y="4504779"/>
            <a:ext cx="1884496" cy="68837"/>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186815" y="4504779"/>
            <a:ext cx="1553809" cy="137674"/>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5170258" y="2625539"/>
            <a:ext cx="1561688" cy="1864513"/>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27157" y="1096734"/>
            <a:ext cx="1728192" cy="646331"/>
          </a:xfrm>
          <a:prstGeom prst="rect">
            <a:avLst/>
          </a:prstGeom>
          <a:solidFill>
            <a:srgbClr val="FFC000"/>
          </a:solidFill>
        </p:spPr>
        <p:txBody>
          <a:bodyPr wrap="square" rtlCol="0">
            <a:spAutoFit/>
          </a:bodyPr>
          <a:lstStyle/>
          <a:p>
            <a:r>
              <a:rPr lang="en-GB" dirty="0" smtClean="0"/>
              <a:t>Mini Cable Chains for HV</a:t>
            </a:r>
            <a:endParaRPr lang="en-GB" dirty="0"/>
          </a:p>
        </p:txBody>
      </p:sp>
    </p:spTree>
    <p:extLst>
      <p:ext uri="{BB962C8B-B14F-4D97-AF65-F5344CB8AC3E}">
        <p14:creationId xmlns:p14="http://schemas.microsoft.com/office/powerpoint/2010/main" val="39064781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Gas system </a:t>
            </a:r>
            <a:endParaRPr lang="en-GB" dirty="0"/>
          </a:p>
        </p:txBody>
      </p:sp>
      <p:sp>
        <p:nvSpPr>
          <p:cNvPr id="3" name="Content Placeholder 2"/>
          <p:cNvSpPr>
            <a:spLocks noGrp="1"/>
          </p:cNvSpPr>
          <p:nvPr>
            <p:ph idx="1"/>
          </p:nvPr>
        </p:nvSpPr>
        <p:spPr/>
        <p:txBody>
          <a:bodyPr/>
          <a:lstStyle/>
          <a:p>
            <a:r>
              <a:rPr lang="is-IS" dirty="0" smtClean="0"/>
              <a:t>Baseline</a:t>
            </a:r>
          </a:p>
          <a:p>
            <a:pPr marL="0" indent="0">
              <a:buNone/>
            </a:pPr>
            <a:r>
              <a:rPr lang="is-IS" dirty="0"/>
              <a:t>	</a:t>
            </a:r>
            <a:r>
              <a:rPr lang="en-GB" dirty="0" smtClean="0"/>
              <a:t>Using present mixture no changes to be 	made only completing the piping.</a:t>
            </a:r>
          </a:p>
          <a:p>
            <a:pPr marL="0" indent="0">
              <a:buNone/>
            </a:pPr>
            <a:endParaRPr lang="en-GB" dirty="0" smtClean="0"/>
          </a:p>
          <a:p>
            <a:r>
              <a:rPr lang="en-GB" dirty="0" smtClean="0"/>
              <a:t>Using different mixture requires mixer in SGX, New rack in UGX and UXC racks removed and modified. This alternative solution is </a:t>
            </a:r>
            <a:r>
              <a:rPr lang="en-GB" dirty="0" smtClean="0"/>
              <a:t>not considered </a:t>
            </a:r>
            <a:r>
              <a:rPr lang="en-GB" dirty="0" smtClean="0"/>
              <a:t>so far. </a:t>
            </a:r>
            <a:endParaRPr lang="en-GB" dirty="0"/>
          </a:p>
        </p:txBody>
      </p:sp>
    </p:spTree>
    <p:extLst>
      <p:ext uri="{BB962C8B-B14F-4D97-AF65-F5344CB8AC3E}">
        <p14:creationId xmlns:p14="http://schemas.microsoft.com/office/powerpoint/2010/main" val="1432241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HV system requirements</a:t>
            </a:r>
            <a:endParaRPr lang="en-GB" dirty="0"/>
          </a:p>
        </p:txBody>
      </p:sp>
      <p:graphicFrame>
        <p:nvGraphicFramePr>
          <p:cNvPr id="3" name="Object 2"/>
          <p:cNvGraphicFramePr>
            <a:graphicFrameLocks noChangeAspect="1"/>
          </p:cNvGraphicFramePr>
          <p:nvPr>
            <p:extLst>
              <p:ext uri="{D42A27DB-BD31-4B8C-83A1-F6EECF244321}">
                <p14:modId xmlns:p14="http://schemas.microsoft.com/office/powerpoint/2010/main" val="150704099"/>
              </p:ext>
            </p:extLst>
          </p:nvPr>
        </p:nvGraphicFramePr>
        <p:xfrm>
          <a:off x="0" y="2492896"/>
          <a:ext cx="9286403" cy="2088232"/>
        </p:xfrm>
        <a:graphic>
          <a:graphicData uri="http://schemas.openxmlformats.org/presentationml/2006/ole">
            <mc:AlternateContent xmlns:mc="http://schemas.openxmlformats.org/markup-compatibility/2006">
              <mc:Choice xmlns:v="urn:schemas-microsoft-com:vml" Requires="v">
                <p:oleObj spid="_x0000_s1147" name="Worksheet" r:id="rId4" imgW="12877634" imgH="2895537" progId="Excel.Sheet.12">
                  <p:embed/>
                </p:oleObj>
              </mc:Choice>
              <mc:Fallback>
                <p:oleObj name="Worksheet" r:id="rId4" imgW="12877634" imgH="2895537" progId="Excel.Shee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492896"/>
                        <a:ext cx="9286403" cy="2088232"/>
                      </a:xfrm>
                      <a:prstGeom prst="rect">
                        <a:avLst/>
                      </a:prstGeom>
                      <a:noFill/>
                      <a:ln>
                        <a:noFill/>
                      </a:ln>
                    </p:spPr>
                  </p:pic>
                </p:oleObj>
              </mc:Fallback>
            </mc:AlternateContent>
          </a:graphicData>
        </a:graphic>
      </p:graphicFrame>
      <p:sp>
        <p:nvSpPr>
          <p:cNvPr id="4" name="Rectangle 3"/>
          <p:cNvSpPr/>
          <p:nvPr/>
        </p:nvSpPr>
        <p:spPr>
          <a:xfrm>
            <a:off x="-9426" y="3176833"/>
            <a:ext cx="8964488" cy="5496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683568" y="5146210"/>
            <a:ext cx="3168352" cy="369332"/>
          </a:xfrm>
          <a:prstGeom prst="rect">
            <a:avLst/>
          </a:prstGeom>
          <a:solidFill>
            <a:srgbClr val="FFC000"/>
          </a:solidFill>
        </p:spPr>
        <p:txBody>
          <a:bodyPr wrap="square" rtlCol="0">
            <a:spAutoFit/>
          </a:bodyPr>
          <a:lstStyle/>
          <a:p>
            <a:r>
              <a:rPr lang="en-GB" dirty="0" smtClean="0"/>
              <a:t>Rack space in USC</a:t>
            </a:r>
            <a:endParaRPr lang="en-GB" dirty="0"/>
          </a:p>
        </p:txBody>
      </p:sp>
      <p:cxnSp>
        <p:nvCxnSpPr>
          <p:cNvPr id="7" name="Straight Arrow Connector 6"/>
          <p:cNvCxnSpPr/>
          <p:nvPr/>
        </p:nvCxnSpPr>
        <p:spPr>
          <a:xfrm flipV="1">
            <a:off x="2267744" y="3726459"/>
            <a:ext cx="1296144" cy="13587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115617" y="1340782"/>
            <a:ext cx="2016224" cy="646331"/>
          </a:xfrm>
          <a:prstGeom prst="rect">
            <a:avLst/>
          </a:prstGeom>
          <a:solidFill>
            <a:srgbClr val="FFC000"/>
          </a:solidFill>
        </p:spPr>
        <p:txBody>
          <a:bodyPr wrap="square" rtlCol="0">
            <a:spAutoFit/>
          </a:bodyPr>
          <a:lstStyle/>
          <a:p>
            <a:r>
              <a:rPr lang="en-GB" dirty="0" smtClean="0"/>
              <a:t>Umbilical cables USC &gt; UXC</a:t>
            </a:r>
            <a:endParaRPr lang="en-GB" dirty="0"/>
          </a:p>
        </p:txBody>
      </p:sp>
      <p:cxnSp>
        <p:nvCxnSpPr>
          <p:cNvPr id="10" name="Straight Arrow Connector 9"/>
          <p:cNvCxnSpPr/>
          <p:nvPr/>
        </p:nvCxnSpPr>
        <p:spPr>
          <a:xfrm flipH="1">
            <a:off x="3851920" y="1854120"/>
            <a:ext cx="2052228" cy="11428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2"/>
          </p:cNvCxnSpPr>
          <p:nvPr/>
        </p:nvCxnSpPr>
        <p:spPr>
          <a:xfrm>
            <a:off x="2123729" y="1987099"/>
            <a:ext cx="437331" cy="113667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004049" y="1484784"/>
            <a:ext cx="1800200" cy="369332"/>
          </a:xfrm>
          <a:prstGeom prst="rect">
            <a:avLst/>
          </a:prstGeom>
          <a:solidFill>
            <a:srgbClr val="FFC000"/>
          </a:solidFill>
        </p:spPr>
        <p:txBody>
          <a:bodyPr wrap="square" rtlCol="0">
            <a:spAutoFit/>
          </a:bodyPr>
          <a:lstStyle/>
          <a:p>
            <a:r>
              <a:rPr lang="en-GB" dirty="0" smtClean="0"/>
              <a:t>PP on YE1</a:t>
            </a:r>
            <a:endParaRPr lang="en-GB" dirty="0"/>
          </a:p>
        </p:txBody>
      </p:sp>
      <p:sp>
        <p:nvSpPr>
          <p:cNvPr id="6" name="TextBox 5"/>
          <p:cNvSpPr txBox="1"/>
          <p:nvPr/>
        </p:nvSpPr>
        <p:spPr>
          <a:xfrm>
            <a:off x="-4483510" y="510294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74342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5364088" y="998805"/>
            <a:ext cx="3816424" cy="5526539"/>
            <a:chOff x="3201094" y="254411"/>
            <a:chExt cx="6423769" cy="648000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01094" y="254411"/>
              <a:ext cx="6423769" cy="6480000"/>
            </a:xfrm>
            <a:prstGeom prst="rect">
              <a:avLst/>
            </a:prstGeom>
          </p:spPr>
        </p:pic>
        <p:sp>
          <p:nvSpPr>
            <p:cNvPr id="5" name="Oval 4"/>
            <p:cNvSpPr/>
            <p:nvPr/>
          </p:nvSpPr>
          <p:spPr>
            <a:xfrm>
              <a:off x="4543864" y="4529797"/>
              <a:ext cx="801858" cy="106914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9" name="Curved Up Arrow 18"/>
            <p:cNvSpPr/>
            <p:nvPr/>
          </p:nvSpPr>
          <p:spPr>
            <a:xfrm rot="20677994">
              <a:off x="4072602" y="5922499"/>
              <a:ext cx="1216152" cy="731520"/>
            </a:xfrm>
            <a:prstGeom prst="curvedUpArrow">
              <a:avLst/>
            </a:prstGeom>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21" name="Right Brace 20"/>
            <p:cNvSpPr/>
            <p:nvPr/>
          </p:nvSpPr>
          <p:spPr>
            <a:xfrm rot="5400000">
              <a:off x="3931920" y="5141740"/>
              <a:ext cx="358726" cy="991772"/>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00"/>
                </a:solidFill>
              </a:endParaRPr>
            </a:p>
          </p:txBody>
        </p:sp>
      </p:grpSp>
      <p:sp>
        <p:nvSpPr>
          <p:cNvPr id="23" name="TextBox 22"/>
          <p:cNvSpPr txBox="1"/>
          <p:nvPr/>
        </p:nvSpPr>
        <p:spPr>
          <a:xfrm>
            <a:off x="2" y="836712"/>
            <a:ext cx="4078393" cy="3293209"/>
          </a:xfrm>
          <a:prstGeom prst="rect">
            <a:avLst/>
          </a:prstGeom>
          <a:noFill/>
        </p:spPr>
        <p:txBody>
          <a:bodyPr wrap="square" rtlCol="0">
            <a:spAutoFit/>
          </a:bodyPr>
          <a:lstStyle/>
          <a:p>
            <a:pPr marL="285750" indent="-285750">
              <a:buClr>
                <a:srgbClr val="7030A0"/>
              </a:buClr>
              <a:buFont typeface="Wingdings" panose="05000000000000000000" pitchFamily="2" charset="2"/>
              <a:buChar char="ü"/>
            </a:pPr>
            <a:r>
              <a:rPr lang="en-GB" sz="1600" dirty="0" smtClean="0">
                <a:solidFill>
                  <a:srgbClr val="000000"/>
                </a:solidFill>
              </a:rPr>
              <a:t>For each end &amp;&amp; side we would need 2 A3016 LV boards to power the RE3/1 and RE4/1 chambers.</a:t>
            </a:r>
          </a:p>
          <a:p>
            <a:pPr marL="285750" indent="-285750">
              <a:buClr>
                <a:srgbClr val="7030A0"/>
              </a:buClr>
              <a:buFont typeface="Wingdings" panose="05000000000000000000" pitchFamily="2" charset="2"/>
              <a:buChar char="ü"/>
            </a:pPr>
            <a:r>
              <a:rPr lang="en-GB" sz="1600" dirty="0" smtClean="0">
                <a:solidFill>
                  <a:srgbClr val="000000"/>
                </a:solidFill>
              </a:rPr>
              <a:t>If we redesign the entire RPC LV system such that:</a:t>
            </a:r>
          </a:p>
          <a:p>
            <a:pPr marL="742950" lvl="1" indent="-285750">
              <a:buClr>
                <a:srgbClr val="7030A0"/>
              </a:buClr>
              <a:buFont typeface="Wingdings" panose="05000000000000000000" pitchFamily="2" charset="2"/>
              <a:buChar char="ü"/>
            </a:pPr>
            <a:r>
              <a:rPr lang="en-GB" sz="1600" dirty="0" smtClean="0">
                <a:solidFill>
                  <a:srgbClr val="000000"/>
                </a:solidFill>
              </a:rPr>
              <a:t>We redistribute the LV power cables of </a:t>
            </a:r>
            <a:r>
              <a:rPr lang="en-GB" sz="1600" u="sng" dirty="0" smtClean="0">
                <a:solidFill>
                  <a:srgbClr val="000000"/>
                </a:solidFill>
              </a:rPr>
              <a:t>2 A3009</a:t>
            </a:r>
            <a:r>
              <a:rPr lang="en-GB" sz="1600" dirty="0" smtClean="0">
                <a:solidFill>
                  <a:srgbClr val="000000"/>
                </a:solidFill>
              </a:rPr>
              <a:t/>
            </a:r>
            <a:br>
              <a:rPr lang="en-GB" sz="1600" dirty="0" smtClean="0">
                <a:solidFill>
                  <a:srgbClr val="000000"/>
                </a:solidFill>
              </a:rPr>
            </a:br>
            <a:r>
              <a:rPr lang="en-GB" sz="1600" dirty="0" smtClean="0">
                <a:solidFill>
                  <a:srgbClr val="000000"/>
                </a:solidFill>
              </a:rPr>
              <a:t>boards into </a:t>
            </a:r>
            <a:r>
              <a:rPr lang="en-GB" sz="1600" u="sng" dirty="0" smtClean="0">
                <a:solidFill>
                  <a:srgbClr val="000000"/>
                </a:solidFill>
              </a:rPr>
              <a:t>neighbouring 3 A3009 boards</a:t>
            </a:r>
          </a:p>
          <a:p>
            <a:pPr>
              <a:buClr>
                <a:srgbClr val="7030A0"/>
              </a:buClr>
            </a:pPr>
            <a:r>
              <a:rPr lang="en-GB" sz="1600" dirty="0" smtClean="0">
                <a:solidFill>
                  <a:srgbClr val="000000"/>
                </a:solidFill>
              </a:rPr>
              <a:t>     then</a:t>
            </a:r>
          </a:p>
          <a:p>
            <a:pPr marL="742950" lvl="1" indent="-285750">
              <a:buClr>
                <a:srgbClr val="7030A0"/>
              </a:buClr>
              <a:buFont typeface="Wingdings" panose="05000000000000000000" pitchFamily="2" charset="2"/>
              <a:buChar char="ü"/>
            </a:pPr>
            <a:r>
              <a:rPr lang="en-GB" sz="1600" dirty="0" smtClean="0">
                <a:solidFill>
                  <a:srgbClr val="000000"/>
                </a:solidFill>
              </a:rPr>
              <a:t>We will free slots for 2 A3016 boards for powering RE3/1 and RE4/1</a:t>
            </a:r>
            <a:endParaRPr lang="en-GB" sz="1600" dirty="0">
              <a:solidFill>
                <a:srgbClr val="000000"/>
              </a:solidFill>
            </a:endParaRPr>
          </a:p>
        </p:txBody>
      </p:sp>
      <p:cxnSp>
        <p:nvCxnSpPr>
          <p:cNvPr id="25" name="Straight Arrow Connector 24"/>
          <p:cNvCxnSpPr>
            <a:endCxn id="5" idx="1"/>
          </p:cNvCxnSpPr>
          <p:nvPr/>
        </p:nvCxnSpPr>
        <p:spPr>
          <a:xfrm>
            <a:off x="3563888" y="2377663"/>
            <a:ext cx="2667719" cy="2400987"/>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547664" y="3083480"/>
            <a:ext cx="4357175" cy="1929696"/>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5496" y="4258831"/>
            <a:ext cx="5289397" cy="2554545"/>
          </a:xfrm>
          <a:prstGeom prst="rect">
            <a:avLst/>
          </a:prstGeom>
          <a:noFill/>
        </p:spPr>
        <p:txBody>
          <a:bodyPr wrap="none" rtlCol="0">
            <a:spAutoFit/>
          </a:bodyPr>
          <a:lstStyle/>
          <a:p>
            <a:pPr marL="285750" indent="-285750">
              <a:buFont typeface="Wingdings" panose="05000000000000000000" pitchFamily="2" charset="2"/>
              <a:buChar char="§"/>
            </a:pPr>
            <a:r>
              <a:rPr lang="en-GB" sz="1600" dirty="0" smtClean="0">
                <a:solidFill>
                  <a:srgbClr val="000000"/>
                </a:solidFill>
              </a:rPr>
              <a:t>At present 1 LV A3009 channel powers 6 FEBs </a:t>
            </a:r>
            <a:br>
              <a:rPr lang="en-GB" sz="1600" dirty="0" smtClean="0">
                <a:solidFill>
                  <a:srgbClr val="000000"/>
                </a:solidFill>
              </a:rPr>
            </a:br>
            <a:r>
              <a:rPr lang="en-GB" sz="1600" dirty="0" smtClean="0">
                <a:solidFill>
                  <a:srgbClr val="000000"/>
                </a:solidFill>
              </a:rPr>
              <a:t>which is ~30% of max channel power.</a:t>
            </a:r>
          </a:p>
          <a:p>
            <a:pPr marL="285750" indent="-285750">
              <a:buFont typeface="Wingdings" panose="05000000000000000000" pitchFamily="2" charset="2"/>
              <a:buChar char="§"/>
            </a:pPr>
            <a:r>
              <a:rPr lang="en-GB" sz="1600" dirty="0" smtClean="0">
                <a:solidFill>
                  <a:srgbClr val="000000"/>
                </a:solidFill>
              </a:rPr>
              <a:t>Assuming we double them after the power </a:t>
            </a:r>
            <a:br>
              <a:rPr lang="en-GB" sz="1600" dirty="0" smtClean="0">
                <a:solidFill>
                  <a:srgbClr val="000000"/>
                </a:solidFill>
              </a:rPr>
            </a:br>
            <a:r>
              <a:rPr lang="en-GB" sz="1600" dirty="0" smtClean="0">
                <a:solidFill>
                  <a:srgbClr val="000000"/>
                </a:solidFill>
              </a:rPr>
              <a:t>redistribution, it will still continue to work in</a:t>
            </a:r>
            <a:br>
              <a:rPr lang="en-GB" sz="1600" dirty="0" smtClean="0">
                <a:solidFill>
                  <a:srgbClr val="000000"/>
                </a:solidFill>
              </a:rPr>
            </a:br>
            <a:r>
              <a:rPr lang="en-GB" sz="1600" dirty="0" smtClean="0">
                <a:solidFill>
                  <a:srgbClr val="000000"/>
                </a:solidFill>
              </a:rPr>
              <a:t>optimal power regime ~60% of max power.</a:t>
            </a:r>
          </a:p>
          <a:p>
            <a:pPr marL="285750" indent="-285750">
              <a:buClr>
                <a:srgbClr val="FF0000"/>
              </a:buClr>
              <a:buFont typeface="Wingdings" panose="05000000000000000000" pitchFamily="2" charset="2"/>
              <a:buChar char="v"/>
            </a:pPr>
            <a:r>
              <a:rPr lang="en-GB" sz="1600" dirty="0" smtClean="0">
                <a:solidFill>
                  <a:srgbClr val="000000"/>
                </a:solidFill>
              </a:rPr>
              <a:t>The real question </a:t>
            </a:r>
            <a:r>
              <a:rPr lang="en-GB" sz="1600" dirty="0" smtClean="0">
                <a:solidFill>
                  <a:srgbClr val="FF0000"/>
                </a:solidFill>
              </a:rPr>
              <a:t>is how to group the chambers into</a:t>
            </a:r>
            <a:br>
              <a:rPr lang="en-GB" sz="1600" dirty="0" smtClean="0">
                <a:solidFill>
                  <a:srgbClr val="FF0000"/>
                </a:solidFill>
              </a:rPr>
            </a:br>
            <a:r>
              <a:rPr lang="en-GB" sz="1600" dirty="0" smtClean="0">
                <a:solidFill>
                  <a:srgbClr val="FF0000"/>
                </a:solidFill>
              </a:rPr>
              <a:t>LV board channels to keep some logical and physical</a:t>
            </a:r>
            <a:br>
              <a:rPr lang="en-GB" sz="1600" dirty="0" smtClean="0">
                <a:solidFill>
                  <a:srgbClr val="FF0000"/>
                </a:solidFill>
              </a:rPr>
            </a:br>
            <a:r>
              <a:rPr lang="en-GB" sz="1600" dirty="0" smtClean="0">
                <a:solidFill>
                  <a:srgbClr val="FF0000"/>
                </a:solidFill>
              </a:rPr>
              <a:t>power distribution in phi… to be thought</a:t>
            </a:r>
          </a:p>
          <a:p>
            <a:pPr marL="285750" indent="-285750">
              <a:buClr>
                <a:srgbClr val="FF0000"/>
              </a:buClr>
              <a:buFont typeface="Wingdings" panose="05000000000000000000" pitchFamily="2" charset="2"/>
              <a:buChar char="v"/>
            </a:pPr>
            <a:r>
              <a:rPr lang="en-GB" sz="1600" dirty="0" smtClean="0">
                <a:solidFill>
                  <a:srgbClr val="FF0000"/>
                </a:solidFill>
              </a:rPr>
              <a:t>In this scenario – no additional crates, branches and</a:t>
            </a:r>
            <a:br>
              <a:rPr lang="en-GB" sz="1600" dirty="0" smtClean="0">
                <a:solidFill>
                  <a:srgbClr val="FF0000"/>
                </a:solidFill>
              </a:rPr>
            </a:br>
            <a:r>
              <a:rPr lang="en-GB" sz="1600" dirty="0" smtClean="0">
                <a:solidFill>
                  <a:srgbClr val="FF0000"/>
                </a:solidFill>
              </a:rPr>
              <a:t>rack space is required!</a:t>
            </a:r>
            <a:endParaRPr lang="en-GB" sz="1600" dirty="0">
              <a:solidFill>
                <a:srgbClr val="FF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0528" y="1700808"/>
            <a:ext cx="4840622"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787021" y="2483316"/>
            <a:ext cx="2344472" cy="1200329"/>
          </a:xfrm>
          <a:prstGeom prst="rect">
            <a:avLst/>
          </a:prstGeom>
          <a:solidFill>
            <a:srgbClr val="FFC000"/>
          </a:solidFill>
        </p:spPr>
        <p:txBody>
          <a:bodyPr wrap="square" rtlCol="0">
            <a:spAutoFit/>
          </a:bodyPr>
          <a:lstStyle/>
          <a:p>
            <a:r>
              <a:rPr lang="en-GB" dirty="0" smtClean="0"/>
              <a:t>Re-mapping of LV cabling to give crate space must be tested first</a:t>
            </a:r>
            <a:endParaRPr lang="en-GB" dirty="0"/>
          </a:p>
        </p:txBody>
      </p:sp>
      <p:sp>
        <p:nvSpPr>
          <p:cNvPr id="3" name="TextBox 2"/>
          <p:cNvSpPr txBox="1"/>
          <p:nvPr/>
        </p:nvSpPr>
        <p:spPr>
          <a:xfrm>
            <a:off x="3844194" y="998805"/>
            <a:ext cx="2520280" cy="646331"/>
          </a:xfrm>
          <a:prstGeom prst="rect">
            <a:avLst/>
          </a:prstGeom>
          <a:solidFill>
            <a:srgbClr val="FFC000"/>
          </a:solidFill>
        </p:spPr>
        <p:txBody>
          <a:bodyPr wrap="square" rtlCol="0">
            <a:spAutoFit/>
          </a:bodyPr>
          <a:lstStyle/>
          <a:p>
            <a:r>
              <a:rPr lang="en-GB" dirty="0" smtClean="0"/>
              <a:t>Need 6U Rack space in each tower of YE3</a:t>
            </a:r>
            <a:endParaRPr lang="en-GB" dirty="0"/>
          </a:p>
        </p:txBody>
      </p:sp>
      <p:sp>
        <p:nvSpPr>
          <p:cNvPr id="6" name="TextBox 5"/>
          <p:cNvSpPr txBox="1"/>
          <p:nvPr/>
        </p:nvSpPr>
        <p:spPr>
          <a:xfrm>
            <a:off x="6331812" y="1854443"/>
            <a:ext cx="882365" cy="523220"/>
          </a:xfrm>
          <a:prstGeom prst="rect">
            <a:avLst/>
          </a:prstGeom>
          <a:solidFill>
            <a:srgbClr val="FFC000"/>
          </a:solidFill>
        </p:spPr>
        <p:txBody>
          <a:bodyPr wrap="square" rtlCol="0">
            <a:spAutoFit/>
          </a:bodyPr>
          <a:lstStyle/>
          <a:p>
            <a:r>
              <a:rPr lang="en-GB" sz="2800" dirty="0" smtClean="0"/>
              <a:t>OR</a:t>
            </a:r>
            <a:endParaRPr lang="en-GB" sz="2800" dirty="0"/>
          </a:p>
        </p:txBody>
      </p:sp>
      <p:sp>
        <p:nvSpPr>
          <p:cNvPr id="7" name="Rectangle 6"/>
          <p:cNvSpPr/>
          <p:nvPr/>
        </p:nvSpPr>
        <p:spPr>
          <a:xfrm>
            <a:off x="1884880" y="178395"/>
            <a:ext cx="5452518" cy="553998"/>
          </a:xfrm>
          <a:prstGeom prst="rect">
            <a:avLst/>
          </a:prstGeom>
        </p:spPr>
        <p:txBody>
          <a:bodyPr wrap="none">
            <a:spAutoFit/>
          </a:bodyPr>
          <a:lstStyle/>
          <a:p>
            <a:r>
              <a:rPr lang="en-GB" sz="3000" dirty="0" smtClean="0"/>
              <a:t>LV power </a:t>
            </a:r>
            <a:r>
              <a:rPr lang="en-GB" sz="3000" dirty="0"/>
              <a:t>system requirements</a:t>
            </a:r>
            <a:endParaRPr lang="en-US" sz="3000" dirty="0"/>
          </a:p>
        </p:txBody>
      </p:sp>
    </p:spTree>
    <p:extLst>
      <p:ext uri="{BB962C8B-B14F-4D97-AF65-F5344CB8AC3E}">
        <p14:creationId xmlns:p14="http://schemas.microsoft.com/office/powerpoint/2010/main" val="2600200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064" r="8929"/>
          <a:stretch/>
        </p:blipFill>
        <p:spPr bwMode="auto">
          <a:xfrm>
            <a:off x="65988" y="836713"/>
            <a:ext cx="9078012" cy="567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1928" y="3212978"/>
            <a:ext cx="4291880" cy="15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283968" y="3672642"/>
            <a:ext cx="3207366" cy="923330"/>
          </a:xfrm>
          <a:prstGeom prst="rect">
            <a:avLst/>
          </a:prstGeom>
          <a:solidFill>
            <a:srgbClr val="FFC000"/>
          </a:solidFill>
        </p:spPr>
        <p:txBody>
          <a:bodyPr wrap="square" rtlCol="0">
            <a:spAutoFit/>
          </a:bodyPr>
          <a:lstStyle/>
          <a:p>
            <a:r>
              <a:rPr lang="en-GB" dirty="0" smtClean="0"/>
              <a:t>Significant cable section, cost and rack space (24U) with original FEB/LBB system</a:t>
            </a:r>
            <a:endParaRPr lang="en-GB" dirty="0"/>
          </a:p>
        </p:txBody>
      </p:sp>
    </p:spTree>
    <p:extLst>
      <p:ext uri="{BB962C8B-B14F-4D97-AF65-F5344CB8AC3E}">
        <p14:creationId xmlns:p14="http://schemas.microsoft.com/office/powerpoint/2010/main" val="11867772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1095" y="222111"/>
            <a:ext cx="7956024" cy="646331"/>
          </a:xfrm>
          <a:prstGeom prst="rect">
            <a:avLst/>
          </a:prstGeom>
          <a:noFill/>
        </p:spPr>
        <p:txBody>
          <a:bodyPr wrap="none" rtlCol="0">
            <a:spAutoFit/>
          </a:bodyPr>
          <a:lstStyle/>
          <a:p>
            <a:r>
              <a:rPr lang="en-GB" sz="3600" i="1" dirty="0" smtClean="0">
                <a:solidFill>
                  <a:srgbClr val="002060"/>
                </a:solidFill>
              </a:rPr>
              <a:t>Signal Readout for RE3/1 &amp; RE4/1 (II)</a:t>
            </a:r>
            <a:endParaRPr lang="en-GB" sz="3600" i="1" dirty="0">
              <a:solidFill>
                <a:srgbClr val="002060"/>
              </a:solidFill>
            </a:endParaRPr>
          </a:p>
        </p:txBody>
      </p:sp>
      <p:sp>
        <p:nvSpPr>
          <p:cNvPr id="7" name="Rectangle 6"/>
          <p:cNvSpPr/>
          <p:nvPr/>
        </p:nvSpPr>
        <p:spPr>
          <a:xfrm>
            <a:off x="39745" y="855402"/>
            <a:ext cx="9026981" cy="3385542"/>
          </a:xfrm>
          <a:prstGeom prst="rect">
            <a:avLst/>
          </a:prstGeom>
        </p:spPr>
        <p:txBody>
          <a:bodyPr wrap="square">
            <a:spAutoFit/>
          </a:bodyPr>
          <a:lstStyle/>
          <a:p>
            <a:pPr fontAlgn="base">
              <a:spcBef>
                <a:spcPct val="0"/>
              </a:spcBef>
              <a:spcAft>
                <a:spcPct val="0"/>
              </a:spcAft>
              <a:buClr>
                <a:srgbClr val="7030A0"/>
              </a:buClr>
              <a:buFont typeface="Wingdings" pitchFamily="2" charset="2"/>
              <a:buChar char="q"/>
            </a:pPr>
            <a:r>
              <a:rPr lang="en-US" b="1" i="1" dirty="0">
                <a:solidFill>
                  <a:srgbClr val="7030A0"/>
                </a:solidFill>
                <a:cs typeface="Arial" charset="0"/>
              </a:rPr>
              <a:t> </a:t>
            </a:r>
            <a:r>
              <a:rPr lang="en-US" b="1" i="1" dirty="0" smtClean="0">
                <a:solidFill>
                  <a:srgbClr val="7030A0"/>
                </a:solidFill>
                <a:cs typeface="Arial" charset="0"/>
              </a:rPr>
              <a:t>New/Developing RPC FE electronics</a:t>
            </a:r>
          </a:p>
          <a:p>
            <a:pPr marL="742950" lvl="1"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1 GBT optical link per chamber to transmit data to one data concentrator card per station ~1 W</a:t>
            </a:r>
          </a:p>
          <a:p>
            <a:pPr marL="742950" lvl="1"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Data Concentrator Card: One card, common for one disk of 18 chambers, includes 18 + 2 spares = 20 GBT links</a:t>
            </a:r>
            <a:br>
              <a:rPr lang="en-US" sz="1600" dirty="0" smtClean="0">
                <a:solidFill>
                  <a:srgbClr val="000000"/>
                </a:solidFill>
                <a:cs typeface="Arial" charset="0"/>
              </a:rPr>
            </a:br>
            <a:r>
              <a:rPr lang="en-US" sz="1600" dirty="0" smtClean="0">
                <a:solidFill>
                  <a:srgbClr val="000000"/>
                </a:solidFill>
                <a:cs typeface="Arial" charset="0"/>
              </a:rPr>
              <a:t>and 1 FPGA to be located on the detector periphery. </a:t>
            </a:r>
          </a:p>
          <a:p>
            <a:pPr marL="742950" lvl="1"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DCC in UXC or USC?</a:t>
            </a:r>
          </a:p>
          <a:p>
            <a:pPr marL="1200150" lvl="2"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UXC: shorter paths from detector to DCC</a:t>
            </a:r>
          </a:p>
          <a:p>
            <a:pPr marL="1200150" lvl="2"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USC: from DCC to USC would go 2 fibers instead of 18, but is length long for optical power losses?</a:t>
            </a:r>
          </a:p>
          <a:p>
            <a:pPr marL="742950" lvl="1"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DCC output: 2 optical fibers: 1 trigger and 1 data link per disk.</a:t>
            </a:r>
          </a:p>
          <a:p>
            <a:pPr marL="742950" lvl="1"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Rack space: </a:t>
            </a:r>
            <a:r>
              <a:rPr lang="en-US" b="1" dirty="0" smtClean="0">
                <a:solidFill>
                  <a:srgbClr val="FF0000"/>
                </a:solidFill>
                <a:cs typeface="Arial" charset="0"/>
              </a:rPr>
              <a:t>No much space in racks is needed. The “Link system” is presented only by 2 DCC per end. </a:t>
            </a:r>
            <a:endParaRPr lang="en-US" sz="1600" b="1" dirty="0" smtClean="0">
              <a:solidFill>
                <a:srgbClr val="FF0000"/>
              </a:solidFill>
              <a:cs typeface="Arial" charset="0"/>
            </a:endParaRPr>
          </a:p>
        </p:txBody>
      </p:sp>
      <p:sp>
        <p:nvSpPr>
          <p:cNvPr id="3" name="TextBox 2"/>
          <p:cNvSpPr txBox="1"/>
          <p:nvPr/>
        </p:nvSpPr>
        <p:spPr>
          <a:xfrm>
            <a:off x="1331640" y="5229200"/>
            <a:ext cx="2990107" cy="923330"/>
          </a:xfrm>
          <a:prstGeom prst="rect">
            <a:avLst/>
          </a:prstGeom>
          <a:solidFill>
            <a:srgbClr val="FFC000"/>
          </a:solidFill>
        </p:spPr>
        <p:txBody>
          <a:bodyPr wrap="square" rtlCol="0">
            <a:spAutoFit/>
          </a:bodyPr>
          <a:lstStyle/>
          <a:p>
            <a:r>
              <a:rPr lang="en-GB" dirty="0" smtClean="0"/>
              <a:t>Optical link goes to towers OR all the way to USC. Under study</a:t>
            </a:r>
            <a:endParaRPr lang="en-GB" dirty="0"/>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3494" y="3077344"/>
            <a:ext cx="8221307" cy="15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004048" y="4041067"/>
            <a:ext cx="3240360" cy="2031325"/>
          </a:xfrm>
          <a:prstGeom prst="rect">
            <a:avLst/>
          </a:prstGeom>
          <a:solidFill>
            <a:srgbClr val="FFC000"/>
          </a:solidFill>
        </p:spPr>
        <p:txBody>
          <a:bodyPr wrap="square" rtlCol="0">
            <a:spAutoFit/>
          </a:bodyPr>
          <a:lstStyle/>
          <a:p>
            <a:r>
              <a:rPr lang="en-GB" dirty="0" smtClean="0"/>
              <a:t>New FE is being investigated with greatly reduced space requirements in the </a:t>
            </a:r>
            <a:r>
              <a:rPr lang="en-GB" dirty="0"/>
              <a:t>c</a:t>
            </a:r>
            <a:r>
              <a:rPr lang="en-GB" dirty="0" smtClean="0"/>
              <a:t>rates and service section on yoke is clearly better with 72 FO instead of 1440 dia10mm signal cables.</a:t>
            </a:r>
            <a:endParaRPr lang="en-GB" dirty="0"/>
          </a:p>
        </p:txBody>
      </p:sp>
      <p:sp>
        <p:nvSpPr>
          <p:cNvPr id="4" name="Oval 3"/>
          <p:cNvSpPr/>
          <p:nvPr/>
        </p:nvSpPr>
        <p:spPr>
          <a:xfrm>
            <a:off x="611560" y="1508413"/>
            <a:ext cx="2592288"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6228183" y="2012469"/>
            <a:ext cx="2356617" cy="646331"/>
          </a:xfrm>
          <a:prstGeom prst="rect">
            <a:avLst/>
          </a:prstGeom>
          <a:solidFill>
            <a:srgbClr val="FFC000"/>
          </a:solidFill>
        </p:spPr>
        <p:txBody>
          <a:bodyPr wrap="square" rtlCol="0">
            <a:spAutoFit/>
          </a:bodyPr>
          <a:lstStyle/>
          <a:p>
            <a:r>
              <a:rPr lang="en-GB" dirty="0" smtClean="0"/>
              <a:t>DCC, low </a:t>
            </a:r>
            <a:r>
              <a:rPr lang="en-GB" dirty="0"/>
              <a:t>p</a:t>
            </a:r>
            <a:r>
              <a:rPr lang="en-GB" dirty="0" smtClean="0"/>
              <a:t>ower 40W/station</a:t>
            </a:r>
            <a:endParaRPr lang="en-GB" dirty="0"/>
          </a:p>
        </p:txBody>
      </p:sp>
      <p:cxnSp>
        <p:nvCxnSpPr>
          <p:cNvPr id="11" name="Straight Arrow Connector 10"/>
          <p:cNvCxnSpPr/>
          <p:nvPr/>
        </p:nvCxnSpPr>
        <p:spPr>
          <a:xfrm flipH="1" flipV="1">
            <a:off x="3059832" y="1916832"/>
            <a:ext cx="3168352" cy="418802"/>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87602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H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H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MH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MH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1025</TotalTime>
  <Words>1459</Words>
  <Application>Microsoft Office PowerPoint</Application>
  <PresentationFormat>On-screen Show (4:3)</PresentationFormat>
  <Paragraphs>167</Paragraphs>
  <Slides>29</Slides>
  <Notes>2</Notes>
  <HiddenSlides>0</HiddenSlides>
  <MMClips>0</MMClips>
  <ScaleCrop>false</ScaleCrop>
  <HeadingPairs>
    <vt:vector size="6" baseType="variant">
      <vt:variant>
        <vt:lpstr>Theme</vt:lpstr>
      </vt:variant>
      <vt:variant>
        <vt:i4>8</vt:i4>
      </vt:variant>
      <vt:variant>
        <vt:lpstr>Embedded OLE Servers</vt:lpstr>
      </vt:variant>
      <vt:variant>
        <vt:i4>1</vt:i4>
      </vt:variant>
      <vt:variant>
        <vt:lpstr>Slide Titles</vt:lpstr>
      </vt:variant>
      <vt:variant>
        <vt:i4>29</vt:i4>
      </vt:variant>
    </vt:vector>
  </HeadingPairs>
  <TitlesOfParts>
    <vt:vector size="38" baseType="lpstr">
      <vt:lpstr>Office Theme</vt:lpstr>
      <vt:lpstr>MH design</vt:lpstr>
      <vt:lpstr>1_MH design</vt:lpstr>
      <vt:lpstr>2_MH design</vt:lpstr>
      <vt:lpstr>3_MH design</vt:lpstr>
      <vt:lpstr>1_Office Theme</vt:lpstr>
      <vt:lpstr>4_Office Theme</vt:lpstr>
      <vt:lpstr>7_Office Theme</vt:lpstr>
      <vt:lpstr>Worksheet</vt:lpstr>
      <vt:lpstr>Services and installation plan for RE3&amp;4 Upgrade</vt:lpstr>
      <vt:lpstr>Improved RPC for RE3/1 and RE4/1</vt:lpstr>
      <vt:lpstr>Subjects covered</vt:lpstr>
      <vt:lpstr>PowerPoint Presentation</vt:lpstr>
      <vt:lpstr>Gas system </vt:lpstr>
      <vt:lpstr>HV system requirements</vt:lpstr>
      <vt:lpstr>PowerPoint Presentation</vt:lpstr>
      <vt:lpstr>PowerPoint Presentation</vt:lpstr>
      <vt:lpstr>PowerPoint Presentation</vt:lpstr>
      <vt:lpstr>Upgrade Power Provisional values (1 YE3)</vt:lpstr>
      <vt:lpstr>RE3/1 service passages</vt:lpstr>
      <vt:lpstr>RE4/1 Service Passages</vt:lpstr>
      <vt:lpstr>Envelope of RE3/1</vt:lpstr>
      <vt:lpstr>PowerPoint Presentation</vt:lpstr>
      <vt:lpstr>Envelope of RE4/1</vt:lpstr>
      <vt:lpstr>PowerPoint Presentation</vt:lpstr>
      <vt:lpstr>PowerPoint Presentation</vt:lpstr>
      <vt:lpstr>Conclusion</vt:lpstr>
      <vt:lpstr>Additional Slides</vt:lpstr>
      <vt:lpstr>RE3/1 Mounting</vt:lpstr>
      <vt:lpstr>PowerPoint Presentation</vt:lpstr>
      <vt:lpstr>Gas System modification</vt:lpstr>
      <vt:lpstr>RPC Upgrade RE(3,4)/1 gas system </vt:lpstr>
      <vt:lpstr>RPC Upgrade RE(3,4)/1 gas system </vt:lpstr>
      <vt:lpstr>PowerPoint Presentation</vt:lpstr>
      <vt:lpstr>PowerPoint Presentation</vt:lpstr>
      <vt:lpstr>PowerPoint Presentation</vt:lpstr>
      <vt:lpstr>PowerPoint Presentation</vt:lpstr>
      <vt:lpstr>RE4/1 Mounting</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Services for RE3&amp;4 Upscope</dc:title>
  <dc:creator>Ian Crotty</dc:creator>
  <cp:lastModifiedBy>Ian Crotty</cp:lastModifiedBy>
  <cp:revision>144</cp:revision>
  <cp:lastPrinted>2016-06-08T07:25:07Z</cp:lastPrinted>
  <dcterms:created xsi:type="dcterms:W3CDTF">2016-05-31T09:49:00Z</dcterms:created>
  <dcterms:modified xsi:type="dcterms:W3CDTF">2016-06-09T09:00:02Z</dcterms:modified>
</cp:coreProperties>
</file>