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9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9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8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5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1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4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3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1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EF5F-5394-44E1-B242-157B177F022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C885-006E-4FB1-BB76-5DBDAC951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0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RPC power estimation for on board Chamber up scope ( High eta)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2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t="10479" r="45852" b="33783"/>
          <a:stretch/>
        </p:blipFill>
        <p:spPr bwMode="auto">
          <a:xfrm rot="5400000">
            <a:off x="705286" y="1196017"/>
            <a:ext cx="3175718" cy="43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476672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 4/1 Design </a:t>
            </a:r>
            <a:r>
              <a:rPr lang="en-GB" sz="3200" dirty="0" smtClean="0"/>
              <a:t>so far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5172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Pigi</a:t>
            </a:r>
            <a:r>
              <a:rPr lang="en-GB" dirty="0" smtClean="0"/>
              <a:t> &amp; </a:t>
            </a:r>
            <a:r>
              <a:rPr lang="en-GB" dirty="0" err="1" smtClean="0"/>
              <a:t>Pino</a:t>
            </a:r>
            <a:endParaRPr lang="en-GB" dirty="0" smtClean="0"/>
          </a:p>
          <a:p>
            <a:r>
              <a:rPr lang="en-GB" dirty="0" smtClean="0"/>
              <a:t>April 2015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t="32773" r="21012" b="6129"/>
          <a:stretch/>
        </p:blipFill>
        <p:spPr bwMode="auto">
          <a:xfrm>
            <a:off x="5129613" y="1857978"/>
            <a:ext cx="4004287" cy="39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6" t="13081" r="28976" b="2413"/>
          <a:stretch/>
        </p:blipFill>
        <p:spPr bwMode="auto">
          <a:xfrm rot="10800000">
            <a:off x="3317905" y="99330"/>
            <a:ext cx="1811708" cy="65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6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4_4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" y="3335042"/>
            <a:ext cx="4053027" cy="25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t="13720" r="48557" b="49357"/>
          <a:stretch/>
        </p:blipFill>
        <p:spPr bwMode="auto">
          <a:xfrm>
            <a:off x="1979712" y="980728"/>
            <a:ext cx="4601946" cy="23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2" t="18085" r="3202" b="35673"/>
          <a:stretch/>
        </p:blipFill>
        <p:spPr bwMode="auto">
          <a:xfrm>
            <a:off x="4250531" y="3180956"/>
            <a:ext cx="4486509" cy="29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733975" y="4631141"/>
            <a:ext cx="1580893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84291" y="4631141"/>
            <a:ext cx="1873724" cy="117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3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Eta division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34877" y="2420888"/>
            <a:ext cx="2664040" cy="2808040"/>
            <a:chOff x="2412016" y="2997224"/>
            <a:chExt cx="2304000" cy="2448000"/>
          </a:xfrm>
        </p:grpSpPr>
        <p:grpSp>
          <p:nvGrpSpPr>
            <p:cNvPr id="21" name="Group 20"/>
            <p:cNvGrpSpPr/>
            <p:nvPr/>
          </p:nvGrpSpPr>
          <p:grpSpPr>
            <a:xfrm>
              <a:off x="2412016" y="2997224"/>
              <a:ext cx="2304000" cy="2448000"/>
              <a:chOff x="2412016" y="2997224"/>
              <a:chExt cx="2304000" cy="2448000"/>
            </a:xfrm>
          </p:grpSpPr>
          <p:sp>
            <p:nvSpPr>
              <p:cNvPr id="4" name="Trapezoid 3"/>
              <p:cNvSpPr/>
              <p:nvPr/>
            </p:nvSpPr>
            <p:spPr>
              <a:xfrm rot="10800000">
                <a:off x="2412016" y="2997224"/>
                <a:ext cx="2304000" cy="2448000"/>
              </a:xfrm>
              <a:prstGeom prst="trapezoid">
                <a:avLst>
                  <a:gd name="adj" fmla="val 1859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523811" y="3638857"/>
                <a:ext cx="2082372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22509" y="4177096"/>
                <a:ext cx="188967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2723428" y="4814680"/>
              <a:ext cx="167765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92381" y="327217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eta divisions gives strip length </a:t>
            </a:r>
            <a:r>
              <a:rPr lang="en-GB" dirty="0" smtClean="0"/>
              <a:t>~ 325mm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191683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 eta divisions &gt; strip length of </a:t>
            </a:r>
            <a:r>
              <a:rPr lang="en-GB" dirty="0"/>
              <a:t>~</a:t>
            </a:r>
            <a:r>
              <a:rPr lang="en-GB" dirty="0" smtClean="0"/>
              <a:t> 260mm 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92381" y="456835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eta divisions gives strip length </a:t>
            </a:r>
            <a:r>
              <a:rPr lang="en-GB" dirty="0"/>
              <a:t>~</a:t>
            </a:r>
            <a:r>
              <a:rPr lang="en-GB" dirty="0" smtClean="0"/>
              <a:t> 430mm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27352" y="552166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 </a:t>
            </a:r>
            <a:r>
              <a:rPr lang="en-GB" dirty="0" err="1" smtClean="0"/>
              <a:t>deg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00192" y="191683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design strip length for RE4/1 was </a:t>
            </a:r>
            <a:r>
              <a:rPr lang="en-GB" dirty="0" smtClean="0"/>
              <a:t> 206 &amp; 347mm 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449192" y="4028599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 design strip length for RE3/1 was </a:t>
            </a:r>
            <a:r>
              <a:rPr lang="en-GB" dirty="0" smtClean="0"/>
              <a:t> 426 &amp; 347mm  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97024" y="1666430"/>
            <a:ext cx="811851" cy="45036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42019" y="1683521"/>
            <a:ext cx="794759" cy="44694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3563888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64 strips/ 20deg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78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RPC RE electronics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12777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to digital = 7.5V x 1.43A = 10.5Watts</a:t>
            </a:r>
          </a:p>
          <a:p>
            <a:r>
              <a:rPr lang="en-GB" dirty="0"/>
              <a:t>Power to </a:t>
            </a:r>
            <a:r>
              <a:rPr lang="en-GB" dirty="0" smtClean="0"/>
              <a:t>Analogue </a:t>
            </a:r>
            <a:r>
              <a:rPr lang="en-GB" dirty="0"/>
              <a:t>= </a:t>
            </a:r>
            <a:r>
              <a:rPr lang="en-GB" dirty="0" smtClean="0"/>
              <a:t>7.0V </a:t>
            </a:r>
            <a:r>
              <a:rPr lang="en-GB" dirty="0"/>
              <a:t>x </a:t>
            </a:r>
            <a:r>
              <a:rPr lang="en-GB" dirty="0" smtClean="0"/>
              <a:t>0.73A </a:t>
            </a:r>
            <a:r>
              <a:rPr lang="en-GB" dirty="0"/>
              <a:t>= </a:t>
            </a:r>
            <a:r>
              <a:rPr lang="en-GB" dirty="0" smtClean="0"/>
              <a:t>5.11Watts</a:t>
            </a:r>
          </a:p>
          <a:p>
            <a:r>
              <a:rPr lang="en-GB" dirty="0" smtClean="0"/>
              <a:t>Total Power/chamber = 15.61/2 = 7.8W (</a:t>
            </a:r>
            <a:r>
              <a:rPr lang="en-GB" dirty="0" err="1" smtClean="0"/>
              <a:t>inc</a:t>
            </a:r>
            <a:r>
              <a:rPr lang="en-GB" dirty="0" smtClean="0"/>
              <a:t> x2 Dist. Boards)</a:t>
            </a:r>
          </a:p>
          <a:p>
            <a:r>
              <a:rPr lang="en-GB" dirty="0" smtClean="0"/>
              <a:t>FEB power	    = 2.6W (32 strips)</a:t>
            </a:r>
          </a:p>
          <a:p>
            <a:r>
              <a:rPr lang="en-GB" dirty="0" smtClean="0"/>
              <a:t>Power / channel	    = 0.084W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59286"/>
              </p:ext>
            </p:extLst>
          </p:nvPr>
        </p:nvGraphicFramePr>
        <p:xfrm>
          <a:off x="899592" y="3140968"/>
          <a:ext cx="6769098" cy="2996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314"/>
                <a:gridCol w="609314"/>
                <a:gridCol w="609314"/>
                <a:gridCol w="609314"/>
                <a:gridCol w="609314"/>
                <a:gridCol w="609314"/>
                <a:gridCol w="675958"/>
                <a:gridCol w="609314"/>
                <a:gridCol w="609314"/>
                <a:gridCol w="609314"/>
                <a:gridCol w="609314"/>
              </a:tblGrid>
              <a:tr h="6002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Upscope for RE4/1 for 20 deg chambers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1 Eta division with 64 strips and 2 FEBs ( assume that Dist board power is included)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Power =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5.28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[watts]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# Eta divisions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Power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Power 1 endcap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Present RPC power on YE3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36 x 4 = 144 chambers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[W]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[W]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 (x1) YE3 RPC Chamber Power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[Watts]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% increase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15.84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21.11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26.39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31.67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YE3 (x1 endcap)Power CSC &amp; RPC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Power includes chambers and Rack units.</a:t>
            </a:r>
          </a:p>
          <a:p>
            <a:r>
              <a:rPr lang="en-GB" sz="2400" dirty="0" smtClean="0"/>
              <a:t>CSC chambers ME4				6500W</a:t>
            </a:r>
          </a:p>
          <a:p>
            <a:r>
              <a:rPr lang="en-GB" sz="2400" dirty="0" smtClean="0"/>
              <a:t>CSC &amp; RPC racks				1.7 + 5kW (?)</a:t>
            </a:r>
          </a:p>
          <a:p>
            <a:r>
              <a:rPr lang="en-GB" sz="2400" dirty="0" smtClean="0"/>
              <a:t>RPC chambers RE3&amp;4/2&amp;3			1140W	</a:t>
            </a:r>
            <a:endParaRPr lang="en-GB" sz="2400" dirty="0"/>
          </a:p>
          <a:p>
            <a:r>
              <a:rPr lang="en-GB" sz="2400" dirty="0" smtClean="0"/>
              <a:t>RPC upgrade RE3&amp;4/1		              &lt; 1kW</a:t>
            </a:r>
          </a:p>
          <a:p>
            <a:r>
              <a:rPr lang="en-GB" sz="2400" dirty="0" smtClean="0"/>
              <a:t>Up scope increase rack 			? kW</a:t>
            </a:r>
          </a:p>
          <a:p>
            <a:r>
              <a:rPr lang="en-GB" sz="2400" dirty="0" smtClean="0"/>
              <a:t>The RE chamber </a:t>
            </a:r>
            <a:r>
              <a:rPr lang="en-GB" sz="2400" dirty="0" err="1" smtClean="0"/>
              <a:t>upscope</a:t>
            </a:r>
            <a:r>
              <a:rPr lang="en-GB" sz="2400" dirty="0" smtClean="0"/>
              <a:t> will increase the heat load by &lt; 7%</a:t>
            </a:r>
            <a:endParaRPr lang="en-GB" sz="2400" dirty="0"/>
          </a:p>
          <a:p>
            <a:r>
              <a:rPr lang="en-GB" sz="2400" dirty="0" smtClean="0"/>
              <a:t>Manifold was designed for 15kW capacity, as a function of temp increases accepted 10 years ago 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641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Numbers to be checked. Rack </a:t>
            </a:r>
            <a:r>
              <a:rPr lang="en-GB" smtClean="0"/>
              <a:t>power increase.</a:t>
            </a:r>
            <a:endParaRPr lang="en-GB" dirty="0" smtClean="0"/>
          </a:p>
          <a:p>
            <a:r>
              <a:rPr lang="en-GB" dirty="0" smtClean="0"/>
              <a:t>Consult with CMS Cooling and </a:t>
            </a:r>
            <a:r>
              <a:rPr lang="en-GB" dirty="0" err="1" smtClean="0"/>
              <a:t>Intergration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Choice of FE to define heat load.</a:t>
            </a:r>
          </a:p>
          <a:p>
            <a:r>
              <a:rPr lang="en-GB" dirty="0" smtClean="0"/>
              <a:t>Design of cooling circuit on chamber and access to present manifold.</a:t>
            </a:r>
          </a:p>
          <a:p>
            <a:r>
              <a:rPr lang="en-GB" dirty="0" smtClean="0"/>
              <a:t>Tests to be made on chamber</a:t>
            </a:r>
          </a:p>
          <a:p>
            <a:r>
              <a:rPr lang="en-GB" dirty="0"/>
              <a:t>P</a:t>
            </a:r>
            <a:r>
              <a:rPr lang="en-GB" dirty="0" smtClean="0"/>
              <a:t>rocure and build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43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265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RPC power estimation for on board Chamber up scope ( High eta)</vt:lpstr>
      <vt:lpstr>PowerPoint Presentation</vt:lpstr>
      <vt:lpstr>PowerPoint Presentation</vt:lpstr>
      <vt:lpstr>Eta division</vt:lpstr>
      <vt:lpstr>Standard RPC RE electronics</vt:lpstr>
      <vt:lpstr>YE3 (x1 endcap)Power CSC &amp; RPC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power estimation for on board Chamber up scope ( High eta)</dc:title>
  <dc:creator>Ian Crotty</dc:creator>
  <cp:lastModifiedBy>Ian Crotty</cp:lastModifiedBy>
  <cp:revision>38</cp:revision>
  <dcterms:created xsi:type="dcterms:W3CDTF">2016-05-09T07:54:59Z</dcterms:created>
  <dcterms:modified xsi:type="dcterms:W3CDTF">2016-05-09T10:42:27Z</dcterms:modified>
</cp:coreProperties>
</file>