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4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09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20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98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1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27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2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4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56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5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00B9-1927-4436-A7B1-30CC133F580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01D8-BE68-4E0A-B086-2966B725B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33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Power System Review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Presentation skeleton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3651" y="1777285"/>
            <a:ext cx="753648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R</a:t>
            </a:r>
            <a:r>
              <a:rPr lang="en-GB" sz="3200" dirty="0" smtClean="0"/>
              <a:t>eview </a:t>
            </a:r>
            <a:r>
              <a:rPr lang="en-GB" sz="3200" dirty="0"/>
              <a:t>of the present </a:t>
            </a:r>
            <a:r>
              <a:rPr lang="en-GB" sz="3200" dirty="0" smtClean="0"/>
              <a:t>RPC HV </a:t>
            </a:r>
            <a:r>
              <a:rPr lang="en-GB" sz="3200" dirty="0"/>
              <a:t>&amp; LV </a:t>
            </a:r>
            <a:r>
              <a:rPr lang="en-GB" sz="3200" dirty="0" smtClean="0"/>
              <a:t>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</a:t>
            </a:r>
            <a:r>
              <a:rPr lang="en-GB" sz="3200" dirty="0" smtClean="0"/>
              <a:t>ast failure report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M</a:t>
            </a:r>
            <a:r>
              <a:rPr lang="en-GB" sz="3200" dirty="0" smtClean="0"/>
              <a:t>aintenance </a:t>
            </a:r>
            <a:r>
              <a:rPr lang="en-GB" sz="3200" dirty="0"/>
              <a:t>issues </a:t>
            </a:r>
            <a:r>
              <a:rPr lang="en-GB" sz="3200" dirty="0" smtClean="0"/>
              <a:t>in </a:t>
            </a:r>
            <a:r>
              <a:rPr lang="en-GB" sz="3200" dirty="0"/>
              <a:t>the next </a:t>
            </a:r>
            <a:r>
              <a:rPr lang="en-GB" sz="3200" dirty="0" smtClean="0"/>
              <a:t>decade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Future strategy for RPC power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</a:t>
            </a:r>
            <a:r>
              <a:rPr lang="en-GB" sz="3200" dirty="0" smtClean="0"/>
              <a:t>ower </a:t>
            </a:r>
            <a:r>
              <a:rPr lang="en-GB" sz="3200" dirty="0"/>
              <a:t>system for RE3/1 &amp; </a:t>
            </a:r>
            <a:r>
              <a:rPr lang="en-GB" sz="3200" dirty="0" smtClean="0"/>
              <a:t>RE4/1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05739" y="569843"/>
            <a:ext cx="2160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i="1" dirty="0" smtClean="0">
                <a:solidFill>
                  <a:srgbClr val="002060"/>
                </a:solidFill>
              </a:rPr>
              <a:t>Overview</a:t>
            </a:r>
            <a:endParaRPr lang="en-GB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74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Future </a:t>
            </a:r>
            <a:r>
              <a:rPr lang="it-IT" dirty="0" smtClean="0"/>
              <a:t>strategy </a:t>
            </a:r>
            <a:r>
              <a:rPr lang="it-IT" dirty="0" smtClean="0"/>
              <a:t>for RPC </a:t>
            </a:r>
            <a:r>
              <a:rPr lang="it-IT" dirty="0" smtClean="0"/>
              <a:t>power </a:t>
            </a:r>
            <a:r>
              <a:rPr lang="it-IT" dirty="0" smtClean="0"/>
              <a:t>system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EASY system will be supported by CAEN until the end of HL-LHC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Present LV board (A3009) will be tested up to HL-LHC dose to verify any possible failure.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LV and HV (A3512) boards will be tested by CAEN to measure their longevity and be sure that all the components can run for 20 years more.</a:t>
            </a:r>
          </a:p>
          <a:p>
            <a:pPr lvl="1"/>
            <a:r>
              <a:rPr lang="en-US" dirty="0" smtClean="0"/>
              <a:t>Many components will be out of order and so we need to organize a spare magazine at level of experiment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Upgrade are already necessary today:</a:t>
            </a:r>
          </a:p>
          <a:p>
            <a:pPr lvl="1"/>
            <a:r>
              <a:rPr lang="en-US" dirty="0" smtClean="0"/>
              <a:t>30 </a:t>
            </a:r>
            <a:r>
              <a:rPr lang="en-US" dirty="0" smtClean="0">
                <a:solidFill>
                  <a:srgbClr val="FF0000"/>
                </a:solidFill>
              </a:rPr>
              <a:t>FAN EASY</a:t>
            </a:r>
            <a:r>
              <a:rPr lang="en-US" dirty="0" smtClean="0"/>
              <a:t>, 3 </a:t>
            </a:r>
            <a:r>
              <a:rPr lang="en-US" dirty="0" smtClean="0">
                <a:solidFill>
                  <a:srgbClr val="FF0000"/>
                </a:solidFill>
              </a:rPr>
              <a:t>SY1527</a:t>
            </a:r>
            <a:r>
              <a:rPr lang="en-US" dirty="0" smtClean="0"/>
              <a:t> and 7 </a:t>
            </a:r>
            <a:r>
              <a:rPr lang="en-US" dirty="0" smtClean="0">
                <a:solidFill>
                  <a:srgbClr val="FF0000"/>
                </a:solidFill>
              </a:rPr>
              <a:t>A3485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Future upgrade </a:t>
            </a:r>
            <a:r>
              <a:rPr lang="it-IT" dirty="0" smtClean="0">
                <a:solidFill>
                  <a:srgbClr val="FF0000"/>
                </a:solidFill>
              </a:rPr>
              <a:t>could </a:t>
            </a:r>
            <a:r>
              <a:rPr lang="it-IT" dirty="0" smtClean="0">
                <a:solidFill>
                  <a:srgbClr val="FF0000"/>
                </a:solidFill>
              </a:rPr>
              <a:t>involve part of the system</a:t>
            </a:r>
          </a:p>
          <a:p>
            <a:pPr lvl="2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61043"/>
            <a:ext cx="4114800" cy="360432"/>
          </a:xfrm>
        </p:spPr>
        <p:txBody>
          <a:bodyPr/>
          <a:lstStyle/>
          <a:p>
            <a:r>
              <a:rPr lang="it-IT" dirty="0" smtClean="0"/>
              <a:t>Pigi </a:t>
            </a:r>
            <a:r>
              <a:rPr lang="it-IT" dirty="0" smtClean="0"/>
              <a:t>Paolucci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B3FC-2841-1E45-BA6D-6414A7165A8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52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990" y="924667"/>
            <a:ext cx="1184311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/>
              <a:t>Better </a:t>
            </a:r>
            <a:r>
              <a:rPr lang="en-GB" dirty="0"/>
              <a:t>granularity of the HV system.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At </a:t>
            </a:r>
            <a:r>
              <a:rPr lang="en-GB" dirty="0"/>
              <a:t>present both HV mainframes are in the same rack </a:t>
            </a:r>
            <a:r>
              <a:rPr lang="en-GB" dirty="0" smtClean="0"/>
              <a:t>and </a:t>
            </a:r>
            <a:r>
              <a:rPr lang="en-GB" dirty="0"/>
              <a:t>we receive one HV kill system from DSS.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 </a:t>
            </a:r>
            <a:r>
              <a:rPr lang="en-GB" dirty="0"/>
              <a:t>think in the near future we need to ask for 2 kill signals from DSS and therefore, put the mainframes in 2 different </a:t>
            </a:r>
            <a:r>
              <a:rPr lang="en-GB" dirty="0" smtClean="0"/>
              <a:t>racks.</a:t>
            </a:r>
            <a:br>
              <a:rPr lang="en-GB" dirty="0" smtClean="0"/>
            </a:br>
            <a:r>
              <a:rPr lang="en-GB" dirty="0" smtClean="0"/>
              <a:t>In </a:t>
            </a:r>
            <a:r>
              <a:rPr lang="en-GB" dirty="0"/>
              <a:t>this way we will </a:t>
            </a:r>
            <a:r>
              <a:rPr lang="en-GB" dirty="0" smtClean="0"/>
              <a:t>at </a:t>
            </a:r>
            <a:r>
              <a:rPr lang="en-GB" dirty="0"/>
              <a:t>least separate </a:t>
            </a:r>
            <a:r>
              <a:rPr lang="en-GB" dirty="0" smtClean="0"/>
              <a:t>the Barrel </a:t>
            </a:r>
            <a:r>
              <a:rPr lang="en-GB" dirty="0"/>
              <a:t>from </a:t>
            </a:r>
            <a:r>
              <a:rPr lang="en-GB" dirty="0" smtClean="0"/>
              <a:t>the Endcap.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may try thinking of even farther segmentation of the HV power.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</a:t>
            </a:r>
            <a:r>
              <a:rPr lang="en-GB" dirty="0"/>
              <a:t>we can have one DSS signal per rack, which in the case of the Barrel means one wheel and in the case of the endcap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it means </a:t>
            </a:r>
            <a:r>
              <a:rPr lang="en-GB" dirty="0"/>
              <a:t>1/4 of the endcap, in this case we can give real sense to the regional emergency DSS buttons.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At </a:t>
            </a:r>
            <a:r>
              <a:rPr lang="en-GB" dirty="0"/>
              <a:t>present, </a:t>
            </a:r>
            <a:r>
              <a:rPr lang="en-GB" dirty="0" smtClean="0"/>
              <a:t>pressing any button (YB0 for instance) will kill the entire HV of all Barrel and Endcap, </a:t>
            </a:r>
            <a:br>
              <a:rPr lang="en-GB" dirty="0" smtClean="0"/>
            </a:br>
            <a:r>
              <a:rPr lang="en-GB" dirty="0" smtClean="0"/>
              <a:t>while if we can improve the granularity, only YB0 can be affected in the example above.</a:t>
            </a:r>
            <a:br>
              <a:rPr lang="en-GB" dirty="0" smtClean="0"/>
            </a:br>
            <a:r>
              <a:rPr lang="en-GB" dirty="0" smtClean="0"/>
              <a:t>Not long ago, Magnus suggested replacing the A3485S with the power supplies used by the </a:t>
            </a:r>
            <a:r>
              <a:rPr lang="en-GB" dirty="0" err="1" smtClean="0"/>
              <a:t>uTCA</a:t>
            </a:r>
            <a:r>
              <a:rPr lang="en-GB" dirty="0" smtClean="0"/>
              <a:t>. </a:t>
            </a:r>
            <a:br>
              <a:rPr lang="en-GB" dirty="0" smtClean="0"/>
            </a:br>
            <a:r>
              <a:rPr lang="en-GB" dirty="0" smtClean="0"/>
              <a:t>They are much less expensive and if they can be remotely controlled and easily adopted into DCS, </a:t>
            </a:r>
            <a:br>
              <a:rPr lang="en-GB" dirty="0" smtClean="0"/>
            </a:br>
            <a:r>
              <a:rPr lang="en-GB" dirty="0" smtClean="0"/>
              <a:t>they might be a good alternative for creating better granularity.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/>
              <a:t>At present, the current drawn by the both Endcap </a:t>
            </a:r>
            <a:r>
              <a:rPr lang="en-GB" dirty="0" err="1" smtClean="0"/>
              <a:t>Maciste</a:t>
            </a:r>
            <a:r>
              <a:rPr lang="en-GB" dirty="0" smtClean="0"/>
              <a:t> channels are very close to the max power. </a:t>
            </a:r>
            <a:br>
              <a:rPr lang="en-GB" dirty="0" smtClean="0"/>
            </a:br>
            <a:r>
              <a:rPr lang="en-GB" dirty="0" smtClean="0"/>
              <a:t>The big worry is that when currents start to increase with luminosity, the power consumption may reach the </a:t>
            </a:r>
            <a:br>
              <a:rPr lang="en-GB" dirty="0" smtClean="0"/>
            </a:br>
            <a:r>
              <a:rPr lang="en-GB" dirty="0" smtClean="0"/>
              <a:t>power failure limit and the </a:t>
            </a:r>
            <a:r>
              <a:rPr lang="en-GB" dirty="0" err="1" smtClean="0"/>
              <a:t>Maciste</a:t>
            </a:r>
            <a:r>
              <a:rPr lang="en-GB" dirty="0" smtClean="0"/>
              <a:t> channels can start to trip. 100uA per HV channel are equivalent to 1W per </a:t>
            </a:r>
            <a:r>
              <a:rPr lang="en-GB" dirty="0" err="1" smtClean="0"/>
              <a:t>Hvchannel</a:t>
            </a:r>
            <a:r>
              <a:rPr lang="en-GB" dirty="0" smtClean="0"/>
              <a:t>,</a:t>
            </a:r>
            <a:br>
              <a:rPr lang="en-GB" dirty="0" smtClean="0"/>
            </a:br>
            <a:r>
              <a:rPr lang="en-GB" dirty="0" smtClean="0"/>
              <a:t>which are about 150W per </a:t>
            </a:r>
            <a:r>
              <a:rPr lang="en-GB" dirty="0" err="1" smtClean="0"/>
              <a:t>Maciste</a:t>
            </a:r>
            <a:r>
              <a:rPr lang="en-GB" dirty="0" smtClean="0"/>
              <a:t> channel, therefore about 3A.</a:t>
            </a:r>
            <a:br>
              <a:rPr lang="en-GB" dirty="0" smtClean="0"/>
            </a:br>
            <a:r>
              <a:rPr lang="en-GB" dirty="0" smtClean="0"/>
              <a:t>I think as a bare minimum we need to add a second A3485S module to power the Endcap system. </a:t>
            </a:r>
            <a:br>
              <a:rPr lang="en-GB" dirty="0" smtClean="0"/>
            </a:br>
            <a:r>
              <a:rPr lang="en-GB" dirty="0" smtClean="0"/>
              <a:t>From hardware point of view there is no problem, but this needs to be integrated into DCS. </a:t>
            </a:r>
            <a:br>
              <a:rPr lang="en-GB" dirty="0" smtClean="0"/>
            </a:br>
            <a:r>
              <a:rPr lang="en-GB" dirty="0" smtClean="0"/>
              <a:t>According to me this should be done latest during LS2 if we survive at all Run-II and would need to do it urgently before.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108174" y="198783"/>
            <a:ext cx="42210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i="1" dirty="0" smtClean="0">
                <a:solidFill>
                  <a:srgbClr val="002060"/>
                </a:solidFill>
              </a:rPr>
              <a:t>Concerns and ideas</a:t>
            </a:r>
            <a:endParaRPr lang="en-GB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3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 System Review</vt:lpstr>
      <vt:lpstr>PowerPoint Presentation</vt:lpstr>
      <vt:lpstr>Future strategy for RPC power system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System Review</dc:title>
  <dc:creator>Anton Dimitrov</dc:creator>
  <cp:lastModifiedBy>Anton Dimitrov</cp:lastModifiedBy>
  <cp:revision>5</cp:revision>
  <dcterms:created xsi:type="dcterms:W3CDTF">2016-05-17T06:58:05Z</dcterms:created>
  <dcterms:modified xsi:type="dcterms:W3CDTF">2016-05-17T07:07:25Z</dcterms:modified>
</cp:coreProperties>
</file>