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6"/>
  </p:notesMasterIdLst>
  <p:handoutMasterIdLst>
    <p:handoutMasterId r:id="rId7"/>
  </p:handoutMasterIdLst>
  <p:sldIdLst>
    <p:sldId id="799" r:id="rId2"/>
    <p:sldId id="800" r:id="rId3"/>
    <p:sldId id="801" r:id="rId4"/>
    <p:sldId id="802" r:id="rId5"/>
  </p:sldIdLst>
  <p:sldSz cx="9144000" cy="6858000" type="screen4x3"/>
  <p:notesSz cx="7315200" cy="9601200"/>
  <p:defaultTextStyle>
    <a:defPPr>
      <a:defRPr lang="en-US"/>
    </a:defPPr>
    <a:lvl1pPr algn="l" rtl="0" fontAlgn="base">
      <a:spcBef>
        <a:spcPct val="0"/>
      </a:spcBef>
      <a:spcAft>
        <a:spcPct val="0"/>
      </a:spcAft>
      <a:defRPr sz="1200" kern="1200">
        <a:solidFill>
          <a:schemeClr val="tx1"/>
        </a:solidFill>
        <a:latin typeface="Arial" charset="0"/>
        <a:ea typeface="+mn-ea"/>
        <a:cs typeface="Arial" charset="0"/>
      </a:defRPr>
    </a:lvl1pPr>
    <a:lvl2pPr marL="457200" algn="l" rtl="0" fontAlgn="base">
      <a:spcBef>
        <a:spcPct val="0"/>
      </a:spcBef>
      <a:spcAft>
        <a:spcPct val="0"/>
      </a:spcAft>
      <a:defRPr sz="1200" kern="1200">
        <a:solidFill>
          <a:schemeClr val="tx1"/>
        </a:solidFill>
        <a:latin typeface="Arial" charset="0"/>
        <a:ea typeface="+mn-ea"/>
        <a:cs typeface="Arial" charset="0"/>
      </a:defRPr>
    </a:lvl2pPr>
    <a:lvl3pPr marL="914400" algn="l" rtl="0" fontAlgn="base">
      <a:spcBef>
        <a:spcPct val="0"/>
      </a:spcBef>
      <a:spcAft>
        <a:spcPct val="0"/>
      </a:spcAft>
      <a:defRPr sz="1200" kern="1200">
        <a:solidFill>
          <a:schemeClr val="tx1"/>
        </a:solidFill>
        <a:latin typeface="Arial" charset="0"/>
        <a:ea typeface="+mn-ea"/>
        <a:cs typeface="Arial" charset="0"/>
      </a:defRPr>
    </a:lvl3pPr>
    <a:lvl4pPr marL="1371600" algn="l" rtl="0" fontAlgn="base">
      <a:spcBef>
        <a:spcPct val="0"/>
      </a:spcBef>
      <a:spcAft>
        <a:spcPct val="0"/>
      </a:spcAft>
      <a:defRPr sz="1200" kern="1200">
        <a:solidFill>
          <a:schemeClr val="tx1"/>
        </a:solidFill>
        <a:latin typeface="Arial" charset="0"/>
        <a:ea typeface="+mn-ea"/>
        <a:cs typeface="Arial" charset="0"/>
      </a:defRPr>
    </a:lvl4pPr>
    <a:lvl5pPr marL="1828800" algn="l"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5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A1C8"/>
    <a:srgbClr val="1D24FF"/>
    <a:srgbClr val="1C596E"/>
    <a:srgbClr val="585858"/>
    <a:srgbClr val="156666"/>
    <a:srgbClr val="54312B"/>
    <a:srgbClr val="B4695C"/>
    <a:srgbClr val="EA89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05" autoAdjust="0"/>
    <p:restoredTop sz="98785" autoAdjust="0"/>
  </p:normalViewPr>
  <p:slideViewPr>
    <p:cSldViewPr showGuides="1">
      <p:cViewPr varScale="1">
        <p:scale>
          <a:sx n="132" d="100"/>
          <a:sy n="132" d="100"/>
        </p:scale>
        <p:origin x="-1062" y="-90"/>
      </p:cViewPr>
      <p:guideLst>
        <p:guide orient="horz" pos="2154"/>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2" d="100"/>
        <a:sy n="72" d="100"/>
      </p:scale>
      <p:origin x="0" y="0"/>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atin typeface="Arial" charset="0"/>
                <a:cs typeface="+mn-cs"/>
              </a:defRPr>
            </a:lvl1pPr>
          </a:lstStyle>
          <a:p>
            <a:pPr>
              <a:defRPr/>
            </a:pPr>
            <a:fld id="{267E0E05-E4AB-4967-B8A1-94493F1EF32D}" type="datetimeFigureOut">
              <a:rPr lang="en-US"/>
              <a:pPr>
                <a:defRPr/>
              </a:pPr>
              <a:t>5/12/2016</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atin typeface="Arial" charset="0"/>
                <a:cs typeface="+mn-cs"/>
              </a:defRPr>
            </a:lvl1pPr>
          </a:lstStyle>
          <a:p>
            <a:pPr>
              <a:defRPr/>
            </a:pPr>
            <a:fld id="{3997C63D-F8D8-4303-BD84-D196FF6EDD11}" type="slidenum">
              <a:rPr lang="en-US"/>
              <a:pPr>
                <a:defRPr/>
              </a:pPr>
              <a:t>‹#›</a:t>
            </a:fld>
            <a:endParaRPr lang="en-US"/>
          </a:p>
        </p:txBody>
      </p:sp>
    </p:spTree>
    <p:extLst>
      <p:ext uri="{BB962C8B-B14F-4D97-AF65-F5344CB8AC3E}">
        <p14:creationId xmlns:p14="http://schemas.microsoft.com/office/powerpoint/2010/main" val="14696575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defTabSz="966788">
              <a:defRPr sz="1300">
                <a:latin typeface="Arial" charset="0"/>
                <a:cs typeface="+mn-cs"/>
              </a:defRPr>
            </a:lvl1pPr>
          </a:lstStyle>
          <a:p>
            <a:pPr>
              <a:defRPr/>
            </a:pPr>
            <a:endParaRPr lang="en-US"/>
          </a:p>
        </p:txBody>
      </p:sp>
      <p:sp>
        <p:nvSpPr>
          <p:cNvPr id="21507" name="Rectangle 3"/>
          <p:cNvSpPr>
            <a:spLocks noGrp="1" noChangeArrowheads="1"/>
          </p:cNvSpPr>
          <p:nvPr>
            <p:ph type="dt" idx="1"/>
          </p:nvPr>
        </p:nvSpPr>
        <p:spPr bwMode="auto">
          <a:xfrm>
            <a:off x="4143375" y="0"/>
            <a:ext cx="3170238" cy="479425"/>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algn="r" defTabSz="966788">
              <a:defRPr sz="1300">
                <a:latin typeface="Arial" charset="0"/>
                <a:cs typeface="+mn-cs"/>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731838" y="4560888"/>
            <a:ext cx="5851525" cy="4319587"/>
          </a:xfrm>
          <a:prstGeom prst="rect">
            <a:avLst/>
          </a:prstGeom>
          <a:noFill/>
          <a:ln>
            <a:noFill/>
          </a:ln>
          <a:effectLst/>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defTabSz="966788">
              <a:defRPr sz="1300">
                <a:latin typeface="Arial" charset="0"/>
                <a:cs typeface="+mn-cs"/>
              </a:defRPr>
            </a:lvl1pPr>
          </a:lstStyle>
          <a:p>
            <a:pPr>
              <a:defRPr/>
            </a:pPr>
            <a:endParaRPr lang="en-US"/>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algn="r" defTabSz="966788">
              <a:defRPr sz="1300">
                <a:latin typeface="Arial" charset="0"/>
                <a:cs typeface="+mn-cs"/>
              </a:defRPr>
            </a:lvl1pPr>
          </a:lstStyle>
          <a:p>
            <a:pPr>
              <a:defRPr/>
            </a:pPr>
            <a:fld id="{53265B4C-D496-452B-B86F-D0CA4A4C9601}" type="slidenum">
              <a:rPr lang="en-US"/>
              <a:pPr>
                <a:defRPr/>
              </a:pPr>
              <a:t>‹#›</a:t>
            </a:fld>
            <a:endParaRPr lang="en-US"/>
          </a:p>
        </p:txBody>
      </p:sp>
    </p:spTree>
    <p:extLst>
      <p:ext uri="{BB962C8B-B14F-4D97-AF65-F5344CB8AC3E}">
        <p14:creationId xmlns:p14="http://schemas.microsoft.com/office/powerpoint/2010/main" val="211004361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dirty="0" smtClean="0"/>
              <a:t>M. Tytgat - RPC Upgrade Meeting</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nl-BE" smtClean="0"/>
              <a:t>May 10,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 Tytgat - RPC Upgrade Meeting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B83AE49-743E-4C8D-A07D-B75D83D3E28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5450" y="168275"/>
            <a:ext cx="2189163" cy="6413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4788" y="168275"/>
            <a:ext cx="6418262" cy="6413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nl-BE" smtClean="0"/>
              <a:t>May 10,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 Tytgat - RPC Upgrade Meeting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0974F71-51B7-4857-AB67-A994C68CD2B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46225" y="168275"/>
            <a:ext cx="6251575" cy="8270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04788" y="1176338"/>
            <a:ext cx="4303712" cy="5405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176338"/>
            <a:ext cx="4303713" cy="5405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nl-BE" smtClean="0"/>
              <a:t>May 10,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 Tytgat - RPC Upgrade Meeting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0137772-F8AF-4474-A120-393BE423307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31543" y="1176338"/>
            <a:ext cx="8864600" cy="5405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0" y="6640513"/>
            <a:ext cx="1485900" cy="217487"/>
          </a:xfrm>
        </p:spPr>
        <p:txBody>
          <a:bodyPr/>
          <a:lstStyle>
            <a:lvl1pPr>
              <a:defRPr/>
            </a:lvl1pPr>
          </a:lstStyle>
          <a:p>
            <a:pPr>
              <a:defRPr/>
            </a:pPr>
            <a:r>
              <a:rPr lang="nl-BE" smtClean="0"/>
              <a:t>May 10, 2016</a:t>
            </a:r>
            <a:endParaRPr lang="en-US"/>
          </a:p>
        </p:txBody>
      </p:sp>
      <p:sp>
        <p:nvSpPr>
          <p:cNvPr id="5" name="Footer Placeholder 7"/>
          <p:cNvSpPr>
            <a:spLocks noGrp="1"/>
          </p:cNvSpPr>
          <p:nvPr>
            <p:ph type="ftr" sz="quarter" idx="11"/>
          </p:nvPr>
        </p:nvSpPr>
        <p:spPr/>
        <p:txBody>
          <a:bodyPr/>
          <a:lstStyle>
            <a:lvl1pPr>
              <a:defRPr/>
            </a:lvl1pPr>
          </a:lstStyle>
          <a:p>
            <a:pPr>
              <a:defRPr/>
            </a:pPr>
            <a:r>
              <a:rPr lang="en-US" dirty="0" smtClean="0"/>
              <a:t>M. Tytgat - RPC Upgrade Meeting</a:t>
            </a:r>
            <a:endParaRPr lang="en-US" dirty="0"/>
          </a:p>
        </p:txBody>
      </p:sp>
      <p:sp>
        <p:nvSpPr>
          <p:cNvPr id="6" name="Slide Number Placeholder 8"/>
          <p:cNvSpPr>
            <a:spLocks noGrp="1"/>
          </p:cNvSpPr>
          <p:nvPr>
            <p:ph type="sldNum" sz="quarter" idx="12"/>
          </p:nvPr>
        </p:nvSpPr>
        <p:spPr/>
        <p:txBody>
          <a:bodyPr/>
          <a:lstStyle>
            <a:lvl1pPr>
              <a:defRPr/>
            </a:lvl1pPr>
          </a:lstStyle>
          <a:p>
            <a:pPr>
              <a:defRPr/>
            </a:pPr>
            <a:fld id="{2D97A05F-9F0F-4C07-A614-EACA0900068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nl-BE" smtClean="0"/>
              <a:t>May 10,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 Tytgat - RPC Upgrade Meeting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42A2997-0245-405D-9C49-F39B68B360F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4788" y="1176338"/>
            <a:ext cx="4303712" cy="540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176338"/>
            <a:ext cx="4303713" cy="540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nl-BE" smtClean="0"/>
              <a:t>May 10,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 Tytgat - RPC Upgrade Meeting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D3CBBB-7914-4A27-9163-56C10AC751A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nl-BE" smtClean="0"/>
              <a:t>May 10,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 Tytgat - RPC Upgrade Meeting</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A3F1A1F-F347-48EB-A08A-36C17B7C7A7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0" y="6578210"/>
            <a:ext cx="1446213" cy="217487"/>
          </a:xfrm>
        </p:spPr>
        <p:txBody>
          <a:bodyPr/>
          <a:lstStyle>
            <a:lvl1pPr>
              <a:defRPr>
                <a:latin typeface="Arial Rounded MT Bold" pitchFamily="34" charset="0"/>
              </a:defRPr>
            </a:lvl1pPr>
          </a:lstStyle>
          <a:p>
            <a:pPr>
              <a:defRPr/>
            </a:pPr>
            <a:r>
              <a:rPr lang="nl-BE" smtClean="0"/>
              <a:t>May 10, 2016</a:t>
            </a:r>
            <a:endParaRPr lang="en-US" dirty="0"/>
          </a:p>
        </p:txBody>
      </p:sp>
      <p:sp>
        <p:nvSpPr>
          <p:cNvPr id="4" name="Rectangle 5"/>
          <p:cNvSpPr>
            <a:spLocks noGrp="1" noChangeArrowheads="1"/>
          </p:cNvSpPr>
          <p:nvPr>
            <p:ph type="ftr" sz="quarter" idx="11"/>
          </p:nvPr>
        </p:nvSpPr>
        <p:spPr>
          <a:xfrm>
            <a:off x="1408113" y="6578210"/>
            <a:ext cx="6315075" cy="228600"/>
          </a:xfrm>
        </p:spPr>
        <p:txBody>
          <a:bodyPr/>
          <a:lstStyle>
            <a:lvl1pPr>
              <a:defRPr>
                <a:latin typeface="Arial Rounded MT Bold" pitchFamily="34" charset="0"/>
              </a:defRPr>
            </a:lvl1pPr>
          </a:lstStyle>
          <a:p>
            <a:pPr>
              <a:defRPr/>
            </a:pPr>
            <a:r>
              <a:rPr lang="en-US" dirty="0" smtClean="0"/>
              <a:t>M. Tytgat - RPC Upgrade Meeting</a:t>
            </a:r>
            <a:endParaRPr lang="en-US" dirty="0"/>
          </a:p>
        </p:txBody>
      </p:sp>
      <p:sp>
        <p:nvSpPr>
          <p:cNvPr id="5" name="Rectangle 6"/>
          <p:cNvSpPr>
            <a:spLocks noGrp="1" noChangeArrowheads="1"/>
          </p:cNvSpPr>
          <p:nvPr>
            <p:ph type="sldNum" sz="quarter" idx="12"/>
          </p:nvPr>
        </p:nvSpPr>
        <p:spPr>
          <a:xfrm>
            <a:off x="7391400" y="6578210"/>
            <a:ext cx="1752600" cy="215900"/>
          </a:xfrm>
        </p:spPr>
        <p:txBody>
          <a:bodyPr/>
          <a:lstStyle>
            <a:lvl1pPr>
              <a:defRPr>
                <a:latin typeface="Arial Rounded MT Bold" pitchFamily="34" charset="0"/>
              </a:defRPr>
            </a:lvl1pPr>
          </a:lstStyle>
          <a:p>
            <a:pPr>
              <a:defRPr/>
            </a:pPr>
            <a:fld id="{DBE7F8EE-739E-488F-B50F-8E67384379A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nl-BE" smtClean="0"/>
              <a:t>May 10,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 Tytgat - RPC Upgrade Meeting</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03C64C6-E066-41F1-97AA-77334C9E4BC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nl-BE" smtClean="0"/>
              <a:t>May 10,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 Tytgat - RPC Upgrade Meeting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7774AE4-7E59-437F-9D4D-F72E728B5E4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nl-BE" smtClean="0"/>
              <a:t>May 10,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 Tytgat - RPC Upgrade Meeting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09D46CD-D36E-48B1-83EB-3014EDE511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userDrawn="1"/>
        </p:nvPicPr>
        <p:blipFill>
          <a:blip r:embed="rId14" cstate="print"/>
          <a:srcRect l="1447" t="1729" r="1785" b="2654"/>
          <a:stretch>
            <a:fillRect/>
          </a:stretch>
        </p:blipFill>
        <p:spPr bwMode="auto">
          <a:xfrm>
            <a:off x="8224010" y="56070"/>
            <a:ext cx="841375" cy="838200"/>
          </a:xfrm>
          <a:prstGeom prst="rect">
            <a:avLst/>
          </a:prstGeom>
          <a:noFill/>
          <a:ln w="9525">
            <a:noFill/>
            <a:miter lim="800000"/>
            <a:headEnd/>
            <a:tailEnd/>
          </a:ln>
        </p:spPr>
      </p:pic>
      <p:sp>
        <p:nvSpPr>
          <p:cNvPr id="19458" name="Rectangle 2"/>
          <p:cNvSpPr>
            <a:spLocks noGrp="1" noChangeArrowheads="1"/>
          </p:cNvSpPr>
          <p:nvPr>
            <p:ph type="title"/>
          </p:nvPr>
        </p:nvSpPr>
        <p:spPr bwMode="auto">
          <a:xfrm>
            <a:off x="117019" y="66675"/>
            <a:ext cx="7873025" cy="83185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a:t>
            </a:r>
          </a:p>
        </p:txBody>
      </p:sp>
      <p:sp>
        <p:nvSpPr>
          <p:cNvPr id="1028" name="Rectangle 3"/>
          <p:cNvSpPr>
            <a:spLocks noGrp="1" noChangeArrowheads="1"/>
          </p:cNvSpPr>
          <p:nvPr>
            <p:ph type="body" idx="1"/>
          </p:nvPr>
        </p:nvSpPr>
        <p:spPr bwMode="auto">
          <a:xfrm>
            <a:off x="100013" y="1176338"/>
            <a:ext cx="8864600" cy="5405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0" name="Rectangle 4"/>
          <p:cNvSpPr>
            <a:spLocks noGrp="1" noChangeArrowheads="1"/>
          </p:cNvSpPr>
          <p:nvPr>
            <p:ph type="dt" sz="half" idx="2"/>
          </p:nvPr>
        </p:nvSpPr>
        <p:spPr bwMode="auto">
          <a:xfrm>
            <a:off x="-1" y="6644065"/>
            <a:ext cx="1384385" cy="20298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100">
                <a:latin typeface="Arial" charset="0"/>
                <a:cs typeface="+mn-cs"/>
              </a:defRPr>
            </a:lvl1pPr>
          </a:lstStyle>
          <a:p>
            <a:pPr>
              <a:defRPr/>
            </a:pPr>
            <a:r>
              <a:rPr lang="nl-BE" smtClean="0"/>
              <a:t>May 10, 2016</a:t>
            </a:r>
            <a:endParaRPr lang="en-US" dirty="0"/>
          </a:p>
        </p:txBody>
      </p:sp>
      <p:sp>
        <p:nvSpPr>
          <p:cNvPr id="19461" name="Rectangle 5"/>
          <p:cNvSpPr>
            <a:spLocks noGrp="1" noChangeArrowheads="1"/>
          </p:cNvSpPr>
          <p:nvPr>
            <p:ph type="ftr" sz="quarter" idx="3"/>
          </p:nvPr>
        </p:nvSpPr>
        <p:spPr bwMode="auto">
          <a:xfrm>
            <a:off x="1408113" y="6629400"/>
            <a:ext cx="6315075" cy="2286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100" b="0" i="0">
                <a:latin typeface="Arial" charset="0"/>
                <a:cs typeface="+mn-cs"/>
              </a:defRPr>
            </a:lvl1pPr>
          </a:lstStyle>
          <a:p>
            <a:pPr>
              <a:defRPr/>
            </a:pPr>
            <a:r>
              <a:rPr lang="en-US" dirty="0" smtClean="0"/>
              <a:t>M. Tytgat - RPC Upgrade Meeting</a:t>
            </a:r>
            <a:endParaRPr lang="en-US" dirty="0"/>
          </a:p>
        </p:txBody>
      </p:sp>
      <p:sp>
        <p:nvSpPr>
          <p:cNvPr id="19462" name="Rectangle 6"/>
          <p:cNvSpPr>
            <a:spLocks noGrp="1" noChangeArrowheads="1"/>
          </p:cNvSpPr>
          <p:nvPr>
            <p:ph type="sldNum" sz="quarter" idx="4"/>
          </p:nvPr>
        </p:nvSpPr>
        <p:spPr bwMode="auto">
          <a:xfrm>
            <a:off x="7391400" y="6642100"/>
            <a:ext cx="1752600" cy="2159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fld id="{4E1E228B-BFB5-4829-B643-1B0D562D3B53}" type="slidenum">
              <a:rPr lang="en-US"/>
              <a:pPr>
                <a:defRPr/>
              </a:pPr>
              <a:t>‹#›</a:t>
            </a:fld>
            <a:endParaRPr lang="en-US"/>
          </a:p>
        </p:txBody>
      </p:sp>
      <p:pic>
        <p:nvPicPr>
          <p:cNvPr id="1032" name="Picture 25" descr="http://www.huisstijl.ugent.be/elementen/logo/basic/logo.jpg"/>
          <p:cNvPicPr>
            <a:picLocks noChangeAspect="1" noChangeArrowheads="1"/>
          </p:cNvPicPr>
          <p:nvPr userDrawn="1"/>
        </p:nvPicPr>
        <p:blipFill>
          <a:blip r:embed="rId15" cstate="print"/>
          <a:srcRect/>
          <a:stretch>
            <a:fillRect/>
          </a:stretch>
        </p:blipFill>
        <p:spPr bwMode="auto">
          <a:xfrm>
            <a:off x="3074205" y="6592640"/>
            <a:ext cx="304772" cy="216000"/>
          </a:xfrm>
          <a:prstGeom prst="rect">
            <a:avLst/>
          </a:prstGeom>
          <a:noFill/>
          <a:ln w="9525">
            <a:noFill/>
            <a:miter lim="800000"/>
            <a:headEnd/>
            <a:tailEnd/>
          </a:ln>
        </p:spPr>
      </p:pic>
      <p:cxnSp>
        <p:nvCxnSpPr>
          <p:cNvPr id="10" name="Straight Connector 9"/>
          <p:cNvCxnSpPr/>
          <p:nvPr userDrawn="1"/>
        </p:nvCxnSpPr>
        <p:spPr>
          <a:xfrm>
            <a:off x="232235" y="894270"/>
            <a:ext cx="6490445"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71" r:id="rId1"/>
    <p:sldLayoutId id="2147483972" r:id="rId2"/>
    <p:sldLayoutId id="2147483962" r:id="rId3"/>
    <p:sldLayoutId id="2147483963" r:id="rId4"/>
    <p:sldLayoutId id="2147483964" r:id="rId5"/>
    <p:sldLayoutId id="2147483973" r:id="rId6"/>
    <p:sldLayoutId id="2147483965" r:id="rId7"/>
    <p:sldLayoutId id="2147483966" r:id="rId8"/>
    <p:sldLayoutId id="2147483967" r:id="rId9"/>
    <p:sldLayoutId id="2147483968" r:id="rId10"/>
    <p:sldLayoutId id="2147483969" r:id="rId11"/>
    <p:sldLayoutId id="2147483970" r:id="rId12"/>
  </p:sldLayoutIdLst>
  <p:timing>
    <p:tnLst>
      <p:par>
        <p:cTn id="1" dur="indefinite" restart="never" nodeType="tmRoot"/>
      </p:par>
    </p:tnLst>
  </p:timing>
  <p:hf hdr="0"/>
  <p:txStyles>
    <p:titleStyle>
      <a:lvl1pPr algn="l" rtl="0" eaLnBrk="0" fontAlgn="base" hangingPunct="0">
        <a:spcBef>
          <a:spcPct val="0"/>
        </a:spcBef>
        <a:spcAft>
          <a:spcPct val="0"/>
        </a:spcAft>
        <a:defRPr sz="3300" b="1">
          <a:solidFill>
            <a:srgbClr val="0070C0"/>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iRPC</a:t>
            </a:r>
            <a:r>
              <a:rPr lang="en-US" dirty="0" smtClean="0"/>
              <a:t> Scenarios</a:t>
            </a:r>
            <a:endParaRPr lang="en-US" dirty="0"/>
          </a:p>
        </p:txBody>
      </p:sp>
      <p:sp>
        <p:nvSpPr>
          <p:cNvPr id="7" name="Date Placeholder 6"/>
          <p:cNvSpPr>
            <a:spLocks noGrp="1"/>
          </p:cNvSpPr>
          <p:nvPr>
            <p:ph type="dt" sz="half" idx="10"/>
          </p:nvPr>
        </p:nvSpPr>
        <p:spPr/>
        <p:txBody>
          <a:bodyPr/>
          <a:lstStyle/>
          <a:p>
            <a:pPr>
              <a:defRPr/>
            </a:pPr>
            <a:r>
              <a:rPr lang="nl-BE" smtClean="0"/>
              <a:t>May 10, 2016</a:t>
            </a:r>
            <a:endParaRPr lang="en-US" dirty="0"/>
          </a:p>
        </p:txBody>
      </p:sp>
      <p:sp>
        <p:nvSpPr>
          <p:cNvPr id="8" name="Footer Placeholder 7"/>
          <p:cNvSpPr>
            <a:spLocks noGrp="1"/>
          </p:cNvSpPr>
          <p:nvPr>
            <p:ph type="ftr" sz="quarter" idx="11"/>
          </p:nvPr>
        </p:nvSpPr>
        <p:spPr/>
        <p:txBody>
          <a:bodyPr/>
          <a:lstStyle/>
          <a:p>
            <a:pPr>
              <a:defRPr/>
            </a:pPr>
            <a:r>
              <a:rPr lang="en-US" dirty="0" smtClean="0"/>
              <a:t>M. Tytgat - RPC Upgrade Meeting</a:t>
            </a:r>
            <a:endParaRPr lang="en-US" dirty="0"/>
          </a:p>
        </p:txBody>
      </p:sp>
      <p:sp>
        <p:nvSpPr>
          <p:cNvPr id="5" name="Slide Number Placeholder 4"/>
          <p:cNvSpPr>
            <a:spLocks noGrp="1"/>
          </p:cNvSpPr>
          <p:nvPr>
            <p:ph type="sldNum" sz="quarter" idx="12"/>
          </p:nvPr>
        </p:nvSpPr>
        <p:spPr/>
        <p:txBody>
          <a:bodyPr/>
          <a:lstStyle/>
          <a:p>
            <a:pPr>
              <a:defRPr/>
            </a:pPr>
            <a:fld id="{C2F86557-B369-48F2-8020-C1F994B8304C}" type="slidenum">
              <a:rPr lang="en-US" smtClean="0">
                <a:solidFill>
                  <a:srgbClr val="3333CC"/>
                </a:solidFill>
              </a:rPr>
              <a:pPr>
                <a:defRPr/>
              </a:pPr>
              <a:t>1</a:t>
            </a:fld>
            <a:endParaRPr lang="en-US" dirty="0">
              <a:solidFill>
                <a:srgbClr val="3333CC"/>
              </a:solidFill>
            </a:endParaRPr>
          </a:p>
        </p:txBody>
      </p:sp>
      <p:sp>
        <p:nvSpPr>
          <p:cNvPr id="6" name="Rectangle 5"/>
          <p:cNvSpPr/>
          <p:nvPr/>
        </p:nvSpPr>
        <p:spPr>
          <a:xfrm>
            <a:off x="155425" y="932675"/>
            <a:ext cx="8988575" cy="5632311"/>
          </a:xfrm>
          <a:prstGeom prst="rect">
            <a:avLst/>
          </a:prstGeom>
        </p:spPr>
        <p:txBody>
          <a:bodyPr wrap="square">
            <a:spAutoFit/>
          </a:bodyPr>
          <a:lstStyle/>
          <a:p>
            <a:pPr>
              <a:buFont typeface="Wingdings" pitchFamily="2" charset="2"/>
              <a:buChar char="q"/>
            </a:pPr>
            <a:r>
              <a:rPr lang="en-US" sz="2000" dirty="0" smtClean="0"/>
              <a:t> </a:t>
            </a:r>
            <a:r>
              <a:rPr lang="en-US" sz="2000" b="1" dirty="0" smtClean="0"/>
              <a:t>Assume 20° chambers</a:t>
            </a:r>
            <a:endParaRPr lang="en-US" sz="2000" dirty="0" smtClean="0"/>
          </a:p>
          <a:p>
            <a:pPr lvl="1">
              <a:buFont typeface="Wingdings" pitchFamily="2" charset="2"/>
              <a:buChar char="§"/>
            </a:pPr>
            <a:r>
              <a:rPr lang="en-US" sz="2000" dirty="0" smtClean="0"/>
              <a:t> 18 chambers per </a:t>
            </a:r>
            <a:r>
              <a:rPr lang="en-US" sz="2000" dirty="0" err="1" smtClean="0"/>
              <a:t>endcap</a:t>
            </a:r>
            <a:r>
              <a:rPr lang="en-US" sz="2000" dirty="0" smtClean="0"/>
              <a:t> disk or 36 per station</a:t>
            </a:r>
          </a:p>
          <a:p>
            <a:pPr lvl="1">
              <a:buFont typeface="Wingdings" pitchFamily="2" charset="2"/>
              <a:buChar char="§"/>
            </a:pPr>
            <a:r>
              <a:rPr lang="en-US" sz="2000" dirty="0" smtClean="0"/>
              <a:t> 36, 72 or 108 chambers in total, for 1, 2 or 3 stations</a:t>
            </a:r>
          </a:p>
          <a:p>
            <a:pPr>
              <a:buFont typeface="Wingdings" pitchFamily="2" charset="2"/>
              <a:buChar char="q"/>
            </a:pPr>
            <a:endParaRPr lang="en-US" sz="2000" dirty="0" smtClean="0"/>
          </a:p>
          <a:p>
            <a:pPr>
              <a:buFont typeface="Wingdings" pitchFamily="2" charset="2"/>
              <a:buChar char="q"/>
            </a:pPr>
            <a:r>
              <a:rPr lang="en-US" sz="2000" dirty="0" smtClean="0"/>
              <a:t> </a:t>
            </a:r>
            <a:r>
              <a:rPr lang="en-US" sz="2000" b="1" dirty="0" smtClean="0"/>
              <a:t>Assume 1 or maximum 2 HV channels per chamber </a:t>
            </a:r>
          </a:p>
          <a:p>
            <a:pPr lvl="1">
              <a:buFont typeface="Wingdings" pitchFamily="2" charset="2"/>
              <a:buChar char="§"/>
            </a:pPr>
            <a:r>
              <a:rPr lang="en-US" sz="2000" b="1" dirty="0" smtClean="0"/>
              <a:t> </a:t>
            </a:r>
            <a:r>
              <a:rPr lang="en-US" sz="2000" dirty="0" smtClean="0"/>
              <a:t>Double gap design: top and bottom layer powered separately?</a:t>
            </a:r>
          </a:p>
          <a:p>
            <a:pPr lvl="1">
              <a:buFont typeface="Wingdings" pitchFamily="2" charset="2"/>
              <a:buChar char="§"/>
            </a:pPr>
            <a:r>
              <a:rPr lang="en-US" sz="2000" b="1" dirty="0" smtClean="0"/>
              <a:t> </a:t>
            </a:r>
            <a:r>
              <a:rPr lang="en-US" sz="2000" dirty="0" err="1" smtClean="0"/>
              <a:t>Multigap</a:t>
            </a:r>
            <a:r>
              <a:rPr lang="en-US" sz="2000" dirty="0" smtClean="0"/>
              <a:t> design: dual </a:t>
            </a:r>
            <a:r>
              <a:rPr lang="en-US" sz="2000" dirty="0" err="1" smtClean="0"/>
              <a:t>multigap</a:t>
            </a:r>
            <a:r>
              <a:rPr lang="en-US" sz="2000" dirty="0" smtClean="0"/>
              <a:t> layer, with 1 HV connection per layer</a:t>
            </a:r>
          </a:p>
          <a:p>
            <a:pPr lvl="1">
              <a:buFont typeface="Wingdings" pitchFamily="2" charset="2"/>
              <a:buChar char="§"/>
            </a:pPr>
            <a:endParaRPr lang="en-US" sz="2000" b="1" dirty="0" smtClean="0"/>
          </a:p>
          <a:p>
            <a:pPr>
              <a:buFont typeface="Wingdings" pitchFamily="2" charset="2"/>
              <a:buChar char="q"/>
            </a:pPr>
            <a:r>
              <a:rPr lang="en-US" sz="2000" b="1" dirty="0" smtClean="0"/>
              <a:t> Front-end Electronics</a:t>
            </a:r>
          </a:p>
          <a:p>
            <a:pPr lvl="1">
              <a:buFont typeface="Wingdings" pitchFamily="2" charset="2"/>
              <a:buChar char="§"/>
            </a:pPr>
            <a:r>
              <a:rPr lang="en-US" sz="2000" b="1" dirty="0" smtClean="0"/>
              <a:t> </a:t>
            </a:r>
            <a:r>
              <a:rPr lang="en-US" sz="2000" dirty="0" smtClean="0"/>
              <a:t>Present FEB electronics (32 </a:t>
            </a:r>
            <a:r>
              <a:rPr lang="en-US" sz="2000" dirty="0" err="1" smtClean="0"/>
              <a:t>ch</a:t>
            </a:r>
            <a:r>
              <a:rPr lang="en-US" sz="2000" dirty="0" smtClean="0"/>
              <a:t>)</a:t>
            </a:r>
          </a:p>
          <a:p>
            <a:pPr lvl="2">
              <a:buFont typeface="Arial" pitchFamily="34" charset="0"/>
              <a:buChar char="•"/>
            </a:pPr>
            <a:r>
              <a:rPr lang="en-US" sz="2000" dirty="0" smtClean="0"/>
              <a:t> 2 LV channels per chamber (or per 2 chambers?)</a:t>
            </a:r>
          </a:p>
          <a:p>
            <a:pPr lvl="2">
              <a:buFont typeface="Arial" pitchFamily="34" charset="0"/>
              <a:buChar char="•"/>
            </a:pPr>
            <a:r>
              <a:rPr lang="en-US" sz="2000" dirty="0" smtClean="0"/>
              <a:t> Assume present granularity, i.e. 64 strips/20°; 5 </a:t>
            </a:r>
            <a:r>
              <a:rPr lang="el-GR" sz="2000" dirty="0" smtClean="0"/>
              <a:t>η</a:t>
            </a:r>
            <a:r>
              <a:rPr lang="en-US" sz="2000" dirty="0" smtClean="0"/>
              <a:t> partitions per chamber, i.e. 5x2 FEBs or 320 </a:t>
            </a:r>
            <a:r>
              <a:rPr lang="en-US" sz="2000" dirty="0" err="1" smtClean="0"/>
              <a:t>ch</a:t>
            </a:r>
            <a:r>
              <a:rPr lang="en-US" sz="2000" dirty="0" smtClean="0"/>
              <a:t>/chamber</a:t>
            </a:r>
          </a:p>
          <a:p>
            <a:pPr lvl="2">
              <a:buFont typeface="Arial" pitchFamily="34" charset="0"/>
              <a:buChar char="•"/>
            </a:pPr>
            <a:r>
              <a:rPr lang="en-US" sz="2000" dirty="0" smtClean="0"/>
              <a:t> 2.6W/FEB, i.e. 26W/chamber</a:t>
            </a:r>
          </a:p>
          <a:p>
            <a:pPr lvl="1">
              <a:buFont typeface="Wingdings" pitchFamily="2" charset="2"/>
              <a:buChar char="§"/>
            </a:pPr>
            <a:r>
              <a:rPr lang="en-US" sz="2000" b="1" dirty="0" smtClean="0"/>
              <a:t> </a:t>
            </a:r>
            <a:r>
              <a:rPr lang="en-US" sz="2000" dirty="0" smtClean="0"/>
              <a:t>PETIROC electronics (64ch in new version?)</a:t>
            </a:r>
            <a:endParaRPr lang="en-US" sz="2000" b="1" dirty="0" smtClean="0">
              <a:solidFill>
                <a:srgbClr val="FF0000"/>
              </a:solidFill>
            </a:endParaRPr>
          </a:p>
          <a:p>
            <a:pPr lvl="2">
              <a:buFont typeface="Arial" pitchFamily="34" charset="0"/>
              <a:buChar char="•"/>
            </a:pPr>
            <a:r>
              <a:rPr lang="en-US" sz="2000" b="1" dirty="0" smtClean="0"/>
              <a:t> </a:t>
            </a:r>
            <a:r>
              <a:rPr lang="en-US" sz="2000" dirty="0" smtClean="0"/>
              <a:t>Assume 2mm pitch, i.e. ~565 strips/20°;1 </a:t>
            </a:r>
            <a:r>
              <a:rPr lang="el-GR" sz="2000" dirty="0" smtClean="0"/>
              <a:t>η</a:t>
            </a:r>
            <a:r>
              <a:rPr lang="en-US" sz="2000" dirty="0" smtClean="0"/>
              <a:t>-partition (both end strip readout), i.e. 9 ASICs/chamber</a:t>
            </a:r>
            <a:endParaRPr lang="en-US" sz="2000" b="1" dirty="0" smtClean="0">
              <a:solidFill>
                <a:srgbClr val="FF0000"/>
              </a:solidFill>
            </a:endParaRPr>
          </a:p>
          <a:p>
            <a:pPr lvl="2">
              <a:buFont typeface="Arial" pitchFamily="34" charset="0"/>
              <a:buChar char="•"/>
            </a:pPr>
            <a:r>
              <a:rPr lang="en-US" sz="2000" b="1" dirty="0" smtClean="0"/>
              <a:t> </a:t>
            </a:r>
            <a:r>
              <a:rPr lang="en-US" sz="2000" dirty="0" smtClean="0"/>
              <a:t>3mW/</a:t>
            </a:r>
            <a:r>
              <a:rPr lang="en-US" sz="2000" dirty="0" err="1" smtClean="0"/>
              <a:t>ch</a:t>
            </a:r>
            <a:r>
              <a:rPr lang="en-US" sz="2000" dirty="0" smtClean="0"/>
              <a:t> (?), i.e. 1.7W/chamber (ASICs only, what about TDC?)</a:t>
            </a:r>
          </a:p>
        </p:txBody>
      </p:sp>
    </p:spTree>
    <p:extLst>
      <p:ext uri="{BB962C8B-B14F-4D97-AF65-F5344CB8AC3E}">
        <p14:creationId xmlns:p14="http://schemas.microsoft.com/office/powerpoint/2010/main" val="3326309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iRPC</a:t>
            </a:r>
            <a:r>
              <a:rPr lang="en-US" dirty="0" smtClean="0"/>
              <a:t> Scenarios: wrap-up I</a:t>
            </a:r>
            <a:endParaRPr lang="en-US" dirty="0"/>
          </a:p>
        </p:txBody>
      </p:sp>
      <p:sp>
        <p:nvSpPr>
          <p:cNvPr id="7" name="Date Placeholder 6"/>
          <p:cNvSpPr>
            <a:spLocks noGrp="1"/>
          </p:cNvSpPr>
          <p:nvPr>
            <p:ph type="dt" sz="half" idx="10"/>
          </p:nvPr>
        </p:nvSpPr>
        <p:spPr/>
        <p:txBody>
          <a:bodyPr/>
          <a:lstStyle/>
          <a:p>
            <a:pPr>
              <a:defRPr/>
            </a:pPr>
            <a:r>
              <a:rPr lang="nl-BE" dirty="0" smtClean="0">
                <a:solidFill>
                  <a:srgbClr val="000000"/>
                </a:solidFill>
              </a:rPr>
              <a:t>May 11, 2016</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3333CC"/>
                </a:solidFill>
              </a:rPr>
              <a:t>2</a:t>
            </a:r>
            <a:endParaRPr lang="en-US" dirty="0">
              <a:solidFill>
                <a:srgbClr val="3333CC"/>
              </a:solidFill>
            </a:endParaRPr>
          </a:p>
        </p:txBody>
      </p:sp>
      <p:sp>
        <p:nvSpPr>
          <p:cNvPr id="6" name="Rectangle 5"/>
          <p:cNvSpPr/>
          <p:nvPr/>
        </p:nvSpPr>
        <p:spPr>
          <a:xfrm>
            <a:off x="78615" y="932675"/>
            <a:ext cx="8988575" cy="5262979"/>
          </a:xfrm>
          <a:prstGeom prst="rect">
            <a:avLst/>
          </a:prstGeom>
        </p:spPr>
        <p:txBody>
          <a:bodyPr wrap="square">
            <a:spAutoFit/>
          </a:bodyPr>
          <a:lstStyle/>
          <a:p>
            <a:pPr>
              <a:buFont typeface="Wingdings" pitchFamily="2" charset="2"/>
              <a:buChar char="q"/>
            </a:pPr>
            <a:r>
              <a:rPr lang="en-US" sz="1400" dirty="0" smtClean="0">
                <a:solidFill>
                  <a:srgbClr val="000000"/>
                </a:solidFill>
              </a:rPr>
              <a:t> </a:t>
            </a:r>
            <a:r>
              <a:rPr lang="en-US" sz="1400" b="1" dirty="0" smtClean="0">
                <a:solidFill>
                  <a:srgbClr val="000000"/>
                </a:solidFill>
              </a:rPr>
              <a:t>Assume 20° chambers</a:t>
            </a:r>
            <a:endParaRPr lang="en-US" sz="1400" dirty="0" smtClean="0">
              <a:solidFill>
                <a:srgbClr val="000000"/>
              </a:solidFill>
            </a:endParaRPr>
          </a:p>
          <a:p>
            <a:pPr lvl="1">
              <a:buFont typeface="Wingdings" pitchFamily="2" charset="2"/>
              <a:buChar char="§"/>
            </a:pPr>
            <a:r>
              <a:rPr lang="en-US" sz="1400" dirty="0" smtClean="0">
                <a:solidFill>
                  <a:srgbClr val="000000"/>
                </a:solidFill>
              </a:rPr>
              <a:t> 18 chambers per </a:t>
            </a:r>
            <a:r>
              <a:rPr lang="en-US" sz="1400" dirty="0" err="1" smtClean="0">
                <a:solidFill>
                  <a:srgbClr val="000000"/>
                </a:solidFill>
              </a:rPr>
              <a:t>endcap</a:t>
            </a:r>
            <a:r>
              <a:rPr lang="en-US" sz="1400" dirty="0" smtClean="0">
                <a:solidFill>
                  <a:srgbClr val="000000"/>
                </a:solidFill>
              </a:rPr>
              <a:t> disk or 36 per station</a:t>
            </a:r>
          </a:p>
          <a:p>
            <a:pPr lvl="1">
              <a:buFont typeface="Wingdings" pitchFamily="2" charset="2"/>
              <a:buChar char="§"/>
            </a:pPr>
            <a:r>
              <a:rPr lang="en-US" sz="1400" dirty="0" smtClean="0">
                <a:solidFill>
                  <a:srgbClr val="000000"/>
                </a:solidFill>
              </a:rPr>
              <a:t> RE3/1 – 36 chambers</a:t>
            </a:r>
          </a:p>
          <a:p>
            <a:pPr lvl="1">
              <a:buFont typeface="Wingdings" pitchFamily="2" charset="2"/>
              <a:buChar char="§"/>
            </a:pPr>
            <a:r>
              <a:rPr lang="en-US" sz="1400" dirty="0" smtClean="0">
                <a:solidFill>
                  <a:srgbClr val="000000"/>
                </a:solidFill>
              </a:rPr>
              <a:t> RE4/1 – 36 chambers</a:t>
            </a:r>
          </a:p>
          <a:p>
            <a:pPr>
              <a:buFont typeface="Wingdings" pitchFamily="2" charset="2"/>
              <a:buChar char="q"/>
            </a:pPr>
            <a:endParaRPr lang="en-US" sz="1400" dirty="0" smtClean="0">
              <a:solidFill>
                <a:srgbClr val="000000"/>
              </a:solidFill>
            </a:endParaRPr>
          </a:p>
          <a:p>
            <a:pPr>
              <a:buFont typeface="Wingdings" pitchFamily="2" charset="2"/>
              <a:buChar char="q"/>
            </a:pPr>
            <a:r>
              <a:rPr lang="en-US" sz="1400" dirty="0" smtClean="0">
                <a:solidFill>
                  <a:srgbClr val="000000"/>
                </a:solidFill>
              </a:rPr>
              <a:t> </a:t>
            </a:r>
            <a:r>
              <a:rPr lang="en-US" sz="1400" b="1" dirty="0" smtClean="0">
                <a:solidFill>
                  <a:srgbClr val="000000"/>
                </a:solidFill>
              </a:rPr>
              <a:t>Assume 1 or maximum 2 HV channels per chamber </a:t>
            </a:r>
          </a:p>
          <a:p>
            <a:pPr lvl="1">
              <a:buFont typeface="Wingdings" pitchFamily="2" charset="2"/>
              <a:buChar char="§"/>
            </a:pPr>
            <a:r>
              <a:rPr lang="en-US" sz="1400" b="1" dirty="0" smtClean="0">
                <a:solidFill>
                  <a:srgbClr val="000000"/>
                </a:solidFill>
              </a:rPr>
              <a:t> </a:t>
            </a:r>
            <a:r>
              <a:rPr lang="en-US" sz="1400" dirty="0" smtClean="0">
                <a:solidFill>
                  <a:srgbClr val="000000"/>
                </a:solidFill>
              </a:rPr>
              <a:t>Double gap design: top and bottom layer powered separately?</a:t>
            </a:r>
          </a:p>
          <a:p>
            <a:pPr lvl="1">
              <a:buFont typeface="Wingdings" pitchFamily="2" charset="2"/>
              <a:buChar char="§"/>
            </a:pPr>
            <a:r>
              <a:rPr lang="en-US" sz="1400" b="1" dirty="0" smtClean="0">
                <a:solidFill>
                  <a:srgbClr val="000000"/>
                </a:solidFill>
              </a:rPr>
              <a:t> </a:t>
            </a:r>
            <a:r>
              <a:rPr lang="en-US" sz="1400" dirty="0" smtClean="0">
                <a:solidFill>
                  <a:srgbClr val="000000"/>
                </a:solidFill>
              </a:rPr>
              <a:t>MG Lyon (glass): 1 HV connection per chamber (300µm x 4 || 5 layers), negative polarity from 0 to -12/13 kV. Remark: EASY HV boards A3512N used presently at CMS can power up to 12kV max.</a:t>
            </a:r>
          </a:p>
          <a:p>
            <a:pPr lvl="1">
              <a:buFont typeface="Wingdings" pitchFamily="2" charset="2"/>
              <a:buChar char="§"/>
            </a:pPr>
            <a:r>
              <a:rPr lang="en-US" sz="1400" dirty="0" smtClean="0">
                <a:solidFill>
                  <a:srgbClr val="000000"/>
                </a:solidFill>
              </a:rPr>
              <a:t> MG Korea (HPL): 1 HV cable per chamber, WP ~ 9KV (neg. polarity)</a:t>
            </a:r>
          </a:p>
          <a:p>
            <a:pPr lvl="1">
              <a:buFont typeface="Wingdings" pitchFamily="2" charset="2"/>
              <a:buChar char="§"/>
            </a:pPr>
            <a:endParaRPr lang="en-US" sz="1400" b="1" dirty="0" smtClean="0">
              <a:solidFill>
                <a:srgbClr val="000000"/>
              </a:solidFill>
            </a:endParaRPr>
          </a:p>
          <a:p>
            <a:pPr>
              <a:buFont typeface="Wingdings" pitchFamily="2" charset="2"/>
              <a:buChar char="q"/>
            </a:pPr>
            <a:r>
              <a:rPr lang="en-US" sz="1400" b="1" dirty="0" smtClean="0">
                <a:solidFill>
                  <a:srgbClr val="000000"/>
                </a:solidFill>
              </a:rPr>
              <a:t> Front-end Electronics</a:t>
            </a:r>
          </a:p>
          <a:p>
            <a:pPr lvl="1">
              <a:buFont typeface="Wingdings" pitchFamily="2" charset="2"/>
              <a:buChar char="§"/>
            </a:pPr>
            <a:r>
              <a:rPr lang="en-US" sz="1400" b="1" dirty="0" smtClean="0">
                <a:solidFill>
                  <a:srgbClr val="000000"/>
                </a:solidFill>
              </a:rPr>
              <a:t> </a:t>
            </a:r>
            <a:r>
              <a:rPr lang="en-US" sz="1400" dirty="0" smtClean="0">
                <a:solidFill>
                  <a:srgbClr val="000000"/>
                </a:solidFill>
              </a:rPr>
              <a:t>Present FEB electronics (32 channels)</a:t>
            </a:r>
          </a:p>
          <a:p>
            <a:pPr lvl="2">
              <a:buFont typeface="Arial" pitchFamily="34" charset="0"/>
              <a:buChar char="•"/>
            </a:pPr>
            <a:r>
              <a:rPr lang="en-US" sz="1400" dirty="0" smtClean="0">
                <a:solidFill>
                  <a:srgbClr val="000000"/>
                </a:solidFill>
              </a:rPr>
              <a:t> 2 LV channels (ANA &amp;&amp; DIG) per 2 chambers, powered by 12-channel A3009 board, 8V, 45W max.</a:t>
            </a:r>
          </a:p>
          <a:p>
            <a:pPr lvl="2">
              <a:buFont typeface="Arial" pitchFamily="34" charset="0"/>
              <a:buChar char="•"/>
            </a:pPr>
            <a:r>
              <a:rPr lang="en-US" sz="1400" dirty="0" smtClean="0">
                <a:solidFill>
                  <a:srgbClr val="000000"/>
                </a:solidFill>
              </a:rPr>
              <a:t> Assume present granularity, i.e. 64 strips/20°; 5 </a:t>
            </a:r>
            <a:r>
              <a:rPr lang="el-GR" sz="1400" dirty="0" smtClean="0">
                <a:solidFill>
                  <a:srgbClr val="000000"/>
                </a:solidFill>
              </a:rPr>
              <a:t>η</a:t>
            </a:r>
            <a:r>
              <a:rPr lang="en-US" sz="1400" dirty="0" smtClean="0">
                <a:solidFill>
                  <a:srgbClr val="000000"/>
                </a:solidFill>
              </a:rPr>
              <a:t> partitions per chamber, i.e. 5x2=10 FEBs or 320 channels/chamber</a:t>
            </a:r>
          </a:p>
          <a:p>
            <a:pPr lvl="2">
              <a:buFont typeface="Arial" pitchFamily="34" charset="0"/>
              <a:buChar char="•"/>
            </a:pPr>
            <a:r>
              <a:rPr lang="en-US" sz="1400" dirty="0" smtClean="0">
                <a:solidFill>
                  <a:srgbClr val="000000"/>
                </a:solidFill>
              </a:rPr>
              <a:t> Power Consumption/Currents (A)</a:t>
            </a:r>
          </a:p>
          <a:p>
            <a:pPr lvl="3">
              <a:buFont typeface="Arial" pitchFamily="34" charset="0"/>
              <a:buChar char="•"/>
            </a:pPr>
            <a:r>
              <a:rPr lang="en-US" sz="1400" dirty="0" smtClean="0">
                <a:solidFill>
                  <a:srgbClr val="000000"/>
                </a:solidFill>
              </a:rPr>
              <a:t> LV_ANA </a:t>
            </a:r>
            <a:r>
              <a:rPr lang="en-US" sz="1400" dirty="0">
                <a:solidFill>
                  <a:srgbClr val="000000"/>
                </a:solidFill>
              </a:rPr>
              <a:t>0.029A per chip, </a:t>
            </a:r>
            <a:r>
              <a:rPr lang="en-US" sz="1400" dirty="0" smtClean="0">
                <a:solidFill>
                  <a:srgbClr val="000000"/>
                </a:solidFill>
              </a:rPr>
              <a:t>0.116A </a:t>
            </a:r>
            <a:r>
              <a:rPr lang="en-US" sz="1400" dirty="0">
                <a:solidFill>
                  <a:srgbClr val="000000"/>
                </a:solidFill>
              </a:rPr>
              <a:t>per FEB, </a:t>
            </a:r>
            <a:r>
              <a:rPr lang="en-US" sz="1400" dirty="0" smtClean="0">
                <a:solidFill>
                  <a:srgbClr val="000000"/>
                </a:solidFill>
              </a:rPr>
              <a:t>1.16A </a:t>
            </a:r>
            <a:r>
              <a:rPr lang="en-US" sz="1400" dirty="0">
                <a:solidFill>
                  <a:srgbClr val="000000"/>
                </a:solidFill>
              </a:rPr>
              <a:t>per chamber</a:t>
            </a:r>
          </a:p>
          <a:p>
            <a:pPr lvl="3">
              <a:buFont typeface="Arial" pitchFamily="34" charset="0"/>
              <a:buChar char="•"/>
            </a:pPr>
            <a:r>
              <a:rPr lang="en-US" sz="1400" dirty="0">
                <a:solidFill>
                  <a:srgbClr val="000000"/>
                </a:solidFill>
              </a:rPr>
              <a:t> LV_DIG 0.066A per chip, </a:t>
            </a:r>
            <a:r>
              <a:rPr lang="en-US" sz="1400" dirty="0" smtClean="0">
                <a:solidFill>
                  <a:srgbClr val="000000"/>
                </a:solidFill>
              </a:rPr>
              <a:t>0.264A </a:t>
            </a:r>
            <a:r>
              <a:rPr lang="en-US" sz="1400" dirty="0">
                <a:solidFill>
                  <a:srgbClr val="000000"/>
                </a:solidFill>
              </a:rPr>
              <a:t>per FEB, </a:t>
            </a:r>
            <a:r>
              <a:rPr lang="en-US" sz="1400" dirty="0" smtClean="0">
                <a:solidFill>
                  <a:srgbClr val="000000"/>
                </a:solidFill>
              </a:rPr>
              <a:t>2.64A </a:t>
            </a:r>
            <a:r>
              <a:rPr lang="en-US" sz="1400" dirty="0">
                <a:solidFill>
                  <a:srgbClr val="000000"/>
                </a:solidFill>
              </a:rPr>
              <a:t>per </a:t>
            </a:r>
            <a:r>
              <a:rPr lang="en-US" sz="1400" dirty="0" smtClean="0">
                <a:solidFill>
                  <a:srgbClr val="000000"/>
                </a:solidFill>
              </a:rPr>
              <a:t>chamber</a:t>
            </a:r>
          </a:p>
          <a:p>
            <a:pPr lvl="2">
              <a:buFont typeface="Arial" pitchFamily="34" charset="0"/>
              <a:buChar char="•"/>
            </a:pPr>
            <a:r>
              <a:rPr lang="en-US" sz="1400" dirty="0" smtClean="0">
                <a:solidFill>
                  <a:srgbClr val="000000"/>
                </a:solidFill>
              </a:rPr>
              <a:t> Power Consumption/Dissipation (W)</a:t>
            </a:r>
          </a:p>
          <a:p>
            <a:pPr lvl="3">
              <a:buFont typeface="Arial" pitchFamily="34" charset="0"/>
              <a:buChar char="•"/>
            </a:pPr>
            <a:r>
              <a:rPr lang="en-US" sz="1400" dirty="0">
                <a:solidFill>
                  <a:srgbClr val="000000"/>
                </a:solidFill>
              </a:rPr>
              <a:t> LV_ANA 0.203W per chip, 0.812W per FEB, 8.12W per chamber</a:t>
            </a:r>
          </a:p>
          <a:p>
            <a:pPr lvl="3">
              <a:buFont typeface="Arial" pitchFamily="34" charset="0"/>
              <a:buChar char="•"/>
            </a:pPr>
            <a:r>
              <a:rPr lang="en-US" sz="1400" dirty="0">
                <a:solidFill>
                  <a:srgbClr val="000000"/>
                </a:solidFill>
              </a:rPr>
              <a:t> LV_DIG 0.495W per chip, 1.98W per FEB, 19.8W per chamber</a:t>
            </a:r>
          </a:p>
          <a:p>
            <a:pPr lvl="3">
              <a:buFont typeface="Arial" pitchFamily="34" charset="0"/>
              <a:buChar char="•"/>
            </a:pPr>
            <a:r>
              <a:rPr lang="en-US" sz="1400" dirty="0">
                <a:solidFill>
                  <a:srgbClr val="000000"/>
                </a:solidFill>
              </a:rPr>
              <a:t> 2.792W per FEB, i.e. ~28W per </a:t>
            </a:r>
            <a:r>
              <a:rPr lang="en-US" sz="1400" dirty="0" smtClean="0">
                <a:solidFill>
                  <a:srgbClr val="000000"/>
                </a:solidFill>
              </a:rPr>
              <a:t>chamber</a:t>
            </a:r>
          </a:p>
          <a:p>
            <a:pPr lvl="2">
              <a:buFont typeface="Arial" pitchFamily="34" charset="0"/>
              <a:buChar char="•"/>
            </a:pPr>
            <a:r>
              <a:rPr lang="en-US" sz="1400" dirty="0">
                <a:solidFill>
                  <a:srgbClr val="000000"/>
                </a:solidFill>
              </a:rPr>
              <a:t> </a:t>
            </a:r>
            <a:r>
              <a:rPr lang="en-US" sz="1400" dirty="0" smtClean="0">
                <a:solidFill>
                  <a:srgbClr val="000000"/>
                </a:solidFill>
              </a:rPr>
              <a:t>Remark: see next page</a:t>
            </a:r>
          </a:p>
        </p:txBody>
      </p:sp>
    </p:spTree>
    <p:extLst>
      <p:ext uri="{BB962C8B-B14F-4D97-AF65-F5344CB8AC3E}">
        <p14:creationId xmlns:p14="http://schemas.microsoft.com/office/powerpoint/2010/main" val="377345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iRPC</a:t>
            </a:r>
            <a:r>
              <a:rPr lang="en-US" dirty="0" smtClean="0"/>
              <a:t> Scenarios: little evolution</a:t>
            </a:r>
            <a:endParaRPr lang="en-US" dirty="0"/>
          </a:p>
        </p:txBody>
      </p:sp>
      <p:sp>
        <p:nvSpPr>
          <p:cNvPr id="7" name="Date Placeholder 6"/>
          <p:cNvSpPr>
            <a:spLocks noGrp="1"/>
          </p:cNvSpPr>
          <p:nvPr>
            <p:ph type="dt" sz="half" idx="10"/>
          </p:nvPr>
        </p:nvSpPr>
        <p:spPr/>
        <p:txBody>
          <a:bodyPr/>
          <a:lstStyle/>
          <a:p>
            <a:pPr>
              <a:defRPr/>
            </a:pPr>
            <a:r>
              <a:rPr lang="nl-BE" dirty="0" smtClean="0">
                <a:solidFill>
                  <a:srgbClr val="000000"/>
                </a:solidFill>
              </a:rPr>
              <a:t>May 11, 2016</a:t>
            </a:r>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r>
              <a:rPr lang="en-US" dirty="0" smtClean="0">
                <a:solidFill>
                  <a:srgbClr val="000000"/>
                </a:solidFill>
              </a:rPr>
              <a:t>Wrap-up</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3333CC"/>
                </a:solidFill>
              </a:rPr>
              <a:t>2</a:t>
            </a:r>
            <a:endParaRPr lang="en-US" dirty="0">
              <a:solidFill>
                <a:srgbClr val="3333CC"/>
              </a:solidFill>
            </a:endParaRPr>
          </a:p>
        </p:txBody>
      </p:sp>
      <p:sp>
        <p:nvSpPr>
          <p:cNvPr id="6" name="Rectangle 5"/>
          <p:cNvSpPr/>
          <p:nvPr/>
        </p:nvSpPr>
        <p:spPr>
          <a:xfrm>
            <a:off x="155425" y="932675"/>
            <a:ext cx="8988575" cy="4862870"/>
          </a:xfrm>
          <a:prstGeom prst="rect">
            <a:avLst/>
          </a:prstGeom>
        </p:spPr>
        <p:txBody>
          <a:bodyPr wrap="square">
            <a:spAutoFit/>
          </a:bodyPr>
          <a:lstStyle/>
          <a:p>
            <a:pPr>
              <a:buFont typeface="Wingdings" pitchFamily="2" charset="2"/>
              <a:buChar char="q"/>
            </a:pPr>
            <a:r>
              <a:rPr lang="en-US" sz="1600" dirty="0" smtClean="0">
                <a:solidFill>
                  <a:srgbClr val="000000"/>
                </a:solidFill>
              </a:rPr>
              <a:t> </a:t>
            </a:r>
            <a:r>
              <a:rPr lang="en-US" sz="1400" dirty="0" smtClean="0">
                <a:solidFill>
                  <a:srgbClr val="000000"/>
                </a:solidFill>
              </a:rPr>
              <a:t>Present FEB electronics (continue from previous page)</a:t>
            </a:r>
          </a:p>
          <a:p>
            <a:pPr marL="742950" lvl="1" indent="-285750">
              <a:buFont typeface="Arial" panose="020B0604020202020204" pitchFamily="34" charset="0"/>
              <a:buChar char="•"/>
            </a:pPr>
            <a:r>
              <a:rPr lang="en-US" sz="1400" b="1" dirty="0" smtClean="0">
                <a:solidFill>
                  <a:srgbClr val="FF0000"/>
                </a:solidFill>
              </a:rPr>
              <a:t>Remark</a:t>
            </a:r>
            <a:r>
              <a:rPr lang="en-US" sz="1400" dirty="0">
                <a:solidFill>
                  <a:srgbClr val="000000"/>
                </a:solidFill>
              </a:rPr>
              <a:t>: Using present </a:t>
            </a:r>
            <a:r>
              <a:rPr lang="en-US" sz="1400" dirty="0" smtClean="0">
                <a:solidFill>
                  <a:srgbClr val="000000"/>
                </a:solidFill>
              </a:rPr>
              <a:t>CAEN LV </a:t>
            </a:r>
            <a:r>
              <a:rPr lang="en-US" sz="1400" dirty="0">
                <a:solidFill>
                  <a:srgbClr val="000000"/>
                </a:solidFill>
              </a:rPr>
              <a:t>power </a:t>
            </a:r>
            <a:r>
              <a:rPr lang="en-US" sz="1400" dirty="0" smtClean="0">
                <a:solidFill>
                  <a:srgbClr val="000000"/>
                </a:solidFill>
              </a:rPr>
              <a:t>boards </a:t>
            </a:r>
            <a:r>
              <a:rPr lang="en-US" sz="1400" dirty="0">
                <a:solidFill>
                  <a:srgbClr val="000000"/>
                </a:solidFill>
              </a:rPr>
              <a:t>A3009, they provide 45W max per channel, divided by 8V (the max Voltage we can provide per this type of module), it makes 5.625A the max. value of </a:t>
            </a:r>
            <a:r>
              <a:rPr lang="en-US" sz="1400" dirty="0" smtClean="0">
                <a:solidFill>
                  <a:srgbClr val="000000"/>
                </a:solidFill>
              </a:rPr>
              <a:t>current to be drawn by all FEBs. Divided by the DIG current drawn by a single FEB, it finally makes that 21 FEBs can be powered by one A3009 channel, which means that we can still preserve the present powering schema (2 LV channels powering 2 chambers). However, this value is very close to the power failure limit of the board and we risk to experience a lot of HVmax errors while powering. Therefore, I will prepare the following alternative powering schemas:</a:t>
            </a:r>
            <a:br>
              <a:rPr lang="en-US" sz="1400" dirty="0" smtClean="0">
                <a:solidFill>
                  <a:srgbClr val="000000"/>
                </a:solidFill>
              </a:rPr>
            </a:br>
            <a:endParaRPr lang="en-US" sz="1400" dirty="0" smtClean="0">
              <a:solidFill>
                <a:srgbClr val="000000"/>
              </a:solidFill>
            </a:endParaRPr>
          </a:p>
          <a:p>
            <a:pPr marL="1200150" lvl="2" indent="-285750">
              <a:buFont typeface="Arial" panose="020B0604020202020204" pitchFamily="34" charset="0"/>
              <a:buChar char="•"/>
            </a:pPr>
            <a:r>
              <a:rPr lang="en-US" sz="1400" dirty="0" smtClean="0">
                <a:solidFill>
                  <a:srgbClr val="000000"/>
                </a:solidFill>
              </a:rPr>
              <a:t>2 A3009 LV channels powering </a:t>
            </a:r>
            <a:r>
              <a:rPr lang="en-US" sz="1400" dirty="0">
                <a:solidFill>
                  <a:srgbClr val="000000"/>
                </a:solidFill>
              </a:rPr>
              <a:t>one </a:t>
            </a:r>
            <a:r>
              <a:rPr lang="en-US" sz="1400" dirty="0" smtClean="0">
                <a:solidFill>
                  <a:srgbClr val="000000"/>
                </a:solidFill>
              </a:rPr>
              <a:t>20° chamber;</a:t>
            </a:r>
            <a:br>
              <a:rPr lang="en-US" sz="1400" dirty="0" smtClean="0">
                <a:solidFill>
                  <a:srgbClr val="000000"/>
                </a:solidFill>
              </a:rPr>
            </a:br>
            <a:r>
              <a:rPr lang="en-US" sz="1400" dirty="0" smtClean="0">
                <a:solidFill>
                  <a:srgbClr val="000000"/>
                </a:solidFill>
              </a:rPr>
              <a:t> </a:t>
            </a:r>
          </a:p>
          <a:p>
            <a:pPr marL="1200150" lvl="2" indent="-285750">
              <a:buFont typeface="Arial" panose="020B0604020202020204" pitchFamily="34" charset="0"/>
              <a:buChar char="•"/>
            </a:pPr>
            <a:r>
              <a:rPr lang="en-US" sz="1400" dirty="0" smtClean="0">
                <a:solidFill>
                  <a:srgbClr val="000000"/>
                </a:solidFill>
              </a:rPr>
              <a:t>2 A3016 LV channels powering </a:t>
            </a:r>
            <a:r>
              <a:rPr lang="en-US" sz="1400" dirty="0">
                <a:solidFill>
                  <a:srgbClr val="000000"/>
                </a:solidFill>
              </a:rPr>
              <a:t>two 20° </a:t>
            </a:r>
            <a:r>
              <a:rPr lang="en-US" sz="1400" dirty="0" smtClean="0">
                <a:solidFill>
                  <a:srgbClr val="000000"/>
                </a:solidFill>
              </a:rPr>
              <a:t>chambers. In this option the powering schema is the same as the present CMS detector, but we use a different type of board where the max power per channel is 90W, but the number of channel per board are 6 instead of 12. This option will increase the number of boards and the cost. However, we will be using about 50% of the power, so it is possible another solution, namely</a:t>
            </a:r>
            <a:br>
              <a:rPr lang="en-US" sz="1400" dirty="0" smtClean="0">
                <a:solidFill>
                  <a:srgbClr val="000000"/>
                </a:solidFill>
              </a:rPr>
            </a:br>
            <a:endParaRPr lang="en-US" sz="1400" dirty="0" smtClean="0">
              <a:solidFill>
                <a:srgbClr val="000000"/>
              </a:solidFill>
            </a:endParaRPr>
          </a:p>
          <a:p>
            <a:pPr marL="1200150" lvl="2" indent="-285750">
              <a:buFont typeface="Arial" panose="020B0604020202020204" pitchFamily="34" charset="0"/>
              <a:buChar char="•"/>
            </a:pPr>
            <a:r>
              <a:rPr lang="en-US" sz="1400" dirty="0" smtClean="0">
                <a:solidFill>
                  <a:srgbClr val="000000"/>
                </a:solidFill>
              </a:rPr>
              <a:t>2 A3016 LV channels powering </a:t>
            </a:r>
            <a:r>
              <a:rPr lang="en-US" sz="1400" dirty="0">
                <a:solidFill>
                  <a:srgbClr val="000000"/>
                </a:solidFill>
              </a:rPr>
              <a:t>three 20° </a:t>
            </a:r>
            <a:r>
              <a:rPr lang="en-US" sz="1400" dirty="0" smtClean="0">
                <a:solidFill>
                  <a:srgbClr val="000000"/>
                </a:solidFill>
              </a:rPr>
              <a:t>chambers. In this case 75% of the power of the board will be used which is quite optimal regime of operation and it is also cost saving.</a:t>
            </a:r>
            <a:br>
              <a:rPr lang="en-US" sz="1400" dirty="0" smtClean="0">
                <a:solidFill>
                  <a:srgbClr val="000000"/>
                </a:solidFill>
              </a:rPr>
            </a:br>
            <a:endParaRPr lang="en-US" sz="1400" dirty="0" smtClean="0">
              <a:solidFill>
                <a:srgbClr val="000000"/>
              </a:solidFill>
            </a:endParaRPr>
          </a:p>
          <a:p>
            <a:pPr marL="1200150" lvl="2" indent="-285750">
              <a:buFont typeface="Arial" panose="020B0604020202020204" pitchFamily="34" charset="0"/>
              <a:buChar char="•"/>
            </a:pPr>
            <a:r>
              <a:rPr lang="en-US" sz="1400" dirty="0" smtClean="0">
                <a:solidFill>
                  <a:srgbClr val="000000"/>
                </a:solidFill>
              </a:rPr>
              <a:t>2 A3009 LV </a:t>
            </a:r>
            <a:r>
              <a:rPr lang="en-US" sz="1400" dirty="0">
                <a:solidFill>
                  <a:srgbClr val="000000"/>
                </a:solidFill>
              </a:rPr>
              <a:t>channels powering two 20° </a:t>
            </a:r>
            <a:r>
              <a:rPr lang="en-US" sz="1400" dirty="0" smtClean="0">
                <a:solidFill>
                  <a:srgbClr val="000000"/>
                </a:solidFill>
              </a:rPr>
              <a:t>chambers. This is the present CMS RPC LV powering scheme which I discourage to use as explained above.</a:t>
            </a:r>
          </a:p>
        </p:txBody>
      </p:sp>
    </p:spTree>
    <p:extLst>
      <p:ext uri="{BB962C8B-B14F-4D97-AF65-F5344CB8AC3E}">
        <p14:creationId xmlns:p14="http://schemas.microsoft.com/office/powerpoint/2010/main" val="3717177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iRPC</a:t>
            </a:r>
            <a:r>
              <a:rPr lang="en-US" dirty="0" smtClean="0"/>
              <a:t> Scenarios: wrap-up II</a:t>
            </a:r>
            <a:endParaRPr lang="en-US" dirty="0"/>
          </a:p>
        </p:txBody>
      </p:sp>
      <p:sp>
        <p:nvSpPr>
          <p:cNvPr id="7" name="Date Placeholder 6"/>
          <p:cNvSpPr>
            <a:spLocks noGrp="1"/>
          </p:cNvSpPr>
          <p:nvPr>
            <p:ph type="dt" sz="half" idx="10"/>
          </p:nvPr>
        </p:nvSpPr>
        <p:spPr/>
        <p:txBody>
          <a:bodyPr/>
          <a:lstStyle/>
          <a:p>
            <a:pPr>
              <a:defRPr/>
            </a:pPr>
            <a:r>
              <a:rPr lang="nl-BE" dirty="0" smtClean="0">
                <a:solidFill>
                  <a:srgbClr val="000000"/>
                </a:solidFill>
              </a:rPr>
              <a:t>May 11, 2016</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3333CC"/>
                </a:solidFill>
              </a:rPr>
              <a:t>2</a:t>
            </a:r>
            <a:endParaRPr lang="en-US" dirty="0">
              <a:solidFill>
                <a:srgbClr val="3333CC"/>
              </a:solidFill>
            </a:endParaRPr>
          </a:p>
        </p:txBody>
      </p:sp>
      <p:sp>
        <p:nvSpPr>
          <p:cNvPr id="6" name="Rectangle 5"/>
          <p:cNvSpPr/>
          <p:nvPr/>
        </p:nvSpPr>
        <p:spPr>
          <a:xfrm>
            <a:off x="76810" y="962227"/>
            <a:ext cx="8988575" cy="5509200"/>
          </a:xfrm>
          <a:prstGeom prst="rect">
            <a:avLst/>
          </a:prstGeom>
        </p:spPr>
        <p:txBody>
          <a:bodyPr wrap="square">
            <a:spAutoFit/>
          </a:bodyPr>
          <a:lstStyle/>
          <a:p>
            <a:pPr>
              <a:buFont typeface="Wingdings" pitchFamily="2" charset="2"/>
              <a:buChar char="q"/>
            </a:pPr>
            <a:r>
              <a:rPr lang="en-US" sz="1600" dirty="0" smtClean="0">
                <a:solidFill>
                  <a:srgbClr val="000000"/>
                </a:solidFill>
              </a:rPr>
              <a:t> </a:t>
            </a:r>
            <a:r>
              <a:rPr lang="en-US" sz="1400" dirty="0" smtClean="0">
                <a:solidFill>
                  <a:srgbClr val="000000"/>
                </a:solidFill>
              </a:rPr>
              <a:t>Developing FEB electronics</a:t>
            </a:r>
          </a:p>
          <a:p>
            <a:pPr lvl="2">
              <a:buFont typeface="Arial" pitchFamily="34" charset="0"/>
              <a:buChar char="•"/>
            </a:pPr>
            <a:r>
              <a:rPr lang="en-US" sz="1400" dirty="0" smtClean="0">
                <a:solidFill>
                  <a:srgbClr val="000000"/>
                </a:solidFill>
              </a:rPr>
              <a:t> PETIROC electronics (64ch in new version)</a:t>
            </a:r>
          </a:p>
          <a:p>
            <a:pPr lvl="2">
              <a:buFont typeface="Arial" pitchFamily="34" charset="0"/>
              <a:buChar char="•"/>
            </a:pPr>
            <a:r>
              <a:rPr lang="en-US" sz="1400" dirty="0">
                <a:solidFill>
                  <a:srgbClr val="000000"/>
                </a:solidFill>
              </a:rPr>
              <a:t>on ASIC TDC</a:t>
            </a:r>
          </a:p>
          <a:p>
            <a:pPr lvl="3">
              <a:buFont typeface="Arial" pitchFamily="34" charset="0"/>
              <a:buChar char="•"/>
            </a:pPr>
            <a:r>
              <a:rPr lang="en-US" sz="1400" dirty="0">
                <a:solidFill>
                  <a:srgbClr val="000000"/>
                </a:solidFill>
              </a:rPr>
              <a:t> Assume ~3mm pitch, i.e. 320 strips per 20° or 640 channels (320 strips readout on both ends);1 </a:t>
            </a:r>
            <a:r>
              <a:rPr lang="el-GR" sz="1400" dirty="0">
                <a:solidFill>
                  <a:srgbClr val="000000"/>
                </a:solidFill>
              </a:rPr>
              <a:t>η</a:t>
            </a:r>
            <a:r>
              <a:rPr lang="en-US" sz="1400" dirty="0">
                <a:solidFill>
                  <a:srgbClr val="000000"/>
                </a:solidFill>
              </a:rPr>
              <a:t>-partition i.e. 10 ASICs x 64 channels each = 640 channels.</a:t>
            </a:r>
            <a:endParaRPr lang="en-US" sz="1400" b="1" dirty="0">
              <a:solidFill>
                <a:srgbClr val="FF0000"/>
              </a:solidFill>
            </a:endParaRPr>
          </a:p>
          <a:p>
            <a:pPr lvl="3">
              <a:buFont typeface="Arial" pitchFamily="34" charset="0"/>
              <a:buChar char="•"/>
            </a:pPr>
            <a:r>
              <a:rPr lang="en-US" sz="1400" b="1" dirty="0">
                <a:solidFill>
                  <a:srgbClr val="FF0000"/>
                </a:solidFill>
              </a:rPr>
              <a:t> </a:t>
            </a:r>
            <a:r>
              <a:rPr lang="en-US" sz="1400" dirty="0"/>
              <a:t>Power consumption: 3.6 </a:t>
            </a:r>
            <a:r>
              <a:rPr lang="en-US" sz="1400" dirty="0" err="1"/>
              <a:t>mW</a:t>
            </a:r>
            <a:r>
              <a:rPr lang="en-US" sz="1400" dirty="0"/>
              <a:t> per channel x 640 = 2.3W per </a:t>
            </a:r>
            <a:r>
              <a:rPr lang="en-US" sz="1400" dirty="0">
                <a:solidFill>
                  <a:srgbClr val="000000"/>
                </a:solidFill>
              </a:rPr>
              <a:t>20° </a:t>
            </a:r>
            <a:r>
              <a:rPr lang="en-US" sz="1400" dirty="0" smtClean="0">
                <a:solidFill>
                  <a:srgbClr val="000000"/>
                </a:solidFill>
              </a:rPr>
              <a:t>chamber</a:t>
            </a:r>
          </a:p>
          <a:p>
            <a:pPr lvl="3">
              <a:buFont typeface="Arial" pitchFamily="34" charset="0"/>
              <a:buChar char="•"/>
            </a:pPr>
            <a:r>
              <a:rPr lang="en-US" sz="1400" dirty="0">
                <a:solidFill>
                  <a:srgbClr val="000000"/>
                </a:solidFill>
              </a:rPr>
              <a:t> </a:t>
            </a:r>
            <a:r>
              <a:rPr lang="en-US" sz="1400" b="1" dirty="0" smtClean="0">
                <a:solidFill>
                  <a:srgbClr val="FF0000"/>
                </a:solidFill>
              </a:rPr>
              <a:t>Question: How are these channels powered? How many volts, how many PCB, how is the LV power distributed?</a:t>
            </a:r>
            <a:endParaRPr lang="en-US" sz="1400" b="1" dirty="0">
              <a:solidFill>
                <a:srgbClr val="FF0000"/>
              </a:solidFill>
            </a:endParaRPr>
          </a:p>
          <a:p>
            <a:pPr lvl="2">
              <a:buFont typeface="Arial" pitchFamily="34" charset="0"/>
              <a:buChar char="•"/>
            </a:pPr>
            <a:r>
              <a:rPr lang="en-US" sz="1400" dirty="0">
                <a:solidFill>
                  <a:srgbClr val="000000"/>
                </a:solidFill>
              </a:rPr>
              <a:t> on FPGA TDC</a:t>
            </a:r>
          </a:p>
          <a:p>
            <a:pPr lvl="3">
              <a:buFont typeface="Arial" pitchFamily="34" charset="0"/>
              <a:buChar char="•"/>
            </a:pPr>
            <a:r>
              <a:rPr lang="en-US" sz="1400" dirty="0">
                <a:solidFill>
                  <a:srgbClr val="000000"/>
                </a:solidFill>
              </a:rPr>
              <a:t> Assume ~3mm pitch, i.e. 320 strips/20° or 640 channels.</a:t>
            </a:r>
          </a:p>
          <a:p>
            <a:pPr lvl="3">
              <a:buFont typeface="Arial" pitchFamily="34" charset="0"/>
              <a:buChar char="•"/>
            </a:pPr>
            <a:r>
              <a:rPr lang="en-US" sz="1400" b="1" dirty="0">
                <a:solidFill>
                  <a:srgbClr val="000000"/>
                </a:solidFill>
              </a:rPr>
              <a:t> </a:t>
            </a:r>
            <a:r>
              <a:rPr lang="en-US" sz="1400" dirty="0">
                <a:solidFill>
                  <a:srgbClr val="000000"/>
                </a:solidFill>
              </a:rPr>
              <a:t>Power consumption: ~80mW per channel x 640 = 51W per </a:t>
            </a:r>
            <a:r>
              <a:rPr lang="en-US" sz="1400" dirty="0" smtClean="0">
                <a:solidFill>
                  <a:srgbClr val="000000"/>
                </a:solidFill>
              </a:rPr>
              <a:t>chamber</a:t>
            </a:r>
          </a:p>
          <a:p>
            <a:pPr lvl="2">
              <a:buFont typeface="Arial" pitchFamily="34" charset="0"/>
              <a:buChar char="•"/>
            </a:pPr>
            <a:r>
              <a:rPr lang="en-US" sz="1400" b="1" dirty="0">
                <a:solidFill>
                  <a:srgbClr val="000000"/>
                </a:solidFill>
              </a:rPr>
              <a:t> </a:t>
            </a:r>
            <a:r>
              <a:rPr lang="en-US" sz="1400" b="1" dirty="0" smtClean="0">
                <a:solidFill>
                  <a:srgbClr val="000000"/>
                </a:solidFill>
              </a:rPr>
              <a:t>Strip Readout</a:t>
            </a:r>
            <a:r>
              <a:rPr lang="en-US" sz="1400" b="1" dirty="0" smtClean="0">
                <a:solidFill>
                  <a:srgbClr val="FF0000"/>
                </a:solidFill>
              </a:rPr>
              <a:t>? In general, for the cabling I would need more details on how those strips will be read out. At present, a front-end LVDS driver is converting the signal to LVDS which is sent to the Link boards (LB) located in the periphery towers where the signal is multiplexed and converted to optical by an optical driver. Then the fibers go from the towers to the PP at the bottom of each tower and from the PP they go through the tunnel to reach the Trigger Boards (TB) in USC.</a:t>
            </a:r>
            <a:br>
              <a:rPr lang="en-US" sz="1400" b="1" dirty="0" smtClean="0">
                <a:solidFill>
                  <a:srgbClr val="FF0000"/>
                </a:solidFill>
              </a:rPr>
            </a:br>
            <a:r>
              <a:rPr lang="en-US" sz="1400" b="1" dirty="0" smtClean="0">
                <a:solidFill>
                  <a:srgbClr val="FF0000"/>
                </a:solidFill>
              </a:rPr>
              <a:t>This chain is not quite clear to me at present for the new electronics. Can anyone elaborate on this? From the last meeting I only wrote down the following:</a:t>
            </a:r>
          </a:p>
          <a:p>
            <a:pPr lvl="2">
              <a:buFont typeface="Arial" pitchFamily="34" charset="0"/>
              <a:buChar char="•"/>
            </a:pPr>
            <a:r>
              <a:rPr lang="en-US" sz="1400" b="1" dirty="0">
                <a:solidFill>
                  <a:srgbClr val="FF0000"/>
                </a:solidFill>
              </a:rPr>
              <a:t> </a:t>
            </a:r>
            <a:r>
              <a:rPr lang="en-US" sz="1400" b="1" dirty="0" smtClean="0">
                <a:solidFill>
                  <a:srgbClr val="FF0000"/>
                </a:solidFill>
              </a:rPr>
              <a:t>1 OF per chamber going to GBT board </a:t>
            </a:r>
            <a:r>
              <a:rPr lang="en-US" sz="1400" b="1" dirty="0" smtClean="0">
                <a:solidFill>
                  <a:srgbClr val="FF0000"/>
                </a:solidFill>
                <a:sym typeface="Wingdings" panose="05000000000000000000" pitchFamily="2" charset="2"/>
              </a:rPr>
              <a:t> DAQ, but</a:t>
            </a:r>
          </a:p>
          <a:p>
            <a:pPr lvl="3">
              <a:buFont typeface="Arial" pitchFamily="34" charset="0"/>
              <a:buChar char="•"/>
            </a:pPr>
            <a:r>
              <a:rPr lang="en-US" sz="1400" b="1" dirty="0">
                <a:solidFill>
                  <a:srgbClr val="FF0000"/>
                </a:solidFill>
                <a:sym typeface="Wingdings" panose="05000000000000000000" pitchFamily="2" charset="2"/>
              </a:rPr>
              <a:t> </a:t>
            </a:r>
            <a:r>
              <a:rPr lang="en-US" sz="1400" b="1" dirty="0" smtClean="0">
                <a:solidFill>
                  <a:srgbClr val="FF0000"/>
                </a:solidFill>
                <a:sym typeface="Wingdings" panose="05000000000000000000" pitchFamily="2" charset="2"/>
              </a:rPr>
              <a:t>what these GBT boards are and how they would be integrated into existing CMS electronics (CMS compatibility)</a:t>
            </a:r>
          </a:p>
          <a:p>
            <a:pPr lvl="3">
              <a:buFont typeface="Arial" pitchFamily="34" charset="0"/>
              <a:buChar char="•"/>
            </a:pPr>
            <a:r>
              <a:rPr lang="en-US" sz="1400" b="1" dirty="0">
                <a:solidFill>
                  <a:srgbClr val="FF0000"/>
                </a:solidFill>
                <a:sym typeface="Wingdings" panose="05000000000000000000" pitchFamily="2" charset="2"/>
              </a:rPr>
              <a:t> </a:t>
            </a:r>
            <a:r>
              <a:rPr lang="en-US" sz="1400" b="1" dirty="0" smtClean="0">
                <a:solidFill>
                  <a:srgbClr val="FF0000"/>
                </a:solidFill>
                <a:sym typeface="Wingdings" panose="05000000000000000000" pitchFamily="2" charset="2"/>
              </a:rPr>
              <a:t>where will they be located? This is extremely important to evaluate the length of the optical fibers, we need the endpoints (obviously one end is the chamber, but where is the </a:t>
            </a:r>
            <a:r>
              <a:rPr lang="en-US" sz="1400" b="1" smtClean="0">
                <a:solidFill>
                  <a:srgbClr val="FF0000"/>
                </a:solidFill>
                <a:sym typeface="Wingdings" panose="05000000000000000000" pitchFamily="2" charset="2"/>
              </a:rPr>
              <a:t>other </a:t>
            </a:r>
            <a:r>
              <a:rPr lang="en-US" sz="1400" b="1" smtClean="0">
                <a:solidFill>
                  <a:srgbClr val="FF0000"/>
                </a:solidFill>
                <a:sym typeface="Wingdings" panose="05000000000000000000" pitchFamily="2" charset="2"/>
              </a:rPr>
              <a:t>end</a:t>
            </a:r>
            <a:r>
              <a:rPr lang="en-US" sz="1400" b="1" smtClean="0">
                <a:solidFill>
                  <a:srgbClr val="FF0000"/>
                </a:solidFill>
                <a:sym typeface="Wingdings" panose="05000000000000000000" pitchFamily="2" charset="2"/>
              </a:rPr>
              <a:t>?)</a:t>
            </a:r>
            <a:endParaRPr lang="en-US" sz="1400" b="1" dirty="0" smtClean="0">
              <a:solidFill>
                <a:srgbClr val="FF0000"/>
              </a:solidFill>
            </a:endParaRPr>
          </a:p>
        </p:txBody>
      </p:sp>
    </p:spTree>
    <p:extLst>
      <p:ext uri="{BB962C8B-B14F-4D97-AF65-F5344CB8AC3E}">
        <p14:creationId xmlns:p14="http://schemas.microsoft.com/office/powerpoint/2010/main" val="2948834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MH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30494</TotalTime>
  <Words>835</Words>
  <Application>Microsoft Office PowerPoint</Application>
  <PresentationFormat>On-screen Show (4:3)</PresentationFormat>
  <Paragraphs>71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MH design</vt:lpstr>
      <vt:lpstr>iRPC Scenarios</vt:lpstr>
      <vt:lpstr>iRPC Scenarios: wrap-up I</vt:lpstr>
      <vt:lpstr>iRPC Scenarios: little evolution</vt:lpstr>
      <vt:lpstr>iRPC Scenarios: wrap-up II</vt:lpstr>
    </vt:vector>
  </TitlesOfParts>
  <Company>Florida 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RPC Upgrade Introduction</dc:title>
  <dc:creator>M. Tytgat</dc:creator>
  <cp:lastModifiedBy>Anton Dimitrov</cp:lastModifiedBy>
  <cp:revision>4972</cp:revision>
  <dcterms:created xsi:type="dcterms:W3CDTF">2003-06-28T16:43:31Z</dcterms:created>
  <dcterms:modified xsi:type="dcterms:W3CDTF">2016-05-12T10:23:20Z</dcterms:modified>
</cp:coreProperties>
</file>