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8" r:id="rId5"/>
    <p:sldId id="259" r:id="rId6"/>
    <p:sldId id="260" r:id="rId7"/>
    <p:sldId id="261" r:id="rId8"/>
    <p:sldId id="262" r:id="rId9"/>
    <p:sldId id="270" r:id="rId10"/>
    <p:sldId id="266" r:id="rId11"/>
    <p:sldId id="271" r:id="rId12"/>
    <p:sldId id="267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10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9754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94970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858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078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3141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442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379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0439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700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08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6239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8F9196-62D7-45B0-B68B-10AAC589F390}" type="datetimeFigureOut">
              <a:rPr lang="en-GB" smtClean="0"/>
              <a:t>31/05/2016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8B5806-95A2-4420-B26C-E629522BF76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324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Power and Cooling RE</a:t>
            </a: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3491880" y="4149080"/>
            <a:ext cx="34563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Ian </a:t>
            </a:r>
            <a:r>
              <a:rPr lang="en-GB" dirty="0" err="1" smtClean="0"/>
              <a:t>Crotty</a:t>
            </a:r>
            <a:r>
              <a:rPr lang="en-GB" dirty="0" smtClean="0"/>
              <a:t> 27 may 2016</a:t>
            </a:r>
          </a:p>
          <a:p>
            <a:endParaRPr lang="en-GB" dirty="0"/>
          </a:p>
          <a:p>
            <a:r>
              <a:rPr lang="en-GB" dirty="0" smtClean="0"/>
              <a:t>Thanks to Sergei, Petr and Anton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8273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Present configuration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One cooling circuit for Racks and Chambers on one YE3</a:t>
            </a:r>
          </a:p>
          <a:p>
            <a:r>
              <a:rPr lang="en-GB" dirty="0" smtClean="0"/>
              <a:t>Total Power on YE3 11748[W]</a:t>
            </a:r>
          </a:p>
          <a:p>
            <a:r>
              <a:rPr lang="en-GB" dirty="0" smtClean="0"/>
              <a:t>CSC Power 8890[W]</a:t>
            </a:r>
          </a:p>
          <a:p>
            <a:r>
              <a:rPr lang="en-GB" dirty="0" smtClean="0"/>
              <a:t>RPC Power 3264[W]</a:t>
            </a:r>
          </a:p>
        </p:txBody>
      </p:sp>
    </p:spTree>
    <p:extLst>
      <p:ext uri="{BB962C8B-B14F-4D97-AF65-F5344CB8AC3E}">
        <p14:creationId xmlns:p14="http://schemas.microsoft.com/office/powerpoint/2010/main" val="39632335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72" t="26125" r="37341" b="12525"/>
          <a:stretch/>
        </p:blipFill>
        <p:spPr bwMode="auto">
          <a:xfrm>
            <a:off x="209796" y="908720"/>
            <a:ext cx="8796660" cy="5688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619672" y="1484784"/>
            <a:ext cx="1800200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 Configuration after Up-Scope</a:t>
            </a:r>
            <a:endParaRPr lang="en-GB" dirty="0"/>
          </a:p>
        </p:txBody>
      </p:sp>
      <p:sp>
        <p:nvSpPr>
          <p:cNvPr id="2" name="Left Arrow 1"/>
          <p:cNvSpPr/>
          <p:nvPr/>
        </p:nvSpPr>
        <p:spPr>
          <a:xfrm rot="7291567">
            <a:off x="7669682" y="2558698"/>
            <a:ext cx="936104" cy="189195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940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Upgrade </a:t>
            </a:r>
            <a:r>
              <a:rPr lang="en-GB" dirty="0" smtClean="0"/>
              <a:t>Power</a:t>
            </a:r>
            <a:br>
              <a:rPr lang="en-GB" dirty="0" smtClean="0"/>
            </a:br>
            <a:r>
              <a:rPr lang="en-GB" dirty="0" smtClean="0"/>
              <a:t>Provisional values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FEB &amp; LBB		6kW</a:t>
            </a:r>
          </a:p>
          <a:p>
            <a:endParaRPr lang="en-GB" dirty="0"/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 Alternatives, </a:t>
            </a:r>
            <a:r>
              <a:rPr lang="en-GB" sz="2400" dirty="0" smtClean="0"/>
              <a:t>assuming similar PS efficiency 0.56</a:t>
            </a:r>
          </a:p>
          <a:p>
            <a:r>
              <a:rPr lang="en-GB" dirty="0" smtClean="0"/>
              <a:t>PETIROC	(embed)		5.1kW</a:t>
            </a:r>
          </a:p>
          <a:p>
            <a:r>
              <a:rPr lang="en-GB" dirty="0" smtClean="0"/>
              <a:t>PETIROC	(FPGA)		</a:t>
            </a:r>
            <a:r>
              <a:rPr lang="en-GB" dirty="0" smtClean="0"/>
              <a:t>8.3kW</a:t>
            </a:r>
          </a:p>
          <a:p>
            <a:r>
              <a:rPr lang="en-GB" dirty="0" smtClean="0"/>
              <a:t>Values (estimates) given include an estimate of the rack components.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503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Provisional Conclusions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Temperatures has been stable over the years.</a:t>
            </a:r>
          </a:p>
          <a:p>
            <a:r>
              <a:rPr lang="en-GB" dirty="0" smtClean="0"/>
              <a:t>These are very provisional values</a:t>
            </a:r>
          </a:p>
          <a:p>
            <a:r>
              <a:rPr lang="en-GB" dirty="0" smtClean="0"/>
              <a:t>The full power system has to be studied for the alternatives.</a:t>
            </a:r>
          </a:p>
          <a:p>
            <a:r>
              <a:rPr lang="en-GB" dirty="0" smtClean="0"/>
              <a:t>RE3&amp;4 is </a:t>
            </a:r>
            <a:r>
              <a:rPr lang="en-GB" dirty="0" err="1" smtClean="0"/>
              <a:t>approx</a:t>
            </a:r>
            <a:r>
              <a:rPr lang="en-GB" dirty="0" smtClean="0"/>
              <a:t> 27% of total Power on YE3.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03909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Contents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RPC requirements</a:t>
            </a:r>
          </a:p>
          <a:p>
            <a:r>
              <a:rPr lang="en-GB" dirty="0" smtClean="0"/>
              <a:t>Present loads on YE3 (ME4, RE3 &amp; 4)</a:t>
            </a:r>
          </a:p>
          <a:p>
            <a:r>
              <a:rPr lang="en-GB" smtClean="0"/>
              <a:t>Future Up-scope </a:t>
            </a:r>
            <a:r>
              <a:rPr lang="en-GB" dirty="0" smtClean="0"/>
              <a:t>loads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27882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2276872"/>
            <a:ext cx="8784976" cy="2520280"/>
          </a:xfrm>
        </p:spPr>
        <p:txBody>
          <a:bodyPr/>
          <a:lstStyle/>
          <a:p>
            <a:r>
              <a:rPr lang="en-GB" dirty="0" smtClean="0"/>
              <a:t>18- 22 </a:t>
            </a:r>
            <a:r>
              <a:rPr lang="en-GB" dirty="0" err="1" smtClean="0"/>
              <a:t>deg</a:t>
            </a:r>
            <a:r>
              <a:rPr lang="en-GB" dirty="0" smtClean="0"/>
              <a:t> C ( at 24 </a:t>
            </a:r>
            <a:r>
              <a:rPr lang="en-GB" dirty="0" err="1" smtClean="0"/>
              <a:t>deg</a:t>
            </a:r>
            <a:r>
              <a:rPr lang="en-GB" dirty="0" smtClean="0"/>
              <a:t> C RPCs are switched off.</a:t>
            </a:r>
          </a:p>
          <a:p>
            <a:r>
              <a:rPr lang="en-GB" dirty="0" smtClean="0"/>
              <a:t>Stable conditions</a:t>
            </a:r>
          </a:p>
          <a:p>
            <a:r>
              <a:rPr lang="en-GB" dirty="0" smtClean="0"/>
              <a:t>No leaks</a:t>
            </a:r>
          </a:p>
          <a:p>
            <a:r>
              <a:rPr lang="en-GB" dirty="0" err="1" smtClean="0"/>
              <a:t>Minimium</a:t>
            </a:r>
            <a:r>
              <a:rPr lang="en-GB" dirty="0" smtClean="0"/>
              <a:t> operating pressure to achieve flow.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601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to achieve these conditions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Conductivity checks.</a:t>
            </a:r>
          </a:p>
          <a:p>
            <a:r>
              <a:rPr lang="en-GB" dirty="0" smtClean="0"/>
              <a:t>Annual Inspection and Tests.</a:t>
            </a:r>
          </a:p>
          <a:p>
            <a:r>
              <a:rPr lang="en-GB" dirty="0" smtClean="0"/>
              <a:t>Repairs ahead of time.</a:t>
            </a:r>
          </a:p>
          <a:p>
            <a:r>
              <a:rPr lang="en-GB" dirty="0" smtClean="0"/>
              <a:t>Correct assembly technics.</a:t>
            </a:r>
          </a:p>
          <a:p>
            <a:r>
              <a:rPr lang="en-GB" dirty="0" smtClean="0"/>
              <a:t>QA during </a:t>
            </a:r>
            <a:r>
              <a:rPr lang="en-GB" dirty="0" err="1" smtClean="0"/>
              <a:t>upscope</a:t>
            </a:r>
            <a:r>
              <a:rPr lang="en-GB" dirty="0" smtClean="0"/>
              <a:t>.</a:t>
            </a:r>
          </a:p>
          <a:p>
            <a:r>
              <a:rPr lang="en-GB" dirty="0" smtClean="0"/>
              <a:t>Early detection of leaks.</a:t>
            </a:r>
          </a:p>
          <a:p>
            <a:r>
              <a:rPr lang="en-GB" dirty="0" smtClean="0"/>
              <a:t>Ageing study of brass components.</a:t>
            </a:r>
          </a:p>
          <a:p>
            <a:r>
              <a:rPr lang="en-GB" dirty="0" smtClean="0"/>
              <a:t>More instrumentation </a:t>
            </a:r>
            <a:r>
              <a:rPr lang="en-GB" dirty="0" err="1" smtClean="0"/>
              <a:t>eg</a:t>
            </a:r>
            <a:r>
              <a:rPr lang="en-GB" dirty="0" smtClean="0"/>
              <a:t>; coolant temp </a:t>
            </a:r>
            <a:r>
              <a:rPr lang="en-GB" smtClean="0"/>
              <a:t>on Manifold.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55226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725616"/>
            <a:ext cx="8136904" cy="5291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740735" y="3212976"/>
            <a:ext cx="248525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2015 FOS Sensors stable apart interventions </a:t>
            </a:r>
            <a:r>
              <a:rPr lang="en-GB" dirty="0" err="1" smtClean="0"/>
              <a:t>etc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8416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04789"/>
            <a:ext cx="9054559" cy="58885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915816" y="404664"/>
            <a:ext cx="273630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2016 FOS sensors</a:t>
            </a:r>
            <a:endParaRPr lang="en-GB" sz="2800" dirty="0"/>
          </a:p>
        </p:txBody>
      </p:sp>
      <p:sp>
        <p:nvSpPr>
          <p:cNvPr id="2" name="TextBox 1"/>
          <p:cNvSpPr txBox="1"/>
          <p:nvPr/>
        </p:nvSpPr>
        <p:spPr>
          <a:xfrm>
            <a:off x="755576" y="5661248"/>
            <a:ext cx="223224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Start-up condition take time to stabilise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425852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Pressure in Manifold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39" y="620688"/>
            <a:ext cx="9123561" cy="59333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483768" y="1340769"/>
            <a:ext cx="2736304" cy="523220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sz="2800" dirty="0" smtClean="0"/>
              <a:t>YE-3 pressures</a:t>
            </a:r>
            <a:endParaRPr lang="en-GB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655352" y="4581128"/>
            <a:ext cx="1944216" cy="36933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Delta P = 5.6bar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575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6147" y="516297"/>
            <a:ext cx="43200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Power in and Dissipation</a:t>
            </a:r>
            <a:endParaRPr lang="en-GB" sz="3200" dirty="0"/>
          </a:p>
        </p:txBody>
      </p:sp>
      <p:sp>
        <p:nvSpPr>
          <p:cNvPr id="5" name="Rectangle 4"/>
          <p:cNvSpPr/>
          <p:nvPr/>
        </p:nvSpPr>
        <p:spPr>
          <a:xfrm>
            <a:off x="2792171" y="3173342"/>
            <a:ext cx="761438" cy="21666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rapezoid 5"/>
          <p:cNvSpPr/>
          <p:nvPr/>
        </p:nvSpPr>
        <p:spPr>
          <a:xfrm rot="10800000">
            <a:off x="5336359" y="1772815"/>
            <a:ext cx="1296144" cy="1512168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wn Arrow 6"/>
          <p:cNvSpPr/>
          <p:nvPr/>
        </p:nvSpPr>
        <p:spPr>
          <a:xfrm rot="16200000">
            <a:off x="1692431" y="2953452"/>
            <a:ext cx="320280" cy="964249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rapezoid 10"/>
          <p:cNvSpPr/>
          <p:nvPr/>
        </p:nvSpPr>
        <p:spPr>
          <a:xfrm rot="10800000">
            <a:off x="5260649" y="4725144"/>
            <a:ext cx="1296144" cy="1512168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rapezoid 11"/>
          <p:cNvSpPr/>
          <p:nvPr/>
        </p:nvSpPr>
        <p:spPr>
          <a:xfrm rot="10800000">
            <a:off x="6635988" y="3015277"/>
            <a:ext cx="1296144" cy="1512168"/>
          </a:xfrm>
          <a:prstGeom prst="trapezoid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Down Arrow 12"/>
          <p:cNvSpPr/>
          <p:nvPr/>
        </p:nvSpPr>
        <p:spPr>
          <a:xfrm rot="13060753">
            <a:off x="3203456" y="2289805"/>
            <a:ext cx="295973" cy="806544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683568" y="3694784"/>
            <a:ext cx="18035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to Racks</a:t>
            </a:r>
            <a:endParaRPr lang="en-GB" dirty="0"/>
          </a:p>
        </p:txBody>
      </p:sp>
      <p:sp>
        <p:nvSpPr>
          <p:cNvPr id="22" name="Down Arrow 21"/>
          <p:cNvSpPr/>
          <p:nvPr/>
        </p:nvSpPr>
        <p:spPr>
          <a:xfrm rot="16200000">
            <a:off x="1844832" y="3860552"/>
            <a:ext cx="320280" cy="964249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Down Arrow 22"/>
          <p:cNvSpPr/>
          <p:nvPr/>
        </p:nvSpPr>
        <p:spPr>
          <a:xfrm rot="17690362">
            <a:off x="4183700" y="4660085"/>
            <a:ext cx="326874" cy="1025194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Down Arrow 23"/>
          <p:cNvSpPr/>
          <p:nvPr/>
        </p:nvSpPr>
        <p:spPr>
          <a:xfrm rot="14620216">
            <a:off x="4385157" y="2637946"/>
            <a:ext cx="329826" cy="964248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Down Arrow 24"/>
          <p:cNvSpPr/>
          <p:nvPr/>
        </p:nvSpPr>
        <p:spPr>
          <a:xfrm rot="16200000">
            <a:off x="5216090" y="3514248"/>
            <a:ext cx="320280" cy="964249"/>
          </a:xfrm>
          <a:prstGeom prst="downArrow">
            <a:avLst/>
          </a:prstGeom>
          <a:noFill/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Down Arrow 27"/>
          <p:cNvSpPr/>
          <p:nvPr/>
        </p:nvSpPr>
        <p:spPr>
          <a:xfrm rot="13060753">
            <a:off x="6296220" y="959919"/>
            <a:ext cx="295973" cy="806544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Down Arrow 28"/>
          <p:cNvSpPr/>
          <p:nvPr/>
        </p:nvSpPr>
        <p:spPr>
          <a:xfrm rot="13060753">
            <a:off x="7784145" y="2182130"/>
            <a:ext cx="295973" cy="806544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Down Arrow 29"/>
          <p:cNvSpPr/>
          <p:nvPr/>
        </p:nvSpPr>
        <p:spPr>
          <a:xfrm rot="13060753">
            <a:off x="6659840" y="4936672"/>
            <a:ext cx="295973" cy="806544"/>
          </a:xfrm>
          <a:prstGeom prst="down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1813758" y="1956126"/>
            <a:ext cx="1739851" cy="582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Power dissipated in Rack </a:t>
            </a:r>
            <a:endParaRPr lang="en-GB" sz="1600" dirty="0"/>
          </a:p>
        </p:txBody>
      </p:sp>
      <p:sp>
        <p:nvSpPr>
          <p:cNvPr id="32" name="TextBox 31"/>
          <p:cNvSpPr txBox="1"/>
          <p:nvPr/>
        </p:nvSpPr>
        <p:spPr>
          <a:xfrm>
            <a:off x="6852011" y="1244051"/>
            <a:ext cx="21602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Power dissipated from Chambers/Loads</a:t>
            </a:r>
            <a:endParaRPr lang="en-GB" sz="1600" dirty="0"/>
          </a:p>
        </p:txBody>
      </p:sp>
      <p:sp>
        <p:nvSpPr>
          <p:cNvPr id="33" name="TextBox 32"/>
          <p:cNvSpPr txBox="1"/>
          <p:nvPr/>
        </p:nvSpPr>
        <p:spPr>
          <a:xfrm>
            <a:off x="3739760" y="3838321"/>
            <a:ext cx="1010505" cy="6478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Power to Load</a:t>
            </a:r>
            <a:endParaRPr lang="en-GB" dirty="0"/>
          </a:p>
        </p:txBody>
      </p:sp>
      <p:sp>
        <p:nvSpPr>
          <p:cNvPr id="34" name="TextBox 33"/>
          <p:cNvSpPr txBox="1"/>
          <p:nvPr/>
        </p:nvSpPr>
        <p:spPr>
          <a:xfrm>
            <a:off x="1370446" y="5749567"/>
            <a:ext cx="29766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/>
              <a:t>Power</a:t>
            </a:r>
            <a:r>
              <a:rPr lang="en-GB" baseline="-25000" dirty="0" err="1"/>
              <a:t>tot</a:t>
            </a:r>
            <a:r>
              <a:rPr lang="en-GB" dirty="0"/>
              <a:t> = </a:t>
            </a:r>
            <a:r>
              <a:rPr lang="en-GB" dirty="0" err="1"/>
              <a:t>Rack</a:t>
            </a:r>
            <a:r>
              <a:rPr lang="en-GB" baseline="-25000" dirty="0" err="1"/>
              <a:t>dissip</a:t>
            </a:r>
            <a:r>
              <a:rPr lang="en-GB" dirty="0"/>
              <a:t> + </a:t>
            </a:r>
            <a:r>
              <a:rPr lang="en-GB" dirty="0" err="1"/>
              <a:t>Load</a:t>
            </a:r>
            <a:r>
              <a:rPr lang="en-GB" baseline="-25000" dirty="0" err="1"/>
              <a:t>dissip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8585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01" t="24172" r="37319" b="14123"/>
          <a:stretch/>
        </p:blipFill>
        <p:spPr bwMode="auto">
          <a:xfrm>
            <a:off x="320122" y="819361"/>
            <a:ext cx="8490811" cy="5417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971600" y="1268760"/>
            <a:ext cx="1512168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Present Configuration</a:t>
            </a:r>
            <a:endParaRPr lang="en-GB" dirty="0"/>
          </a:p>
        </p:txBody>
      </p:sp>
      <p:sp>
        <p:nvSpPr>
          <p:cNvPr id="5" name="Left Arrow 4"/>
          <p:cNvSpPr/>
          <p:nvPr/>
        </p:nvSpPr>
        <p:spPr>
          <a:xfrm rot="7291567">
            <a:off x="7669682" y="2268926"/>
            <a:ext cx="936104" cy="189195"/>
          </a:xfrm>
          <a:prstGeom prst="leftArrow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8082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3204</TotalTime>
  <Words>228</Words>
  <Application>Microsoft Office PowerPoint</Application>
  <PresentationFormat>On-screen Show (4:3)</PresentationFormat>
  <Paragraphs>53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 and Cooling RE</vt:lpstr>
      <vt:lpstr>Contents</vt:lpstr>
      <vt:lpstr>Requirements</vt:lpstr>
      <vt:lpstr>How to achieve these conditions</vt:lpstr>
      <vt:lpstr>PowerPoint Presentation</vt:lpstr>
      <vt:lpstr>PowerPoint Presentation</vt:lpstr>
      <vt:lpstr>Pressure in Manifold</vt:lpstr>
      <vt:lpstr>PowerPoint Presentation</vt:lpstr>
      <vt:lpstr>PowerPoint Presentation</vt:lpstr>
      <vt:lpstr>Present configuration</vt:lpstr>
      <vt:lpstr>PowerPoint Presentation</vt:lpstr>
      <vt:lpstr>Upgrade Power Provisional values</vt:lpstr>
      <vt:lpstr>Provisional Conclusions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and cooling RE</dc:title>
  <dc:creator>Ian Crotty</dc:creator>
  <cp:lastModifiedBy>Ian Crotty</cp:lastModifiedBy>
  <cp:revision>53</cp:revision>
  <dcterms:created xsi:type="dcterms:W3CDTF">2016-05-26T08:53:29Z</dcterms:created>
  <dcterms:modified xsi:type="dcterms:W3CDTF">2016-06-02T09:07:44Z</dcterms:modified>
</cp:coreProperties>
</file>