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8" r:id="rId8"/>
    <p:sldId id="287" r:id="rId9"/>
    <p:sldId id="259" r:id="rId10"/>
    <p:sldId id="260" r:id="rId11"/>
    <p:sldId id="261" r:id="rId12"/>
    <p:sldId id="262" r:id="rId13"/>
    <p:sldId id="270" r:id="rId14"/>
    <p:sldId id="266" r:id="rId15"/>
    <p:sldId id="272" r:id="rId16"/>
    <p:sldId id="274" r:id="rId17"/>
    <p:sldId id="275" r:id="rId18"/>
    <p:sldId id="276" r:id="rId19"/>
    <p:sldId id="278" r:id="rId20"/>
    <p:sldId id="280" r:id="rId21"/>
    <p:sldId id="282" r:id="rId22"/>
    <p:sldId id="288" r:id="rId23"/>
    <p:sldId id="283" r:id="rId24"/>
    <p:sldId id="286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RE+4 @ 12 Bar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LeaksFeb2016!$T$24:$T$29</c:f>
              <c:strCache>
                <c:ptCount val="6"/>
                <c:pt idx="0">
                  <c:v>21-26</c:v>
                </c:pt>
                <c:pt idx="1">
                  <c:v>15-20</c:v>
                </c:pt>
                <c:pt idx="2">
                  <c:v>27-32</c:v>
                </c:pt>
                <c:pt idx="3">
                  <c:v>02-33</c:v>
                </c:pt>
                <c:pt idx="4">
                  <c:v>09-14</c:v>
                </c:pt>
                <c:pt idx="5">
                  <c:v>03-08</c:v>
                </c:pt>
              </c:strCache>
            </c:strRef>
          </c:cat>
          <c:val>
            <c:numRef>
              <c:f>LeaksFeb2016!$U$24:$U$29</c:f>
              <c:numCache>
                <c:formatCode>0.000</c:formatCode>
                <c:ptCount val="6"/>
                <c:pt idx="0">
                  <c:v>2.1041666666666209E-2</c:v>
                </c:pt>
                <c:pt idx="1">
                  <c:v>0.22444444444443967</c:v>
                </c:pt>
                <c:pt idx="2">
                  <c:v>4.8095238095237018E-2</c:v>
                </c:pt>
                <c:pt idx="3">
                  <c:v>3.5438596491227291E-2</c:v>
                </c:pt>
                <c:pt idx="4">
                  <c:v>0.17907801418439973</c:v>
                </c:pt>
                <c:pt idx="5">
                  <c:v>3.960784313725757E-2</c:v>
                </c:pt>
              </c:numCache>
            </c:numRef>
          </c:val>
        </c:ser>
        <c:ser>
          <c:idx val="1"/>
          <c:order val="1"/>
          <c:tx>
            <c:v>RE+4 @ 18Bar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LeaksFeb2016!$V$24:$V$29</c:f>
              <c:numCache>
                <c:formatCode>0.000</c:formatCode>
                <c:ptCount val="6"/>
                <c:pt idx="0">
                  <c:v>5.611111111110996E-2</c:v>
                </c:pt>
                <c:pt idx="1">
                  <c:v>1.9803921568630544E-2</c:v>
                </c:pt>
                <c:pt idx="2">
                  <c:v>2.8055555555549956E-2</c:v>
                </c:pt>
                <c:pt idx="3">
                  <c:v>2.5897435897435345E-2</c:v>
                </c:pt>
                <c:pt idx="4">
                  <c:v>0.11222222222222988</c:v>
                </c:pt>
                <c:pt idx="5">
                  <c:v>1.2023809523807119E-2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16864"/>
        <c:axId val="97735424"/>
      </c:barChart>
      <c:catAx>
        <c:axId val="97716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Sector</a:t>
                </a:r>
                <a:r>
                  <a:rPr lang="en-GB" baseline="0" dirty="0"/>
                  <a:t> </a:t>
                </a:r>
                <a:r>
                  <a:rPr lang="en-GB" baseline="0" dirty="0" smtClean="0"/>
                  <a:t>[60deg</a:t>
                </a:r>
                <a:r>
                  <a:rPr lang="en-GB" baseline="0" dirty="0"/>
                  <a:t>]</a:t>
                </a:r>
              </a:p>
            </c:rich>
          </c:tx>
          <c:layout>
            <c:manualLayout>
              <c:xMode val="edge"/>
              <c:yMode val="edge"/>
              <c:x val="0.83740647190421746"/>
              <c:y val="0.86672273115203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35424"/>
        <c:crosses val="autoZero"/>
        <c:auto val="1"/>
        <c:lblAlgn val="ctr"/>
        <c:lblOffset val="100"/>
        <c:noMultiLvlLbl val="0"/>
      </c:catAx>
      <c:valAx>
        <c:axId val="9773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Leak Rate [mBar.l/s]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1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Outer Union "Tightness"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94935990312451E-2"/>
          <c:y val="0.10250076947810824"/>
          <c:w val="0.82352481193426141"/>
          <c:h val="0.78432613850841648"/>
        </c:manualLayout>
      </c:layout>
      <c:barChart>
        <c:barDir val="col"/>
        <c:grouping val="clustered"/>
        <c:varyColors val="0"/>
        <c:ser>
          <c:idx val="1"/>
          <c:order val="0"/>
          <c:tx>
            <c:v>T2OutsmallR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AllOutT2and3!$B$5:$B$28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AllOutT2and3!$C$5:$C$28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9</c:v>
                </c:pt>
                <c:pt idx="10">
                  <c:v>9</c:v>
                </c:pt>
                <c:pt idx="11">
                  <c:v>4</c:v>
                </c:pt>
                <c:pt idx="12">
                  <c:v>15</c:v>
                </c:pt>
                <c:pt idx="13">
                  <c:v>17</c:v>
                </c:pt>
                <c:pt idx="14">
                  <c:v>11</c:v>
                </c:pt>
                <c:pt idx="15">
                  <c:v>16</c:v>
                </c:pt>
                <c:pt idx="16">
                  <c:v>53</c:v>
                </c:pt>
                <c:pt idx="17">
                  <c:v>34</c:v>
                </c:pt>
                <c:pt idx="18">
                  <c:v>29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T2OutHighR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AllOutT2and3!$D$5:$D$28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16</c:v>
                </c:pt>
                <c:pt idx="9">
                  <c:v>17</c:v>
                </c:pt>
                <c:pt idx="10">
                  <c:v>19</c:v>
                </c:pt>
                <c:pt idx="11">
                  <c:v>28</c:v>
                </c:pt>
                <c:pt idx="12">
                  <c:v>28</c:v>
                </c:pt>
                <c:pt idx="13">
                  <c:v>29</c:v>
                </c:pt>
                <c:pt idx="14">
                  <c:v>21</c:v>
                </c:pt>
                <c:pt idx="15">
                  <c:v>21</c:v>
                </c:pt>
                <c:pt idx="16">
                  <c:v>6</c:v>
                </c:pt>
                <c:pt idx="17">
                  <c:v>5</c:v>
                </c:pt>
                <c:pt idx="18">
                  <c:v>3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v>T3OutsmallR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AllOutT2and3!$E$5:$E$28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9</c:v>
                </c:pt>
                <c:pt idx="9">
                  <c:v>11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25</c:v>
                </c:pt>
                <c:pt idx="14">
                  <c:v>32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v>T3OutHighR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AllOutT2and3!$F$5:$F$28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14</c:v>
                </c:pt>
                <c:pt idx="11">
                  <c:v>15</c:v>
                </c:pt>
                <c:pt idx="12">
                  <c:v>15</c:v>
                </c:pt>
                <c:pt idx="13">
                  <c:v>23</c:v>
                </c:pt>
                <c:pt idx="14">
                  <c:v>13</c:v>
                </c:pt>
                <c:pt idx="15">
                  <c:v>23</c:v>
                </c:pt>
                <c:pt idx="16">
                  <c:v>30</c:v>
                </c:pt>
                <c:pt idx="17">
                  <c:v>19</c:v>
                </c:pt>
                <c:pt idx="18">
                  <c:v>30</c:v>
                </c:pt>
                <c:pt idx="19">
                  <c:v>15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61696"/>
        <c:axId val="90463616"/>
      </c:barChart>
      <c:catAx>
        <c:axId val="9046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Union head to Flange[mm]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63616"/>
        <c:crosses val="autoZero"/>
        <c:auto val="0"/>
        <c:lblAlgn val="ctr"/>
        <c:lblOffset val="100"/>
        <c:noMultiLvlLbl val="0"/>
      </c:catAx>
      <c:valAx>
        <c:axId val="9046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6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Out High 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Brass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CompareSSBrass8!$C$4:$C$27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CompareSSBrass8!$D$4:$D$27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13</c:v>
                </c:pt>
                <c:pt idx="11">
                  <c:v>11</c:v>
                </c:pt>
                <c:pt idx="12">
                  <c:v>13</c:v>
                </c:pt>
                <c:pt idx="13">
                  <c:v>16</c:v>
                </c:pt>
                <c:pt idx="14">
                  <c:v>6</c:v>
                </c:pt>
                <c:pt idx="15">
                  <c:v>13</c:v>
                </c:pt>
                <c:pt idx="16">
                  <c:v>22</c:v>
                </c:pt>
                <c:pt idx="17">
                  <c:v>8</c:v>
                </c:pt>
                <c:pt idx="18">
                  <c:v>22</c:v>
                </c:pt>
                <c:pt idx="19">
                  <c:v>14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CompareSSBrass8!$E$4:$E$27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7</c:v>
                </c:pt>
                <c:pt idx="15">
                  <c:v>10</c:v>
                </c:pt>
                <c:pt idx="16">
                  <c:v>8</c:v>
                </c:pt>
                <c:pt idx="17">
                  <c:v>11</c:v>
                </c:pt>
                <c:pt idx="18">
                  <c:v>8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19936"/>
        <c:axId val="33416704"/>
      </c:barChart>
      <c:catAx>
        <c:axId val="33319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 to Flange  Distance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6704"/>
        <c:crosses val="autoZero"/>
        <c:auto val="1"/>
        <c:lblAlgn val="ctr"/>
        <c:lblOffset val="100"/>
        <c:noMultiLvlLbl val="0"/>
      </c:catAx>
      <c:valAx>
        <c:axId val="334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0.14589</cdr:x>
      <cdr:y>0.90399</cdr:y>
    </cdr:from>
    <cdr:to>
      <cdr:x>0.22181</cdr:x>
      <cdr:y>0.9714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141" y="3549442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2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0.25887</cdr:x>
      <cdr:y>0.90262</cdr:y>
    </cdr:from>
    <cdr:to>
      <cdr:x>0.33479</cdr:x>
      <cdr:y>0.97004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1562" y="3544094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5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0.37162</cdr:x>
      <cdr:y>0.90535</cdr:y>
    </cdr:from>
    <cdr:to>
      <cdr:x>0.44754</cdr:x>
      <cdr:y>0.97276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8645" y="3554788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4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0.49002</cdr:x>
      <cdr:y>0.90603</cdr:y>
    </cdr:from>
    <cdr:to>
      <cdr:x>0.56594</cdr:x>
      <cdr:y>0.97344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99151" y="3557461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2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0.60435</cdr:x>
      <cdr:y>0.90875</cdr:y>
    </cdr:from>
    <cdr:to>
      <cdr:x>0.68027</cdr:x>
      <cdr:y>0.97617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5593" y="3568155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0.72004</cdr:x>
      <cdr:y>0.90535</cdr:y>
    </cdr:from>
    <cdr:to>
      <cdr:x>0.79596</cdr:x>
      <cdr:y>0.97276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60057" y="3554787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0.16941</cdr:x>
      <cdr:y>0.17434</cdr:y>
    </cdr:from>
    <cdr:to>
      <cdr:x>0.52139</cdr:x>
      <cdr:y>0.44342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635" y="887585"/>
          <a:ext cx="2369868" cy="136993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There is a lot (1728) of data points. Each end of the union was measured 3 times</a:t>
          </a:r>
          <a:endParaRPr lang="en-GB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8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2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3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4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78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9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55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5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0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47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7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0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41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40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39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23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1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9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5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91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09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42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87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78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3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8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2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9196-62D7-45B0-B68B-10AAC589F390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5806-95A2-4420-B26C-E629522BF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34B-47DD-444C-BE67-BD13F4816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4B0B-BDC1-48AA-8C5B-59D096260B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Power and Cooling RPC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14908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Ian </a:t>
            </a:r>
            <a:r>
              <a:rPr lang="en-GB" dirty="0" err="1" smtClean="0"/>
              <a:t>Crotty</a:t>
            </a:r>
            <a:r>
              <a:rPr lang="en-GB" dirty="0" smtClean="0"/>
              <a:t> 27 may 2016</a:t>
            </a:r>
          </a:p>
          <a:p>
            <a:endParaRPr lang="en-GB" dirty="0"/>
          </a:p>
          <a:p>
            <a:r>
              <a:rPr lang="en-GB" dirty="0" smtClean="0"/>
              <a:t>Thanks to Sergei, Petr and Anton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2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4172" r="37319" b="14123"/>
          <a:stretch/>
        </p:blipFill>
        <p:spPr bwMode="auto">
          <a:xfrm>
            <a:off x="320129" y="819365"/>
            <a:ext cx="8490811" cy="54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24784"/>
            <a:ext cx="223224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Present Configuration RE3 &amp; RE4 on ONE Endcap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80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cooling circuit for Racks and Chambers on one YE3</a:t>
            </a:r>
          </a:p>
          <a:p>
            <a:r>
              <a:rPr lang="en-GB" dirty="0" smtClean="0"/>
              <a:t>Total Power on YE3 11748[W]</a:t>
            </a:r>
          </a:p>
          <a:p>
            <a:r>
              <a:rPr lang="en-GB" dirty="0" smtClean="0"/>
              <a:t>CSC Power 8890[W]</a:t>
            </a:r>
          </a:p>
          <a:p>
            <a:r>
              <a:rPr lang="en-GB" dirty="0" smtClean="0"/>
              <a:t>RPC Power 3264[W]</a:t>
            </a:r>
          </a:p>
          <a:p>
            <a:r>
              <a:rPr lang="en-GB" dirty="0" smtClean="0"/>
              <a:t>CMS absorbs ~ 1MW</a:t>
            </a:r>
          </a:p>
        </p:txBody>
      </p:sp>
    </p:spTree>
    <p:extLst>
      <p:ext uri="{BB962C8B-B14F-4D97-AF65-F5344CB8AC3E}">
        <p14:creationId xmlns:p14="http://schemas.microsoft.com/office/powerpoint/2010/main" val="396323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 Leak on RE+4/3/22</a:t>
            </a:r>
          </a:p>
          <a:p>
            <a:r>
              <a:rPr lang="en-GB" dirty="0" smtClean="0"/>
              <a:t>2 Leaks on RE+4/2/06</a:t>
            </a:r>
          </a:p>
          <a:p>
            <a:r>
              <a:rPr lang="en-GB" dirty="0" smtClean="0"/>
              <a:t>1 leak on RE-4/X/27</a:t>
            </a:r>
          </a:p>
          <a:p>
            <a:r>
              <a:rPr lang="en-GB" dirty="0" smtClean="0"/>
              <a:t>Tests in 904 QC4</a:t>
            </a:r>
          </a:p>
          <a:p>
            <a:r>
              <a:rPr lang="en-GB" dirty="0" smtClean="0"/>
              <a:t>The “Tightness” of all unions on RE+4 (“tightness” =  swag level)</a:t>
            </a:r>
          </a:p>
          <a:p>
            <a:r>
              <a:rPr lang="en-GB" dirty="0" smtClean="0"/>
              <a:t>Unions to be produced by ZEC.</a:t>
            </a:r>
          </a:p>
          <a:p>
            <a:r>
              <a:rPr lang="en-GB" dirty="0" smtClean="0"/>
              <a:t>Unions produced by </a:t>
            </a:r>
            <a:r>
              <a:rPr lang="en-GB" dirty="0" err="1" smtClean="0"/>
              <a:t>Sagana</a:t>
            </a:r>
            <a:r>
              <a:rPr lang="en-GB" dirty="0" smtClean="0"/>
              <a:t> tooling.</a:t>
            </a:r>
          </a:p>
          <a:p>
            <a:r>
              <a:rPr lang="en-GB" dirty="0" smtClean="0"/>
              <a:t>Tightness versus  leak rate.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7665" y="69269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Leaks end 2015 and actions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9483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Leak Rates RE+4 after repairs on 22 and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0841" y="5377891"/>
            <a:ext cx="1144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</a:rPr>
              <a:t>SS Ferruled chambers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974" y="4112618"/>
            <a:ext cx="176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“Acceptable Pressure  Drop” (APD) equivalent 5E-2 [</a:t>
            </a:r>
            <a:r>
              <a:rPr lang="en-GB" dirty="0" err="1" smtClean="0">
                <a:solidFill>
                  <a:prstClr val="black"/>
                </a:solidFill>
              </a:rPr>
              <a:t>mBar.l</a:t>
            </a:r>
            <a:r>
              <a:rPr lang="en-GB" dirty="0" smtClean="0">
                <a:solidFill>
                  <a:prstClr val="black"/>
                </a:solidFill>
              </a:rPr>
              <a:t>/s]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66" y="3320083"/>
            <a:ext cx="1445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leak rate appears higher at 12 than at 18 Bar.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ZEC attended to the leak !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27145"/>
              </p:ext>
            </p:extLst>
          </p:nvPr>
        </p:nvGraphicFramePr>
        <p:xfrm>
          <a:off x="1905845" y="1814062"/>
          <a:ext cx="4437303" cy="392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eft Arrow 10"/>
          <p:cNvSpPr/>
          <p:nvPr/>
        </p:nvSpPr>
        <p:spPr>
          <a:xfrm>
            <a:off x="5706698" y="4435778"/>
            <a:ext cx="963827" cy="19770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7234" y="1814063"/>
            <a:ext cx="1729946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Sector 9-14 has factor 2 higher than “APD”.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However the ALR does not give the Volume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2" y="1767896"/>
            <a:ext cx="138395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Sector 15-20 passes @ 18Bar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642" y="5445224"/>
            <a:ext cx="198511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There appears no correlation with SS ferrules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64636" y="2127183"/>
            <a:ext cx="952901" cy="606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36696" y="2215331"/>
            <a:ext cx="1440538" cy="11047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1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2" y="825012"/>
            <a:ext cx="89633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0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" y="980728"/>
            <a:ext cx="87072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14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Specified “tightness” or swag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77" t="47630" r="6419" b="1636"/>
          <a:stretch/>
        </p:blipFill>
        <p:spPr>
          <a:xfrm>
            <a:off x="895150" y="1690689"/>
            <a:ext cx="3429000" cy="2207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61899" y="2624341"/>
            <a:ext cx="1294598" cy="231006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3600000">
            <a:off x="6467581" y="2242212"/>
            <a:ext cx="1925054" cy="11045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14808756">
            <a:off x="4513366" y="2291216"/>
            <a:ext cx="1925054" cy="1104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2860" y="1365333"/>
            <a:ext cx="15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Tightening 4.83mm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55500" y="1388908"/>
            <a:ext cx="134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Tightening 3.62mm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14164" y="3763485"/>
            <a:ext cx="161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Instructions in French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55501" y="3128211"/>
            <a:ext cx="456228" cy="616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616341" y="3059021"/>
            <a:ext cx="697056" cy="685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3507" y="4722603"/>
            <a:ext cx="2913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Pitch is 20tpi (1.27mm). 1 ¼  turns = 1.59mm. But the Difference in Shim is 4.83-3.62 = 1.21mm which is 0.95 turns.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234442" y="4787165"/>
            <a:ext cx="2995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question is the point at which the    1 ¼ turns is started. The shim tool necessitates tools to achieve the “</a:t>
            </a:r>
            <a:r>
              <a:rPr lang="en-GB" dirty="0" err="1" smtClean="0"/>
              <a:t>Serrage</a:t>
            </a:r>
            <a:r>
              <a:rPr lang="en-GB" dirty="0" smtClean="0"/>
              <a:t> a la main”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7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97057"/>
              </p:ext>
            </p:extLst>
          </p:nvPr>
        </p:nvGraphicFramePr>
        <p:xfrm>
          <a:off x="1205513" y="883444"/>
          <a:ext cx="6732985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21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316945"/>
              </p:ext>
            </p:extLst>
          </p:nvPr>
        </p:nvGraphicFramePr>
        <p:xfrm>
          <a:off x="2165686" y="1289785"/>
          <a:ext cx="4216128" cy="485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7754" y="510139"/>
            <a:ext cx="215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Looking at the level of swaging for each of the 8 positions across the radius.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54472"/>
              </p:ext>
            </p:extLst>
          </p:nvPr>
        </p:nvGraphicFramePr>
        <p:xfrm>
          <a:off x="6575309" y="4667442"/>
          <a:ext cx="1381125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014"/>
                <a:gridCol w="67511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88681" y="4283269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486061" y="4283268"/>
            <a:ext cx="78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04461" y="4627136"/>
            <a:ext cx="55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0" name="Left Arrow 9"/>
          <p:cNvSpPr/>
          <p:nvPr/>
        </p:nvSpPr>
        <p:spPr>
          <a:xfrm>
            <a:off x="3349605" y="6017644"/>
            <a:ext cx="1732547" cy="12901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13234" y="5897487"/>
            <a:ext cx="9734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Tighter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86638" y="2271576"/>
            <a:ext cx="217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¼ turns = 3.4 ± 0.1[mm]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21237" y="2646947"/>
            <a:ext cx="1483224" cy="1774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7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856" y="1253331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2" y="908720"/>
            <a:ext cx="89633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2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RPC requirements</a:t>
            </a:r>
          </a:p>
          <a:p>
            <a:r>
              <a:rPr lang="en-GB" dirty="0" smtClean="0"/>
              <a:t>Present loads on YE3 (ME4, RE3 &amp; 4)</a:t>
            </a:r>
          </a:p>
          <a:p>
            <a:r>
              <a:rPr lang="en-GB" dirty="0" smtClean="0"/>
              <a:t>We have had leaks, latest end 2015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8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82385"/>
            <a:ext cx="8270370" cy="46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2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/>
          <a:stretch/>
        </p:blipFill>
        <p:spPr bwMode="auto">
          <a:xfrm>
            <a:off x="598909" y="1828800"/>
            <a:ext cx="7938948" cy="38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041" y="115209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Conclusions for the leaks 2015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27640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 we change all the SS ferrules ? Little concrete evidence.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6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19256" cy="2908916"/>
          </a:xfrm>
        </p:spPr>
        <p:txBody>
          <a:bodyPr/>
          <a:lstStyle/>
          <a:p>
            <a:r>
              <a:rPr lang="en-GB" sz="2400" dirty="0" smtClean="0"/>
              <a:t>Temperatures has been stable over the years.</a:t>
            </a:r>
          </a:p>
          <a:p>
            <a:r>
              <a:rPr lang="en-GB" sz="2400" dirty="0" smtClean="0"/>
              <a:t>Leaks should be dealt with quickly,(detection)</a:t>
            </a:r>
          </a:p>
          <a:p>
            <a:r>
              <a:rPr lang="en-GB" sz="2400" dirty="0" smtClean="0"/>
              <a:t>Repairs by ZEC. What of the future….</a:t>
            </a:r>
          </a:p>
          <a:p>
            <a:r>
              <a:rPr lang="en-GB" sz="2400" dirty="0" smtClean="0"/>
              <a:t>Introduce routine checks and fix weaknesses before they give problems.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9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2276872"/>
            <a:ext cx="8784976" cy="2520280"/>
          </a:xfrm>
        </p:spPr>
        <p:txBody>
          <a:bodyPr/>
          <a:lstStyle/>
          <a:p>
            <a:r>
              <a:rPr lang="en-GB" dirty="0" smtClean="0"/>
              <a:t>18- 22 </a:t>
            </a:r>
            <a:r>
              <a:rPr lang="en-GB" dirty="0" err="1" smtClean="0"/>
              <a:t>deg</a:t>
            </a:r>
            <a:r>
              <a:rPr lang="en-GB" dirty="0" smtClean="0"/>
              <a:t> C ( at 24 </a:t>
            </a:r>
            <a:r>
              <a:rPr lang="en-GB" dirty="0" err="1" smtClean="0"/>
              <a:t>deg</a:t>
            </a:r>
            <a:r>
              <a:rPr lang="en-GB" dirty="0" smtClean="0"/>
              <a:t> C RPCs are switched off.</a:t>
            </a:r>
          </a:p>
          <a:p>
            <a:r>
              <a:rPr lang="en-GB" dirty="0" smtClean="0"/>
              <a:t>Stable conditions</a:t>
            </a:r>
          </a:p>
          <a:p>
            <a:r>
              <a:rPr lang="en-GB" dirty="0" smtClean="0"/>
              <a:t>No leaks</a:t>
            </a:r>
          </a:p>
          <a:p>
            <a:r>
              <a:rPr lang="en-GB" dirty="0" err="1" smtClean="0"/>
              <a:t>Minimium</a:t>
            </a:r>
            <a:r>
              <a:rPr lang="en-GB" dirty="0" smtClean="0"/>
              <a:t> operating pressure to achieve flow.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these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Conductivity checks.</a:t>
            </a:r>
          </a:p>
          <a:p>
            <a:r>
              <a:rPr lang="en-GB" dirty="0" smtClean="0"/>
              <a:t>Annual Inspection and Tests.</a:t>
            </a:r>
          </a:p>
          <a:p>
            <a:r>
              <a:rPr lang="en-GB" dirty="0" smtClean="0"/>
              <a:t>Repairs ahead of time.</a:t>
            </a:r>
          </a:p>
          <a:p>
            <a:r>
              <a:rPr lang="en-GB" dirty="0" smtClean="0"/>
              <a:t>Correct assembly technics.</a:t>
            </a:r>
          </a:p>
          <a:p>
            <a:r>
              <a:rPr lang="en-GB" dirty="0" smtClean="0"/>
              <a:t>QA during </a:t>
            </a:r>
            <a:r>
              <a:rPr lang="en-GB" dirty="0" err="1" smtClean="0"/>
              <a:t>upscope</a:t>
            </a:r>
            <a:r>
              <a:rPr lang="en-GB" dirty="0" smtClean="0"/>
              <a:t>.</a:t>
            </a:r>
          </a:p>
          <a:p>
            <a:r>
              <a:rPr lang="en-GB" dirty="0" smtClean="0"/>
              <a:t>Early detection of leaks.</a:t>
            </a:r>
          </a:p>
          <a:p>
            <a:r>
              <a:rPr lang="en-GB" dirty="0" smtClean="0"/>
              <a:t>Ageing study of brass components.</a:t>
            </a:r>
          </a:p>
          <a:p>
            <a:r>
              <a:rPr lang="en-GB" dirty="0" smtClean="0"/>
              <a:t>More instrumentation </a:t>
            </a:r>
            <a:r>
              <a:rPr lang="en-GB" dirty="0" err="1" smtClean="0"/>
              <a:t>eg</a:t>
            </a:r>
            <a:r>
              <a:rPr lang="en-GB" dirty="0" smtClean="0"/>
              <a:t>; coolant temp </a:t>
            </a:r>
            <a:r>
              <a:rPr lang="en-GB" smtClean="0"/>
              <a:t>on Manifold.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2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3" y="692696"/>
            <a:ext cx="7478043" cy="48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9" t="14391" r="7381" b="45692"/>
          <a:stretch/>
        </p:blipFill>
        <p:spPr bwMode="auto">
          <a:xfrm>
            <a:off x="3131840" y="3861048"/>
            <a:ext cx="2422689" cy="22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92696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RB temperatures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9413" y="4040197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High inertia due to Yoke mass after shut down.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5728" y="3440053"/>
            <a:ext cx="244827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Response is quick as the mass has reached operating temperature.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72200" y="2708920"/>
            <a:ext cx="1008112" cy="73113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0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5618"/>
            <a:ext cx="8136904" cy="52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0737" y="3212979"/>
            <a:ext cx="24852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2015 FOS Sensors stable apart interventions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1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04790"/>
            <a:ext cx="9054559" cy="588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7" y="404664"/>
            <a:ext cx="27363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2016 FOS sensors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8" y="5661328"/>
            <a:ext cx="22322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Start-up condition take time to stabilise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58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 in Manifold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" y="620688"/>
            <a:ext cx="9123561" cy="593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9" y="1340769"/>
            <a:ext cx="27363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YE-3 pressures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55352" y="4581128"/>
            <a:ext cx="19442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Delta P = 5.6bar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47" y="516300"/>
            <a:ext cx="432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Power in and Dissipation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792173" y="3173342"/>
            <a:ext cx="761438" cy="2166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/>
          <p:cNvSpPr/>
          <p:nvPr/>
        </p:nvSpPr>
        <p:spPr>
          <a:xfrm rot="10800000">
            <a:off x="5336359" y="1772815"/>
            <a:ext cx="1296144" cy="1512168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6200000">
            <a:off x="1692431" y="2953452"/>
            <a:ext cx="320280" cy="964249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/>
          <p:cNvSpPr/>
          <p:nvPr/>
        </p:nvSpPr>
        <p:spPr>
          <a:xfrm rot="10800000">
            <a:off x="5260649" y="4725144"/>
            <a:ext cx="1296144" cy="1512168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/>
          <p:cNvSpPr/>
          <p:nvPr/>
        </p:nvSpPr>
        <p:spPr>
          <a:xfrm rot="10800000">
            <a:off x="6635988" y="3015277"/>
            <a:ext cx="1296144" cy="1512168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3060753">
            <a:off x="3203496" y="2289805"/>
            <a:ext cx="295973" cy="80654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83594" y="3694784"/>
            <a:ext cx="180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to Racks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 rot="16200000">
            <a:off x="1844832" y="3860558"/>
            <a:ext cx="320280" cy="964249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7690362">
            <a:off x="4183700" y="4660125"/>
            <a:ext cx="326874" cy="102519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4620216">
            <a:off x="4385157" y="2637946"/>
            <a:ext cx="329826" cy="964248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 rot="16200000">
            <a:off x="5216090" y="3514249"/>
            <a:ext cx="320280" cy="964249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3060753">
            <a:off x="6296260" y="959919"/>
            <a:ext cx="295973" cy="80654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 rot="13060753">
            <a:off x="7784185" y="2182130"/>
            <a:ext cx="295973" cy="80654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 rot="13060753">
            <a:off x="6659880" y="4936672"/>
            <a:ext cx="295973" cy="80654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813760" y="1956129"/>
            <a:ext cx="173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Power dissipated in Rack 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2011" y="124413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Power dissipated from Chambers/Loads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39760" y="3838321"/>
            <a:ext cx="1010505" cy="6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to Load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370456" y="5749567"/>
            <a:ext cx="297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Power</a:t>
            </a:r>
            <a:r>
              <a:rPr lang="en-GB" baseline="-25000" dirty="0" err="1"/>
              <a:t>tot</a:t>
            </a:r>
            <a:r>
              <a:rPr lang="en-GB" dirty="0"/>
              <a:t> = </a:t>
            </a:r>
            <a:r>
              <a:rPr lang="en-GB" dirty="0" err="1"/>
              <a:t>Rack</a:t>
            </a:r>
            <a:r>
              <a:rPr lang="en-GB" baseline="-25000" dirty="0" err="1"/>
              <a:t>dissip</a:t>
            </a:r>
            <a:r>
              <a:rPr lang="en-GB" dirty="0"/>
              <a:t> + </a:t>
            </a:r>
            <a:r>
              <a:rPr lang="en-GB" dirty="0" err="1"/>
              <a:t>Load</a:t>
            </a:r>
            <a:r>
              <a:rPr lang="en-GB" baseline="-25000" dirty="0" err="1"/>
              <a:t>dissip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8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574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Power and Cooling RPC</vt:lpstr>
      <vt:lpstr>Contents</vt:lpstr>
      <vt:lpstr>Requirements</vt:lpstr>
      <vt:lpstr>How to achieve these conditions</vt:lpstr>
      <vt:lpstr>PowerPoint Presentation</vt:lpstr>
      <vt:lpstr>PowerPoint Presentation</vt:lpstr>
      <vt:lpstr>PowerPoint Presentation</vt:lpstr>
      <vt:lpstr>Pressure in Manifold</vt:lpstr>
      <vt:lpstr>PowerPoint Presentation</vt:lpstr>
      <vt:lpstr>PowerPoint Presentation</vt:lpstr>
      <vt:lpstr>Present configuration</vt:lpstr>
      <vt:lpstr>PowerPoint Presentation</vt:lpstr>
      <vt:lpstr>Leak Rates RE+4 after repairs on 22 and 6</vt:lpstr>
      <vt:lpstr>PowerPoint Presentation</vt:lpstr>
      <vt:lpstr>PowerPoint Presentation</vt:lpstr>
      <vt:lpstr>Specified “tightness” or swag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cooling RE</dc:title>
  <dc:creator>Ian Crotty</dc:creator>
  <cp:lastModifiedBy>Ian Crotty</cp:lastModifiedBy>
  <cp:revision>63</cp:revision>
  <dcterms:created xsi:type="dcterms:W3CDTF">2016-05-26T08:53:29Z</dcterms:created>
  <dcterms:modified xsi:type="dcterms:W3CDTF">2016-05-30T14:29:23Z</dcterms:modified>
</cp:coreProperties>
</file>