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69" r:id="rId5"/>
    <p:sldId id="275" r:id="rId6"/>
    <p:sldId id="295" r:id="rId7"/>
    <p:sldId id="258" r:id="rId8"/>
    <p:sldId id="260" r:id="rId9"/>
    <p:sldId id="261" r:id="rId10"/>
    <p:sldId id="262" r:id="rId11"/>
    <p:sldId id="281" r:id="rId12"/>
    <p:sldId id="285" r:id="rId13"/>
    <p:sldId id="300" r:id="rId14"/>
    <p:sldId id="302" r:id="rId15"/>
    <p:sldId id="259" r:id="rId16"/>
    <p:sldId id="278" r:id="rId17"/>
    <p:sldId id="289" r:id="rId18"/>
    <p:sldId id="294" r:id="rId19"/>
    <p:sldId id="277" r:id="rId20"/>
    <p:sldId id="280" r:id="rId21"/>
    <p:sldId id="301" r:id="rId22"/>
    <p:sldId id="284" r:id="rId23"/>
    <p:sldId id="290" r:id="rId24"/>
    <p:sldId id="291" r:id="rId25"/>
    <p:sldId id="292" r:id="rId26"/>
    <p:sldId id="293" r:id="rId2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0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9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68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4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1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9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0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1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3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42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1AE2-95B6-45EB-81F1-7E35B8754211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9DA0-C8E0-451C-816C-5782B0BFD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ct-cms-rpc-endcap.web.cern.ch/project-cms-rpc-endcap/rpc/Services/Cooling/RE4cooling/MiniManiFold/RE4MiniManifold.zi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neybrothers.com/ASSETS/DOCUMENTS/ITEMS/EN/Apollo_50GB-6A7A_Catalog.pdf" TargetMode="External"/><Relationship Id="rId2" Type="http://schemas.openxmlformats.org/officeDocument/2006/relationships/hyperlink" Target="http://www.epmc.co.th/Valves/Apollo_pdfs/Apollo%20Ball%20Valve%20Numbering%20System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flowcontrolvalves.haysfluidcontrols.com/viewitems/solenoid-valves/series-2305-mesurflo-automatic-flow-contro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galloup.com/buy/product/rv-125a-b-g/3053529" TargetMode="External"/><Relationship Id="rId2" Type="http://schemas.openxmlformats.org/officeDocument/2006/relationships/hyperlink" Target="http://bellgossett.com/flow-balancing/flow-measurement/readout-valve-rv-125a-and-readout-probe-rp-250b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www.statesupply.com/bi131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vincent.pittin@cern.ch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8348" y="2106975"/>
            <a:ext cx="106102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Cooling components and unions for RE4/1 cooling.</a:t>
            </a:r>
          </a:p>
          <a:p>
            <a:r>
              <a:rPr lang="en-GB" sz="3600" dirty="0" smtClean="0"/>
              <a:t>Conversion to Swagelok done on the Mini-Manifold</a:t>
            </a:r>
          </a:p>
          <a:p>
            <a:endParaRPr lang="en-GB" dirty="0"/>
          </a:p>
          <a:p>
            <a:r>
              <a:rPr lang="en-GB" dirty="0" smtClean="0"/>
              <a:t>					Ian, 25 March 2019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44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55" t="-8371" r="-2158" b="-1"/>
          <a:stretch/>
        </p:blipFill>
        <p:spPr>
          <a:xfrm>
            <a:off x="3108960" y="1405890"/>
            <a:ext cx="4903470" cy="3403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8825" y="363447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12000" y="3324238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67875" y="360780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23763" y="3944714"/>
            <a:ext cx="6646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8mm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2" t="19626"/>
          <a:stretch/>
        </p:blipFill>
        <p:spPr>
          <a:xfrm>
            <a:off x="3348990" y="5760719"/>
            <a:ext cx="5895917" cy="6492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94760" y="605790"/>
            <a:ext cx="2148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Chamber fittings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65007" y="1956052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158614"/>
            <a:ext cx="5643720" cy="2143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563" y="4881072"/>
            <a:ext cx="5441934" cy="3846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1587" y="156124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388654" y="1488412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19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 rot="5400000">
            <a:off x="5975032" y="1945957"/>
            <a:ext cx="548640" cy="6132195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>
            <a:off x="5497829" y="4530088"/>
            <a:ext cx="262890" cy="24003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>
            <a:off x="6854666" y="4528183"/>
            <a:ext cx="262890" cy="24003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n 10"/>
          <p:cNvSpPr/>
          <p:nvPr/>
        </p:nvSpPr>
        <p:spPr>
          <a:xfrm>
            <a:off x="8241030" y="4516754"/>
            <a:ext cx="262890" cy="24003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80210" y="605790"/>
            <a:ext cx="666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Modified Supply Manifold</a:t>
            </a:r>
            <a:endParaRPr lang="en-GB" sz="3200" dirty="0"/>
          </a:p>
        </p:txBody>
      </p:sp>
      <p:sp>
        <p:nvSpPr>
          <p:cNvPr id="13" name="Left-Right-Up Arrow 12"/>
          <p:cNvSpPr/>
          <p:nvPr/>
        </p:nvSpPr>
        <p:spPr>
          <a:xfrm rot="10800000">
            <a:off x="5323521" y="4095749"/>
            <a:ext cx="611506" cy="354330"/>
          </a:xfrm>
          <a:prstGeom prst="leftRightUpArrow">
            <a:avLst>
              <a:gd name="adj1" fmla="val 50000"/>
              <a:gd name="adj2" fmla="val 25000"/>
              <a:gd name="adj3" fmla="val 0"/>
            </a:avLst>
          </a:prstGeom>
          <a:solidFill>
            <a:schemeClr val="accent2">
              <a:lumMod val="60000"/>
              <a:lumOff val="40000"/>
            </a:schemeClr>
          </a:solidFill>
          <a:ln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n 13"/>
          <p:cNvSpPr/>
          <p:nvPr/>
        </p:nvSpPr>
        <p:spPr>
          <a:xfrm rot="5400000">
            <a:off x="4829175" y="3946207"/>
            <a:ext cx="365760" cy="480060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n 14"/>
          <p:cNvSpPr/>
          <p:nvPr/>
        </p:nvSpPr>
        <p:spPr>
          <a:xfrm rot="5400000">
            <a:off x="6066472" y="3946207"/>
            <a:ext cx="365760" cy="480060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0800000">
            <a:off x="4364355" y="4071937"/>
            <a:ext cx="40767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6446996" y="4071937"/>
            <a:ext cx="40767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77" y="2055808"/>
            <a:ext cx="5929356" cy="2047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77671" y="4388331"/>
            <a:ext cx="152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</a:t>
            </a:r>
            <a:endParaRPr lang="en-GB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908004" y="3557948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2208" y="3684388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J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281" y="3690222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J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3871" y="356151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28" name="Can 27"/>
          <p:cNvSpPr/>
          <p:nvPr/>
        </p:nvSpPr>
        <p:spPr>
          <a:xfrm>
            <a:off x="4899182" y="4233323"/>
            <a:ext cx="91440" cy="198951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an 28"/>
          <p:cNvSpPr/>
          <p:nvPr/>
        </p:nvSpPr>
        <p:spPr>
          <a:xfrm>
            <a:off x="6203632" y="4257172"/>
            <a:ext cx="91440" cy="198951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4722256" y="4402904"/>
            <a:ext cx="1524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</a:t>
            </a:r>
            <a:endParaRPr lang="en-GB" sz="1100" dirty="0"/>
          </a:p>
        </p:txBody>
      </p:sp>
      <p:sp>
        <p:nvSpPr>
          <p:cNvPr id="2" name="Rectangle 1"/>
          <p:cNvSpPr/>
          <p:nvPr/>
        </p:nvSpPr>
        <p:spPr>
          <a:xfrm>
            <a:off x="9315450" y="2458570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</a:rPr>
              <a:t>41.08.84.404.6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0" t="5562" r="-69" b="20835"/>
          <a:stretch/>
        </p:blipFill>
        <p:spPr>
          <a:xfrm>
            <a:off x="9646991" y="2735569"/>
            <a:ext cx="1751682" cy="12338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948" y="1603004"/>
            <a:ext cx="5472153" cy="190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6508" y="1252339"/>
            <a:ext cx="170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NPT not MPT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5908" y="2859000"/>
            <a:ext cx="4142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sz="1400" dirty="0" smtClean="0"/>
              <a:t>  T                         Parker </a:t>
            </a:r>
            <a:r>
              <a:rPr lang="en-GB" sz="1400" dirty="0"/>
              <a:t>"T" Female 1/4 NPT 4-4-4 FT-SS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5685" y="2399601"/>
            <a:ext cx="4957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400" dirty="0" smtClean="0"/>
              <a:t>A		Bell </a:t>
            </a:r>
            <a:r>
              <a:rPr lang="pt-BR" sz="1400" dirty="0"/>
              <a:t>&amp; Gosset  # RV -125A Readout valve</a:t>
            </a:r>
            <a:endParaRPr lang="pt-BR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9919" y="3294499"/>
            <a:ext cx="4118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nb-NO" sz="1400" dirty="0" smtClean="0"/>
              <a:t>N		Parker </a:t>
            </a:r>
            <a:r>
              <a:rPr lang="nb-NO" sz="1400" dirty="0"/>
              <a:t>216-4 1/4" hex nipple</a:t>
            </a:r>
            <a:endParaRPr lang="nb-NO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 rot="5400000">
            <a:off x="5975032" y="1945957"/>
            <a:ext cx="548640" cy="6132195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54942" y="228295"/>
            <a:ext cx="666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Modified Return Manifold  </a:t>
            </a:r>
            <a:endParaRPr lang="en-GB" sz="3200" dirty="0"/>
          </a:p>
        </p:txBody>
      </p:sp>
      <p:sp>
        <p:nvSpPr>
          <p:cNvPr id="6" name="Can 5"/>
          <p:cNvSpPr/>
          <p:nvPr/>
        </p:nvSpPr>
        <p:spPr>
          <a:xfrm>
            <a:off x="5078730" y="4517707"/>
            <a:ext cx="262890" cy="24003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n 6"/>
          <p:cNvSpPr/>
          <p:nvPr/>
        </p:nvSpPr>
        <p:spPr>
          <a:xfrm>
            <a:off x="6648450" y="4537710"/>
            <a:ext cx="262890" cy="24003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n 7"/>
          <p:cNvSpPr/>
          <p:nvPr/>
        </p:nvSpPr>
        <p:spPr>
          <a:xfrm>
            <a:off x="8326755" y="4537710"/>
            <a:ext cx="262890" cy="24003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-Right-Up Arrow 8"/>
          <p:cNvSpPr/>
          <p:nvPr/>
        </p:nvSpPr>
        <p:spPr>
          <a:xfrm rot="10800000">
            <a:off x="4904422" y="4063365"/>
            <a:ext cx="611506" cy="354330"/>
          </a:xfrm>
          <a:prstGeom prst="leftRightUpArrow">
            <a:avLst>
              <a:gd name="adj1" fmla="val 50000"/>
              <a:gd name="adj2" fmla="val 25000"/>
              <a:gd name="adj3" fmla="val 0"/>
            </a:avLst>
          </a:prstGeom>
          <a:solidFill>
            <a:schemeClr val="accent2">
              <a:lumMod val="60000"/>
              <a:lumOff val="40000"/>
            </a:schemeClr>
          </a:solidFill>
          <a:ln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 rot="5400000">
            <a:off x="4394835" y="3911917"/>
            <a:ext cx="365760" cy="480060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n 10"/>
          <p:cNvSpPr/>
          <p:nvPr/>
        </p:nvSpPr>
        <p:spPr>
          <a:xfrm rot="5400000">
            <a:off x="5659754" y="3911917"/>
            <a:ext cx="365760" cy="480060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0800000">
            <a:off x="3375659" y="4020504"/>
            <a:ext cx="40767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6619874" y="4044791"/>
            <a:ext cx="40767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n 13"/>
          <p:cNvSpPr/>
          <p:nvPr/>
        </p:nvSpPr>
        <p:spPr>
          <a:xfrm rot="5400000">
            <a:off x="3916202" y="3887631"/>
            <a:ext cx="242889" cy="508635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n 14"/>
          <p:cNvSpPr/>
          <p:nvPr/>
        </p:nvSpPr>
        <p:spPr>
          <a:xfrm rot="5400000">
            <a:off x="6244112" y="3897629"/>
            <a:ext cx="242889" cy="508635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07" y="1707793"/>
            <a:ext cx="5593565" cy="2133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47" y="2073064"/>
            <a:ext cx="5929356" cy="204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909" y="2458570"/>
            <a:ext cx="5252759" cy="2017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485" y="2786752"/>
            <a:ext cx="6203218" cy="2895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72060" y="3582568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865605" y="3638514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5856" y="3939421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30624" y="3965495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96478" y="3651172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90023" y="3589590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83" y="605790"/>
            <a:ext cx="2903333" cy="946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45136" y="1675982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</a:rPr>
              <a:t>41.08.84.504.3</a:t>
            </a:r>
            <a:endParaRPr lang="en-GB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13" y="2262899"/>
            <a:ext cx="2285603" cy="88190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177543" y="3181379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</a:rPr>
              <a:t>41.20.12.008.1</a:t>
            </a:r>
          </a:p>
          <a:p>
            <a:r>
              <a:rPr lang="en-GB" sz="1200" dirty="0" smtClean="0">
                <a:latin typeface="Arial" panose="020B0604020202020204" pitchFamily="34" charset="0"/>
              </a:rPr>
              <a:t>Not ¼” NPT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735732" y="3271199"/>
            <a:ext cx="259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</a:t>
            </a:r>
            <a:r>
              <a:rPr lang="en-GB" dirty="0" smtClean="0">
                <a:solidFill>
                  <a:srgbClr val="FF0000"/>
                </a:solidFill>
              </a:rPr>
              <a:t>Hayes” should be </a:t>
            </a:r>
            <a:r>
              <a:rPr lang="en-GB" dirty="0" smtClean="0"/>
              <a:t>“Hays”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210174" y="3038928"/>
            <a:ext cx="1612128" cy="464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80649" y="1287166"/>
            <a:ext cx="170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NPT not MPT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9354" y="1198811"/>
            <a:ext cx="4142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sz="1400" dirty="0" smtClean="0"/>
              <a:t>  T                         Parker </a:t>
            </a:r>
            <a:r>
              <a:rPr lang="en-GB" sz="1400" dirty="0"/>
              <a:t>"T" Female 1/4 NPT 4-4-4 FT-SS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7347" y="3218161"/>
            <a:ext cx="4118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nb-NO" sz="1400" dirty="0" smtClean="0"/>
              <a:t>N		Parker </a:t>
            </a:r>
            <a:r>
              <a:rPr lang="nb-NO" sz="1400" dirty="0"/>
              <a:t>216-4 1/4" hex nipple</a:t>
            </a:r>
            <a:endParaRPr lang="nb-NO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4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992973"/>
              </p:ext>
            </p:extLst>
          </p:nvPr>
        </p:nvGraphicFramePr>
        <p:xfrm>
          <a:off x="1267483" y="769552"/>
          <a:ext cx="8210638" cy="5465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4013">
                  <a:extLst>
                    <a:ext uri="{9D8B030D-6E8A-4147-A177-3AD203B41FA5}">
                      <a16:colId xmlns:a16="http://schemas.microsoft.com/office/drawing/2014/main" val="347414329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363166372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402408812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1182347829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69626792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1289931404"/>
                    </a:ext>
                  </a:extLst>
                </a:gridCol>
                <a:gridCol w="730094">
                  <a:extLst>
                    <a:ext uri="{9D8B030D-6E8A-4147-A177-3AD203B41FA5}">
                      <a16:colId xmlns:a16="http://schemas.microsoft.com/office/drawing/2014/main" val="310833292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1583477434"/>
                    </a:ext>
                  </a:extLst>
                </a:gridCol>
                <a:gridCol w="648971">
                  <a:extLst>
                    <a:ext uri="{9D8B030D-6E8A-4147-A177-3AD203B41FA5}">
                      <a16:colId xmlns:a16="http://schemas.microsoft.com/office/drawing/2014/main" val="2471111540"/>
                    </a:ext>
                  </a:extLst>
                </a:gridCol>
              </a:tblGrid>
              <a:tr h="51668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Components for the Mini Manifold modification for RE4/1 cooling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938533818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158285165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687234193"/>
                  </a:ext>
                </a:extLst>
              </a:tr>
              <a:tr h="32625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For one circuit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For one circuit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9 circuits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9 circuits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Total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Both Endcaps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20% spares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588978950"/>
                  </a:ext>
                </a:extLst>
              </a:tr>
              <a:tr h="32625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One Endcap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373174719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420916232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Supply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Return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Supply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Return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932830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813519919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Parker 216-4 1/4" hex nipple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150893574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478889040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Parker "T" Female 1/4 NPT 4-4-4 FT-SS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375759756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940856544"/>
                  </a:ext>
                </a:extLst>
              </a:tr>
              <a:tr h="32625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Apollo 7B-841-01 1/4" ball valve w/SS ball &amp; stem &amp; port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268970299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748825081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Bell &amp; Gosset  # RV -125A Readout valve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954224493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124294781"/>
                  </a:ext>
                </a:extLst>
              </a:tr>
              <a:tr h="32625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Hays Mesurflo #2305-1021 1/4" &amp; 3/8"Flow Regulator (0.5gpm)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380027223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50108101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Parker #30182-4-4B 1/4" NPT M to 1/4" hose barb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786743177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6556463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Parker #30182-6-4B 3/8" NPT M to 1/4" hose barb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890386207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353536559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Parker #831-4 1/4"Push-Lok hose green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400m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98183293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629417254"/>
                  </a:ext>
                </a:extLst>
              </a:tr>
              <a:tr h="32625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Hays Mesurflo #2305-1011 1/4" &amp; 3/8"Flow Regulator (0.25gpm)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22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906047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98756" y="217283"/>
            <a:ext cx="362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Table originally sent to Dick in 2018</a:t>
            </a:r>
            <a:endParaRPr lang="en-GB" dirty="0"/>
          </a:p>
        </p:txBody>
      </p:sp>
      <p:sp>
        <p:nvSpPr>
          <p:cNvPr id="6" name="Right Brace 5"/>
          <p:cNvSpPr/>
          <p:nvPr/>
        </p:nvSpPr>
        <p:spPr>
          <a:xfrm>
            <a:off x="9478121" y="4815845"/>
            <a:ext cx="273353" cy="96913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751474" y="4977246"/>
            <a:ext cx="244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3 lines are converted to Swagelok</a:t>
            </a:r>
            <a:endParaRPr lang="en-GB" dirty="0"/>
          </a:p>
        </p:txBody>
      </p:sp>
      <p:sp>
        <p:nvSpPr>
          <p:cNvPr id="8" name="Right Brace 7"/>
          <p:cNvSpPr/>
          <p:nvPr/>
        </p:nvSpPr>
        <p:spPr>
          <a:xfrm>
            <a:off x="9531413" y="6000289"/>
            <a:ext cx="220061" cy="234667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954491" y="5935988"/>
            <a:ext cx="206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Line also removed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9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Additional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0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Refs. CSC Dick and co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http://project-cms-rpc-endcap.web.cern.ch/project-cms-rpc-endcap/rpc/Services/Cooling/RE4cooling/MiniManiFold/RE4MiniManifold.zip</a:t>
            </a:r>
            <a:endParaRPr lang="en-GB" dirty="0" smtClean="0"/>
          </a:p>
          <a:p>
            <a:r>
              <a:rPr lang="en-GB" dirty="0" smtClean="0"/>
              <a:t>Then folder RE4 cooling, file “coolingYE3_26apr12”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34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3054" y="1552555"/>
            <a:ext cx="9198325" cy="4036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Power dissipated on chamber</a:t>
            </a:r>
          </a:p>
          <a:p>
            <a:endParaRPr lang="en-GB" dirty="0"/>
          </a:p>
          <a:p>
            <a:r>
              <a:rPr lang="en-GB" dirty="0" smtClean="0"/>
              <a:t>30W per chamber</a:t>
            </a:r>
          </a:p>
          <a:p>
            <a:r>
              <a:rPr lang="en-GB" dirty="0"/>
              <a:t> </a:t>
            </a:r>
            <a:r>
              <a:rPr lang="en-GB" dirty="0" smtClean="0"/>
              <a:t>540W per station</a:t>
            </a:r>
          </a:p>
          <a:p>
            <a:r>
              <a:rPr lang="en-GB" dirty="0" smtClean="0"/>
              <a:t>1080W per Endcap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6 mini-manifolds for 18 chambers</a:t>
            </a:r>
          </a:p>
          <a:p>
            <a:r>
              <a:rPr lang="en-GB" dirty="0" smtClean="0"/>
              <a:t>3 chambers for 1 Mini-</a:t>
            </a:r>
            <a:r>
              <a:rPr lang="en-GB" dirty="0" err="1" smtClean="0"/>
              <a:t>Mnifold</a:t>
            </a:r>
            <a:endParaRPr lang="en-GB" dirty="0" smtClean="0"/>
          </a:p>
          <a:p>
            <a:r>
              <a:rPr lang="en-GB" dirty="0" smtClean="0"/>
              <a:t>Each Mini Manifold has 3 channels</a:t>
            </a:r>
          </a:p>
          <a:p>
            <a:r>
              <a:rPr lang="en-GB" dirty="0" smtClean="0"/>
              <a:t>Each channel will me </a:t>
            </a:r>
            <a:r>
              <a:rPr lang="en-GB" dirty="0" err="1" smtClean="0"/>
              <a:t>didvide</a:t>
            </a:r>
            <a:r>
              <a:rPr lang="en-GB" dirty="0" smtClean="0"/>
              <a:t> into two.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62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Apollo Valves</a:t>
            </a:r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www.epmc.co.th/Valves/Apollo_pdfs/Apollo%20Ball%20Valve%20Numbering%20System.pdf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Full catalogue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www.cooneybrothers.com/ASSETS/DOCUMENTS/ITEMS/EN/Apollo_50GB-6A7A_Catalog.pdf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SS valves</a:t>
            </a:r>
          </a:p>
          <a:p>
            <a:r>
              <a:rPr lang="en-GB" dirty="0"/>
              <a:t>https://www.parkersupply.com/images/siteAssets/pdf/Apollo_Ball_Valves_Catalog_-_APBVCA.pdf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Flow restrictors</a:t>
            </a:r>
          </a:p>
          <a:p>
            <a:r>
              <a:rPr lang="en-GB" dirty="0" smtClean="0"/>
              <a:t>	Spelling “Hays” not Hayes !!</a:t>
            </a:r>
            <a:endParaRPr lang="en-GB" dirty="0"/>
          </a:p>
          <a:p>
            <a:r>
              <a:rPr lang="en-GB" dirty="0"/>
              <a:t>Hayes	</a:t>
            </a:r>
            <a:r>
              <a:rPr lang="en-GB" dirty="0" err="1" smtClean="0"/>
              <a:t>Mesurflo</a:t>
            </a:r>
            <a:r>
              <a:rPr lang="en-GB" dirty="0" smtClean="0"/>
              <a:t> 2305-1021</a:t>
            </a:r>
            <a:r>
              <a:rPr lang="en-GB" dirty="0"/>
              <a:t>	¼” flow </a:t>
            </a:r>
            <a:r>
              <a:rPr lang="en-GB" dirty="0" smtClean="0"/>
              <a:t>regulator	0.5GPM ( gallons USA = XXX litres/ min)</a:t>
            </a:r>
          </a:p>
          <a:p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flowcontrolvalves.haysfluidcontrols.com/viewitems/solenoid-valves/series-2305-mesurflo-automatic-flow-control</a:t>
            </a:r>
            <a:endParaRPr lang="en-GB" dirty="0" smtClean="0"/>
          </a:p>
          <a:p>
            <a:r>
              <a:rPr lang="en-GB" dirty="0" smtClean="0"/>
              <a:t>Full catalogue</a:t>
            </a:r>
          </a:p>
          <a:p>
            <a:r>
              <a:rPr lang="en-GB" dirty="0"/>
              <a:t>http://</a:t>
            </a:r>
            <a:r>
              <a:rPr lang="en-GB" dirty="0" smtClean="0"/>
              <a:t>famco.ca/wp-content/uploads/2013/07/Hays-Solenoid.pdf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34" y="2323198"/>
            <a:ext cx="5181601" cy="3096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67" y="2736273"/>
            <a:ext cx="2629860" cy="17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7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Read Out from port on “Apollo” ball valve probe</a:t>
            </a:r>
          </a:p>
          <a:p>
            <a:endParaRPr lang="en-GB" dirty="0"/>
          </a:p>
          <a:p>
            <a:r>
              <a:rPr lang="en-GB" dirty="0" smtClean="0"/>
              <a:t>B&amp;G (Bell and </a:t>
            </a:r>
            <a:r>
              <a:rPr lang="en-GB" dirty="0" err="1" smtClean="0"/>
              <a:t>Gosset</a:t>
            </a:r>
            <a:r>
              <a:rPr lang="en-GB" dirty="0" smtClean="0"/>
              <a:t>)	RV-125A		Readout valve ( diaphragm to be pierced by)</a:t>
            </a:r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://bellgossett.com/flow-balancing/flow-measurement/readout-valve-rv-125a-and-readout-probe-rp-250b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shop.galloup.com/buy/product/rv-125a-b-g/3053529</a:t>
            </a:r>
            <a:endParaRPr lang="en-GB" dirty="0" smtClean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www.statesupply.com/bi1311</a:t>
            </a:r>
            <a:endParaRPr lang="en-GB" dirty="0" smtClean="0"/>
          </a:p>
          <a:p>
            <a:r>
              <a:rPr lang="en-GB" dirty="0"/>
              <a:t>https://media.statesupply.com/filemanager/1/8/1854.pdf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2588" t="31349" r="40033" b="17408"/>
          <a:stretch/>
        </p:blipFill>
        <p:spPr>
          <a:xfrm>
            <a:off x="766952" y="2175164"/>
            <a:ext cx="5633848" cy="46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RE3/1 cooling link to RE3/2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33167" y="5622147"/>
            <a:ext cx="5214024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rigid copper piping will be replaced by flexible hose links to reduce the strain on the unions.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23" y="1468507"/>
            <a:ext cx="5863354" cy="37546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30584" y="5429787"/>
            <a:ext cx="4223216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2 RE3/2 circuits feed x1 RE3/1 chamber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9" y="2858625"/>
            <a:ext cx="4635473" cy="26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2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637" y="508690"/>
            <a:ext cx="6624736" cy="634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66827">
            <a:off x="4723491" y="4708737"/>
            <a:ext cx="576064" cy="12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159563" y="164638"/>
            <a:ext cx="576064" cy="10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8688288" y="2084851"/>
            <a:ext cx="288032" cy="192021"/>
          </a:xfrm>
          <a:custGeom>
            <a:avLst/>
            <a:gdLst>
              <a:gd name="connsiteX0" fmla="*/ 0 w 147108"/>
              <a:gd name="connsiteY0" fmla="*/ 22225 h 46567"/>
              <a:gd name="connsiteX1" fmla="*/ 53975 w 147108"/>
              <a:gd name="connsiteY1" fmla="*/ 3175 h 46567"/>
              <a:gd name="connsiteX2" fmla="*/ 63500 w 147108"/>
              <a:gd name="connsiteY2" fmla="*/ 41275 h 46567"/>
              <a:gd name="connsiteX3" fmla="*/ 133350 w 147108"/>
              <a:gd name="connsiteY3" fmla="*/ 34925 h 46567"/>
              <a:gd name="connsiteX4" fmla="*/ 146050 w 147108"/>
              <a:gd name="connsiteY4" fmla="*/ 22225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08" h="46567">
                <a:moveTo>
                  <a:pt x="0" y="22225"/>
                </a:moveTo>
                <a:cubicBezTo>
                  <a:pt x="21696" y="11112"/>
                  <a:pt x="43392" y="0"/>
                  <a:pt x="53975" y="3175"/>
                </a:cubicBezTo>
                <a:cubicBezTo>
                  <a:pt x="64558" y="6350"/>
                  <a:pt x="50271" y="35983"/>
                  <a:pt x="63500" y="41275"/>
                </a:cubicBezTo>
                <a:cubicBezTo>
                  <a:pt x="76729" y="46567"/>
                  <a:pt x="119592" y="38100"/>
                  <a:pt x="133350" y="34925"/>
                </a:cubicBezTo>
                <a:cubicBezTo>
                  <a:pt x="147108" y="31750"/>
                  <a:pt x="146579" y="26987"/>
                  <a:pt x="146050" y="222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 rot="2392927">
            <a:off x="7824192" y="1412776"/>
            <a:ext cx="288032" cy="192021"/>
          </a:xfrm>
          <a:custGeom>
            <a:avLst/>
            <a:gdLst>
              <a:gd name="connsiteX0" fmla="*/ 0 w 147108"/>
              <a:gd name="connsiteY0" fmla="*/ 22225 h 46567"/>
              <a:gd name="connsiteX1" fmla="*/ 53975 w 147108"/>
              <a:gd name="connsiteY1" fmla="*/ 3175 h 46567"/>
              <a:gd name="connsiteX2" fmla="*/ 63500 w 147108"/>
              <a:gd name="connsiteY2" fmla="*/ 41275 h 46567"/>
              <a:gd name="connsiteX3" fmla="*/ 133350 w 147108"/>
              <a:gd name="connsiteY3" fmla="*/ 34925 h 46567"/>
              <a:gd name="connsiteX4" fmla="*/ 146050 w 147108"/>
              <a:gd name="connsiteY4" fmla="*/ 22225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08" h="46567">
                <a:moveTo>
                  <a:pt x="0" y="22225"/>
                </a:moveTo>
                <a:cubicBezTo>
                  <a:pt x="21696" y="11112"/>
                  <a:pt x="43392" y="0"/>
                  <a:pt x="53975" y="3175"/>
                </a:cubicBezTo>
                <a:cubicBezTo>
                  <a:pt x="64558" y="6350"/>
                  <a:pt x="50271" y="35983"/>
                  <a:pt x="63500" y="41275"/>
                </a:cubicBezTo>
                <a:cubicBezTo>
                  <a:pt x="76729" y="46567"/>
                  <a:pt x="119592" y="38100"/>
                  <a:pt x="133350" y="34925"/>
                </a:cubicBezTo>
                <a:cubicBezTo>
                  <a:pt x="147108" y="31750"/>
                  <a:pt x="146579" y="26987"/>
                  <a:pt x="146050" y="222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5432755" y="3228441"/>
            <a:ext cx="3794151" cy="3074011"/>
          </a:xfrm>
          <a:custGeom>
            <a:avLst/>
            <a:gdLst>
              <a:gd name="connsiteX0" fmla="*/ 2779776 w 2845613"/>
              <a:gd name="connsiteY0" fmla="*/ 0 h 2305508"/>
              <a:gd name="connsiteX1" fmla="*/ 2830983 w 2845613"/>
              <a:gd name="connsiteY1" fmla="*/ 358445 h 2305508"/>
              <a:gd name="connsiteX2" fmla="*/ 2691994 w 2845613"/>
              <a:gd name="connsiteY2" fmla="*/ 753466 h 2305508"/>
              <a:gd name="connsiteX3" fmla="*/ 2699309 w 2845613"/>
              <a:gd name="connsiteY3" fmla="*/ 1426464 h 2305508"/>
              <a:gd name="connsiteX4" fmla="*/ 2567636 w 2845613"/>
              <a:gd name="connsiteY4" fmla="*/ 1901952 h 2305508"/>
              <a:gd name="connsiteX5" fmla="*/ 2596896 w 2845613"/>
              <a:gd name="connsiteY5" fmla="*/ 2260397 h 2305508"/>
              <a:gd name="connsiteX6" fmla="*/ 1272845 w 2845613"/>
              <a:gd name="connsiteY6" fmla="*/ 2172615 h 2305508"/>
              <a:gd name="connsiteX7" fmla="*/ 658368 w 2845613"/>
              <a:gd name="connsiteY7" fmla="*/ 2253082 h 2305508"/>
              <a:gd name="connsiteX8" fmla="*/ 321869 w 2845613"/>
              <a:gd name="connsiteY8" fmla="*/ 1945843 h 2305508"/>
              <a:gd name="connsiteX9" fmla="*/ 0 w 2845613"/>
              <a:gd name="connsiteY9" fmla="*/ 1645920 h 2305508"/>
              <a:gd name="connsiteX10" fmla="*/ 0 w 2845613"/>
              <a:gd name="connsiteY10" fmla="*/ 1645920 h 230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5613" h="2305508">
                <a:moveTo>
                  <a:pt x="2779776" y="0"/>
                </a:moveTo>
                <a:cubicBezTo>
                  <a:pt x="2812694" y="116433"/>
                  <a:pt x="2845613" y="232867"/>
                  <a:pt x="2830983" y="358445"/>
                </a:cubicBezTo>
                <a:cubicBezTo>
                  <a:pt x="2816353" y="484023"/>
                  <a:pt x="2713940" y="575463"/>
                  <a:pt x="2691994" y="753466"/>
                </a:cubicBezTo>
                <a:cubicBezTo>
                  <a:pt x="2670048" y="931469"/>
                  <a:pt x="2720035" y="1235050"/>
                  <a:pt x="2699309" y="1426464"/>
                </a:cubicBezTo>
                <a:cubicBezTo>
                  <a:pt x="2678583" y="1617878"/>
                  <a:pt x="2584705" y="1762963"/>
                  <a:pt x="2567636" y="1901952"/>
                </a:cubicBezTo>
                <a:cubicBezTo>
                  <a:pt x="2550567" y="2040941"/>
                  <a:pt x="2812695" y="2215286"/>
                  <a:pt x="2596896" y="2260397"/>
                </a:cubicBezTo>
                <a:cubicBezTo>
                  <a:pt x="2381097" y="2305508"/>
                  <a:pt x="1595933" y="2173834"/>
                  <a:pt x="1272845" y="2172615"/>
                </a:cubicBezTo>
                <a:cubicBezTo>
                  <a:pt x="949757" y="2171396"/>
                  <a:pt x="816864" y="2290877"/>
                  <a:pt x="658368" y="2253082"/>
                </a:cubicBezTo>
                <a:cubicBezTo>
                  <a:pt x="499872" y="2215287"/>
                  <a:pt x="321869" y="1945843"/>
                  <a:pt x="321869" y="1945843"/>
                </a:cubicBezTo>
                <a:lnTo>
                  <a:pt x="0" y="1645920"/>
                </a:lnTo>
                <a:lnTo>
                  <a:pt x="0" y="1645920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5149902" y="2750515"/>
            <a:ext cx="2574949" cy="3140659"/>
          </a:xfrm>
          <a:custGeom>
            <a:avLst/>
            <a:gdLst>
              <a:gd name="connsiteX0" fmla="*/ 1931212 w 1931212"/>
              <a:gd name="connsiteY0" fmla="*/ 0 h 2355494"/>
              <a:gd name="connsiteX1" fmla="*/ 1770278 w 1931212"/>
              <a:gd name="connsiteY1" fmla="*/ 277978 h 2355494"/>
              <a:gd name="connsiteX2" fmla="*/ 1455724 w 1931212"/>
              <a:gd name="connsiteY2" fmla="*/ 577901 h 2355494"/>
              <a:gd name="connsiteX3" fmla="*/ 1207008 w 1931212"/>
              <a:gd name="connsiteY3" fmla="*/ 1060704 h 2355494"/>
              <a:gd name="connsiteX4" fmla="*/ 790041 w 1931212"/>
              <a:gd name="connsiteY4" fmla="*/ 1309421 h 2355494"/>
              <a:gd name="connsiteX5" fmla="*/ 672998 w 1931212"/>
              <a:gd name="connsiteY5" fmla="*/ 1697127 h 2355494"/>
              <a:gd name="connsiteX6" fmla="*/ 460857 w 1931212"/>
              <a:gd name="connsiteY6" fmla="*/ 2267712 h 2355494"/>
              <a:gd name="connsiteX7" fmla="*/ 0 w 1931212"/>
              <a:gd name="connsiteY7" fmla="*/ 2223821 h 235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212" h="2355494">
                <a:moveTo>
                  <a:pt x="1931212" y="0"/>
                </a:moveTo>
                <a:cubicBezTo>
                  <a:pt x="1890369" y="90830"/>
                  <a:pt x="1849526" y="181661"/>
                  <a:pt x="1770278" y="277978"/>
                </a:cubicBezTo>
                <a:cubicBezTo>
                  <a:pt x="1691030" y="374295"/>
                  <a:pt x="1549602" y="447447"/>
                  <a:pt x="1455724" y="577901"/>
                </a:cubicBezTo>
                <a:cubicBezTo>
                  <a:pt x="1361846" y="708355"/>
                  <a:pt x="1317955" y="938784"/>
                  <a:pt x="1207008" y="1060704"/>
                </a:cubicBezTo>
                <a:cubicBezTo>
                  <a:pt x="1096061" y="1182624"/>
                  <a:pt x="879043" y="1203350"/>
                  <a:pt x="790041" y="1309421"/>
                </a:cubicBezTo>
                <a:cubicBezTo>
                  <a:pt x="701039" y="1415492"/>
                  <a:pt x="727862" y="1537412"/>
                  <a:pt x="672998" y="1697127"/>
                </a:cubicBezTo>
                <a:cubicBezTo>
                  <a:pt x="618134" y="1856842"/>
                  <a:pt x="573023" y="2179930"/>
                  <a:pt x="460857" y="2267712"/>
                </a:cubicBezTo>
                <a:cubicBezTo>
                  <a:pt x="348691" y="2355494"/>
                  <a:pt x="174345" y="2289657"/>
                  <a:pt x="0" y="2223821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5756379">
            <a:off x="9076727" y="3241284"/>
            <a:ext cx="95496" cy="78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2859634">
            <a:off x="5775381" y="5933281"/>
            <a:ext cx="449217" cy="11023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6567553">
            <a:off x="5744596" y="5237165"/>
            <a:ext cx="449217" cy="11023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7225452">
            <a:off x="7634273" y="2795179"/>
            <a:ext cx="136115" cy="8279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9938206">
            <a:off x="6485385" y="1333433"/>
            <a:ext cx="142049" cy="609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8048654" flipV="1">
            <a:off x="7262452" y="2496958"/>
            <a:ext cx="115824" cy="889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99456" y="5445225"/>
            <a:ext cx="3168352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1219170"/>
            <a:r>
              <a:rPr lang="en-GB" sz="1600" b="1" dirty="0">
                <a:solidFill>
                  <a:prstClr val="black"/>
                </a:solidFill>
              </a:rPr>
              <a:t>D</a:t>
            </a:r>
            <a:r>
              <a:rPr lang="en-GB" sz="1600" b="1" dirty="0" smtClean="0">
                <a:solidFill>
                  <a:prstClr val="black"/>
                </a:solidFill>
              </a:rPr>
              <a:t>iagram </a:t>
            </a:r>
            <a:r>
              <a:rPr lang="en-GB" sz="1600" b="1" dirty="0">
                <a:solidFill>
                  <a:prstClr val="black"/>
                </a:solidFill>
              </a:rPr>
              <a:t>of </a:t>
            </a:r>
            <a:r>
              <a:rPr lang="en-GB" sz="1600" b="1" dirty="0" smtClean="0">
                <a:solidFill>
                  <a:prstClr val="black"/>
                </a:solidFill>
              </a:rPr>
              <a:t>1 channel per 2 chambers. Flexible hose from the “T” mounted on the mini manifold.</a:t>
            </a:r>
          </a:p>
          <a:p>
            <a:pPr defTabSz="1219170"/>
            <a:r>
              <a:rPr lang="en-GB" sz="1600" b="1" dirty="0" smtClean="0">
                <a:solidFill>
                  <a:prstClr val="black"/>
                </a:solidFill>
              </a:rPr>
              <a:t>The two RE4/1s will also be linked by flexibles.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4803648" y="2574952"/>
            <a:ext cx="2492045" cy="2691993"/>
          </a:xfrm>
          <a:custGeom>
            <a:avLst/>
            <a:gdLst>
              <a:gd name="connsiteX0" fmla="*/ 1869034 w 1869034"/>
              <a:gd name="connsiteY0" fmla="*/ 0 h 2018995"/>
              <a:gd name="connsiteX1" fmla="*/ 1525219 w 1869034"/>
              <a:gd name="connsiteY1" fmla="*/ 256032 h 2018995"/>
              <a:gd name="connsiteX2" fmla="*/ 1298448 w 1869034"/>
              <a:gd name="connsiteY2" fmla="*/ 563270 h 2018995"/>
              <a:gd name="connsiteX3" fmla="*/ 713232 w 1869034"/>
              <a:gd name="connsiteY3" fmla="*/ 907085 h 2018995"/>
              <a:gd name="connsiteX4" fmla="*/ 662026 w 1869034"/>
              <a:gd name="connsiteY4" fmla="*/ 1133856 h 2018995"/>
              <a:gd name="connsiteX5" fmla="*/ 54864 w 1869034"/>
              <a:gd name="connsiteY5" fmla="*/ 1565453 h 2018995"/>
              <a:gd name="connsiteX6" fmla="*/ 332842 w 1869034"/>
              <a:gd name="connsiteY6" fmla="*/ 2018995 h 201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034" h="2018995">
                <a:moveTo>
                  <a:pt x="1869034" y="0"/>
                </a:moveTo>
                <a:cubicBezTo>
                  <a:pt x="1744675" y="81077"/>
                  <a:pt x="1620317" y="162154"/>
                  <a:pt x="1525219" y="256032"/>
                </a:cubicBezTo>
                <a:cubicBezTo>
                  <a:pt x="1430121" y="349910"/>
                  <a:pt x="1433779" y="454761"/>
                  <a:pt x="1298448" y="563270"/>
                </a:cubicBezTo>
                <a:cubicBezTo>
                  <a:pt x="1163117" y="671779"/>
                  <a:pt x="819302" y="811987"/>
                  <a:pt x="713232" y="907085"/>
                </a:cubicBezTo>
                <a:cubicBezTo>
                  <a:pt x="607162" y="1002183"/>
                  <a:pt x="771754" y="1024128"/>
                  <a:pt x="662026" y="1133856"/>
                </a:cubicBezTo>
                <a:cubicBezTo>
                  <a:pt x="552298" y="1243584"/>
                  <a:pt x="109728" y="1417930"/>
                  <a:pt x="54864" y="1565453"/>
                </a:cubicBezTo>
                <a:cubicBezTo>
                  <a:pt x="0" y="1712976"/>
                  <a:pt x="296266" y="1955597"/>
                  <a:pt x="332842" y="2018995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 rot="19547166">
            <a:off x="5032006" y="4313841"/>
            <a:ext cx="449217" cy="11023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039873" y="1375258"/>
            <a:ext cx="3407257" cy="4333849"/>
          </a:xfrm>
          <a:custGeom>
            <a:avLst/>
            <a:gdLst>
              <a:gd name="connsiteX0" fmla="*/ 2555443 w 2555443"/>
              <a:gd name="connsiteY0" fmla="*/ 0 h 3250387"/>
              <a:gd name="connsiteX1" fmla="*/ 2145792 w 2555443"/>
              <a:gd name="connsiteY1" fmla="*/ 73152 h 3250387"/>
              <a:gd name="connsiteX2" fmla="*/ 1772717 w 2555443"/>
              <a:gd name="connsiteY2" fmla="*/ 256032 h 3250387"/>
              <a:gd name="connsiteX3" fmla="*/ 1085088 w 2555443"/>
              <a:gd name="connsiteY3" fmla="*/ 336499 h 3250387"/>
              <a:gd name="connsiteX4" fmla="*/ 690067 w 2555443"/>
              <a:gd name="connsiteY4" fmla="*/ 512064 h 3250387"/>
              <a:gd name="connsiteX5" fmla="*/ 39014 w 2555443"/>
              <a:gd name="connsiteY5" fmla="*/ 607162 h 3250387"/>
              <a:gd name="connsiteX6" fmla="*/ 455981 w 2555443"/>
              <a:gd name="connsiteY6" fmla="*/ 1441095 h 3250387"/>
              <a:gd name="connsiteX7" fmla="*/ 221894 w 2555443"/>
              <a:gd name="connsiteY7" fmla="*/ 1887322 h 3250387"/>
              <a:gd name="connsiteX8" fmla="*/ 521818 w 2555443"/>
              <a:gd name="connsiteY8" fmla="*/ 2392071 h 3250387"/>
              <a:gd name="connsiteX9" fmla="*/ 902208 w 2555443"/>
              <a:gd name="connsiteY9" fmla="*/ 2750515 h 3250387"/>
              <a:gd name="connsiteX10" fmla="*/ 1092403 w 2555443"/>
              <a:gd name="connsiteY10" fmla="*/ 3189427 h 3250387"/>
              <a:gd name="connsiteX11" fmla="*/ 1458163 w 2555443"/>
              <a:gd name="connsiteY11" fmla="*/ 3116275 h 325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5443" h="3250387">
                <a:moveTo>
                  <a:pt x="2555443" y="0"/>
                </a:moveTo>
                <a:cubicBezTo>
                  <a:pt x="2415844" y="15240"/>
                  <a:pt x="2276246" y="30480"/>
                  <a:pt x="2145792" y="73152"/>
                </a:cubicBezTo>
                <a:cubicBezTo>
                  <a:pt x="2015338" y="115824"/>
                  <a:pt x="1949501" y="212141"/>
                  <a:pt x="1772717" y="256032"/>
                </a:cubicBezTo>
                <a:cubicBezTo>
                  <a:pt x="1595933" y="299923"/>
                  <a:pt x="1265530" y="293827"/>
                  <a:pt x="1085088" y="336499"/>
                </a:cubicBezTo>
                <a:cubicBezTo>
                  <a:pt x="904646" y="379171"/>
                  <a:pt x="864413" y="466953"/>
                  <a:pt x="690067" y="512064"/>
                </a:cubicBezTo>
                <a:cubicBezTo>
                  <a:pt x="515721" y="557175"/>
                  <a:pt x="78028" y="452324"/>
                  <a:pt x="39014" y="607162"/>
                </a:cubicBezTo>
                <a:cubicBezTo>
                  <a:pt x="0" y="762001"/>
                  <a:pt x="425501" y="1227735"/>
                  <a:pt x="455981" y="1441095"/>
                </a:cubicBezTo>
                <a:cubicBezTo>
                  <a:pt x="486461" y="1654455"/>
                  <a:pt x="210921" y="1728826"/>
                  <a:pt x="221894" y="1887322"/>
                </a:cubicBezTo>
                <a:cubicBezTo>
                  <a:pt x="232867" y="2045818"/>
                  <a:pt x="408432" y="2248206"/>
                  <a:pt x="521818" y="2392071"/>
                </a:cubicBezTo>
                <a:cubicBezTo>
                  <a:pt x="635204" y="2535936"/>
                  <a:pt x="807111" y="2617622"/>
                  <a:pt x="902208" y="2750515"/>
                </a:cubicBezTo>
                <a:cubicBezTo>
                  <a:pt x="997306" y="2883408"/>
                  <a:pt x="999744" y="3128467"/>
                  <a:pt x="1092403" y="3189427"/>
                </a:cubicBezTo>
                <a:cubicBezTo>
                  <a:pt x="1185062" y="3250387"/>
                  <a:pt x="1321612" y="3183331"/>
                  <a:pt x="1458163" y="3116275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3017524">
            <a:off x="3368994" y="4349974"/>
            <a:ext cx="449217" cy="11023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28181" y="1796819"/>
            <a:ext cx="11521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600" b="1" dirty="0">
                <a:solidFill>
                  <a:prstClr val="white"/>
                </a:solidFill>
              </a:rPr>
              <a:t>RE4/1 </a:t>
            </a:r>
          </a:p>
        </p:txBody>
      </p:sp>
      <p:sp>
        <p:nvSpPr>
          <p:cNvPr id="52" name="TextBox 51"/>
          <p:cNvSpPr txBox="1"/>
          <p:nvPr/>
        </p:nvSpPr>
        <p:spPr>
          <a:xfrm rot="21002279">
            <a:off x="6397477" y="5922151"/>
            <a:ext cx="852833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FFC000"/>
                </a:solidFill>
              </a:rPr>
              <a:t>Supply</a:t>
            </a:r>
          </a:p>
        </p:txBody>
      </p:sp>
      <p:sp>
        <p:nvSpPr>
          <p:cNvPr id="53" name="TextBox 52"/>
          <p:cNvSpPr txBox="1"/>
          <p:nvPr/>
        </p:nvSpPr>
        <p:spPr>
          <a:xfrm rot="19377402">
            <a:off x="5828724" y="4160777"/>
            <a:ext cx="777984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92D050"/>
                </a:solidFill>
              </a:rPr>
              <a:t>Return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19670" y="1"/>
            <a:ext cx="393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GB" sz="2400" b="1" dirty="0">
                <a:solidFill>
                  <a:prstClr val="black"/>
                </a:solidFill>
              </a:rPr>
              <a:t>RE4/1 </a:t>
            </a:r>
            <a:r>
              <a:rPr lang="en-GB" sz="2400" b="1" dirty="0" smtClean="0">
                <a:solidFill>
                  <a:prstClr val="black"/>
                </a:solidFill>
              </a:rPr>
              <a:t>Cooling manifolds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5787" y="4677140"/>
            <a:ext cx="960107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4F81BD">
                    <a:lumMod val="75000"/>
                  </a:srgbClr>
                </a:solidFill>
              </a:rPr>
              <a:t>Manifold</a:t>
            </a:r>
          </a:p>
        </p:txBody>
      </p:sp>
    </p:spTree>
    <p:extLst>
      <p:ext uri="{BB962C8B-B14F-4D97-AF65-F5344CB8AC3E}">
        <p14:creationId xmlns:p14="http://schemas.microsoft.com/office/powerpoint/2010/main" val="3977069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454" y="340821"/>
            <a:ext cx="106652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Cooling</a:t>
            </a:r>
            <a:endParaRPr lang="en-GB" dirty="0"/>
          </a:p>
          <a:p>
            <a:r>
              <a:rPr lang="en-GB" dirty="0" smtClean="0"/>
              <a:t>RE3/1</a:t>
            </a:r>
          </a:p>
          <a:p>
            <a:r>
              <a:rPr lang="en-GB" dirty="0" smtClean="0"/>
              <a:t>Verify the assembly of the flexibles with simplified safer version, namely direct </a:t>
            </a:r>
            <a:r>
              <a:rPr lang="en-GB" smtClean="0"/>
              <a:t>from RE3/2 </a:t>
            </a:r>
            <a:r>
              <a:rPr lang="en-GB" dirty="0" smtClean="0"/>
              <a:t>PP to RE3/1 PP with three elements only, as opposed to </a:t>
            </a:r>
            <a:r>
              <a:rPr lang="en-GB" smtClean="0"/>
              <a:t>3 times </a:t>
            </a:r>
            <a:r>
              <a:rPr lang="en-GB" dirty="0" smtClean="0"/>
              <a:t>as many unions with a “L” Cu pipe producing a lever arm on the chamber PP.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RE4/1</a:t>
            </a:r>
          </a:p>
          <a:p>
            <a:r>
              <a:rPr lang="en-GB" dirty="0" smtClean="0"/>
              <a:t>Modify the present Mini-manifolds to take additional “take offs” direct to the chambers with flexibles all the way to the RE4/1 PP.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2085692"/>
            <a:ext cx="4669575" cy="2626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29" y="1774478"/>
            <a:ext cx="5222844" cy="29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86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0" y="174624"/>
            <a:ext cx="6869291" cy="3863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86" y="2048932"/>
            <a:ext cx="5810014" cy="3268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4038600"/>
            <a:ext cx="5012267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2800" y="592667"/>
            <a:ext cx="308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Components used in RE cooling </a:t>
            </a: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Mini-manifold</a:t>
            </a:r>
          </a:p>
        </p:txBody>
      </p:sp>
    </p:spTree>
    <p:extLst>
      <p:ext uri="{BB962C8B-B14F-4D97-AF65-F5344CB8AC3E}">
        <p14:creationId xmlns:p14="http://schemas.microsoft.com/office/powerpoint/2010/main" val="1678226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0150" y="902970"/>
            <a:ext cx="1077848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effectLst/>
              </a:rPr>
              <a:t>Contacts </a:t>
            </a:r>
          </a:p>
          <a:p>
            <a:endParaRPr lang="en-GB" dirty="0"/>
          </a:p>
          <a:p>
            <a:r>
              <a:rPr lang="en-GB" dirty="0" smtClean="0">
                <a:effectLst/>
              </a:rPr>
              <a:t>French Supplier</a:t>
            </a:r>
          </a:p>
          <a:p>
            <a:endParaRPr lang="en-GB" dirty="0" smtClean="0">
              <a:effectLst/>
            </a:endParaRPr>
          </a:p>
          <a:p>
            <a:endParaRPr lang="en-GB" dirty="0"/>
          </a:p>
          <a:p>
            <a:r>
              <a:rPr lang="en-GB" dirty="0" smtClean="0">
                <a:effectLst/>
              </a:rPr>
              <a:t> USA Supplier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CERN</a:t>
            </a:r>
          </a:p>
          <a:p>
            <a:r>
              <a:rPr lang="en-GB" dirty="0" smtClean="0"/>
              <a:t>27/1-003    76295   163618 Norbert.Frank@cern.ch 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35/3-015  72968  161148  </a:t>
            </a:r>
            <a:r>
              <a:rPr lang="en-GB" dirty="0" smtClean="0">
                <a:effectLst/>
                <a:hlinkClick r:id="rId2"/>
              </a:rPr>
              <a:t>vincent.pittin@cern.ch</a:t>
            </a:r>
            <a:endParaRPr lang="en-GB" dirty="0" smtClean="0">
              <a:effectLst/>
            </a:endParaRPr>
          </a:p>
          <a:p>
            <a:endParaRPr lang="en-GB" dirty="0"/>
          </a:p>
          <a:p>
            <a:r>
              <a:rPr lang="en-GB" dirty="0" smtClean="0">
                <a:effectLst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16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40" y="65831"/>
            <a:ext cx="9601431" cy="67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73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65" y="127413"/>
            <a:ext cx="9841269" cy="66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8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57" y="61774"/>
            <a:ext cx="9686955" cy="67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53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68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764" y="578417"/>
            <a:ext cx="6030938" cy="4609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12" y="798023"/>
            <a:ext cx="4795935" cy="182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Mini manifold . To be modified to accept the  necessary “T”s for the RE4/1 cooling.</a:t>
            </a:r>
          </a:p>
          <a:p>
            <a:endParaRPr lang="en-GB" dirty="0"/>
          </a:p>
          <a:p>
            <a:r>
              <a:rPr lang="en-GB" dirty="0" smtClean="0"/>
              <a:t>The same flow regulators will be kept with individual cut off valves to each chamber, if costs permit.</a:t>
            </a:r>
          </a:p>
        </p:txBody>
      </p:sp>
      <p:grpSp>
        <p:nvGrpSpPr>
          <p:cNvPr id="14" name="Group 13"/>
          <p:cNvGrpSpPr/>
          <p:nvPr/>
        </p:nvGrpSpPr>
        <p:grpSpPr>
          <a:xfrm rot="2047503">
            <a:off x="10799317" y="1507567"/>
            <a:ext cx="278129" cy="328816"/>
            <a:chOff x="1280159" y="3100647"/>
            <a:chExt cx="374074" cy="463645"/>
          </a:xfrm>
        </p:grpSpPr>
        <p:sp>
          <p:nvSpPr>
            <p:cNvPr id="7" name="Bent-Up Arrow 6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Bent-Up Arrow 7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 rot="2047503">
            <a:off x="4098957" y="1158043"/>
            <a:ext cx="278129" cy="328816"/>
            <a:chOff x="1280159" y="3100647"/>
            <a:chExt cx="374074" cy="463645"/>
          </a:xfrm>
        </p:grpSpPr>
        <p:sp>
          <p:nvSpPr>
            <p:cNvPr id="17" name="Bent-Up Arrow 16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Bent-Up Arrow 17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 rot="2047503">
            <a:off x="10785728" y="1849065"/>
            <a:ext cx="278129" cy="328816"/>
            <a:chOff x="1280159" y="3100647"/>
            <a:chExt cx="374074" cy="463645"/>
          </a:xfrm>
        </p:grpSpPr>
        <p:sp>
          <p:nvSpPr>
            <p:cNvPr id="20" name="Bent-Up Arrow 19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Bent-Up Arrow 20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 rot="2047503">
            <a:off x="10785726" y="2217129"/>
            <a:ext cx="278129" cy="328816"/>
            <a:chOff x="1280159" y="3100647"/>
            <a:chExt cx="374074" cy="463645"/>
          </a:xfrm>
        </p:grpSpPr>
        <p:sp>
          <p:nvSpPr>
            <p:cNvPr id="23" name="Bent-Up Arrow 22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Bent-Up Arrow 23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" y="2516154"/>
            <a:ext cx="5763800" cy="43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0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29" y="0"/>
            <a:ext cx="8151871" cy="6558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896" y="126048"/>
            <a:ext cx="442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list will be ordered, simplified , from the USA or from XX in P5 in inch size.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373"/>
            <a:ext cx="5664444" cy="42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8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03" y="651767"/>
            <a:ext cx="6042061" cy="4531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11971" r="54848" b="46565"/>
          <a:stretch/>
        </p:blipFill>
        <p:spPr>
          <a:xfrm>
            <a:off x="0" y="2985071"/>
            <a:ext cx="4469554" cy="34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0"/>
            <a:ext cx="54864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2" t="49496" r="1010" b="10437"/>
          <a:stretch/>
        </p:blipFill>
        <p:spPr>
          <a:xfrm>
            <a:off x="8728363" y="2652157"/>
            <a:ext cx="3463637" cy="4205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3" t="19192" r="16918" b="46465"/>
          <a:stretch/>
        </p:blipFill>
        <p:spPr>
          <a:xfrm>
            <a:off x="19965" y="2265891"/>
            <a:ext cx="3360543" cy="457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5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48" y="107616"/>
            <a:ext cx="9641071" cy="66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0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81" t="10097" r="4997" b="20903"/>
          <a:stretch/>
        </p:blipFill>
        <p:spPr>
          <a:xfrm>
            <a:off x="2583347" y="1225485"/>
            <a:ext cx="6485240" cy="3733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855" y="450315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653926" y="384402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74655" y="480795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0425" y="257148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312" y="3563203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0895" y="409929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55" y="1028603"/>
            <a:ext cx="5974598" cy="251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387" y="5155381"/>
            <a:ext cx="4336156" cy="2286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743" y="5392945"/>
            <a:ext cx="6203218" cy="2895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569" y="5707940"/>
            <a:ext cx="5593565" cy="213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22617" y="257382"/>
            <a:ext cx="204597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Return Manifold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88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968" y="1470581"/>
            <a:ext cx="5824436" cy="334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960" y="5445353"/>
            <a:ext cx="5472153" cy="190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8529" y="4308050"/>
            <a:ext cx="2545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J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358" y="5806915"/>
            <a:ext cx="5929356" cy="204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6105" y="344016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53" y="1204075"/>
            <a:ext cx="5210213" cy="180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959" y="6263626"/>
            <a:ext cx="4410107" cy="200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9895" y="3440166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672" y="752753"/>
            <a:ext cx="4839119" cy="2438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38122" y="2959415"/>
            <a:ext cx="344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001000" y="296581"/>
            <a:ext cx="19659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Supply Manifold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498082" y="4704819"/>
            <a:ext cx="259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</a:t>
            </a:r>
            <a:r>
              <a:rPr lang="en-GB" dirty="0" smtClean="0">
                <a:solidFill>
                  <a:srgbClr val="FF0000"/>
                </a:solidFill>
              </a:rPr>
              <a:t>MPT” should be “NPT</a:t>
            </a:r>
            <a:r>
              <a:rPr lang="en-GB" dirty="0" smtClean="0"/>
              <a:t>”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2" idx="1"/>
          </p:cNvCxnSpPr>
          <p:nvPr/>
        </p:nvCxnSpPr>
        <p:spPr>
          <a:xfrm flipH="1">
            <a:off x="7392318" y="4889485"/>
            <a:ext cx="1105764" cy="5558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002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37898</TotalTime>
  <Words>596</Words>
  <Application>Microsoft Office PowerPoint</Application>
  <PresentationFormat>Widescreen</PresentationFormat>
  <Paragraphs>289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slides</vt:lpstr>
      <vt:lpstr>Refs. CSC Dick and co</vt:lpstr>
      <vt:lpstr>PowerPoint Presentation</vt:lpstr>
      <vt:lpstr>PowerPoint Presentation</vt:lpstr>
      <vt:lpstr>PowerPoint Presentation</vt:lpstr>
      <vt:lpstr>RE3/1 cooling link to RE3/2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Crotty</dc:creator>
  <cp:lastModifiedBy>Ian Crotty</cp:lastModifiedBy>
  <cp:revision>94</cp:revision>
  <cp:lastPrinted>2019-02-14T08:52:09Z</cp:lastPrinted>
  <dcterms:created xsi:type="dcterms:W3CDTF">2018-09-24T12:09:48Z</dcterms:created>
  <dcterms:modified xsi:type="dcterms:W3CDTF">2019-08-21T13:33:33Z</dcterms:modified>
</cp:coreProperties>
</file>