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69" r:id="rId6"/>
    <p:sldId id="270" r:id="rId7"/>
    <p:sldId id="271" r:id="rId8"/>
    <p:sldId id="272" r:id="rId9"/>
    <p:sldId id="261" r:id="rId10"/>
    <p:sldId id="273" r:id="rId11"/>
    <p:sldId id="267" r:id="rId12"/>
    <p:sldId id="262" r:id="rId13"/>
    <p:sldId id="263" r:id="rId14"/>
    <p:sldId id="260" r:id="rId15"/>
    <p:sldId id="259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31C3-7627-44F2-97DB-31261E192BE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744D8-8108-4E25-BCD9-7B3CFA6E212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F90CA-F6A8-49D5-B8D7-CD73C92BEE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D635AB-032A-44C9-B848-1F87496F3A9D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D18CA-6033-4883-B45E-B4BC6FFF94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0209-60DE-4D45-A2B4-4DA4E18FF0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FDC562-2593-405A-8CCB-4600302B4E1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1278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6439-EE61-496F-8185-DD61D3B178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52F30-ECCF-48CB-A1C9-A45492A69D5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92A1C-C60B-49C3-A912-6B9B5AB624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5A5822-4317-4807-98DA-961CF35FEB07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F30A1-E433-4C4F-AA61-68789B82C4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7140-3C98-4DE9-9B8C-474019CBF5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FD3313-2C2A-4F10-9D3E-D0D596D3BB9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37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5DA1DE-A643-4578-B321-C042F777F9F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A0123-3173-4938-B04B-F45FE3D4872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3EC0E-FC39-41D4-976B-A0B2C6BEDF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C423B7-DD84-4894-B042-6F4E02C78A00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C3F5-DBD8-4DE0-8C12-350C48AD8B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B45D6-137F-4863-9F33-E64F0ED0B6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030A82-A3F1-46A2-8EF9-E51C73484DF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45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4F1DD-378E-4E8D-8ACE-C17621C540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07A0D-05F9-46E5-85E1-A63BAC5E228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7036F-42EA-49B8-BEAF-EF69D97854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168BE8-B53B-4CB8-B4B9-5C49284F68B4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DA767-D8B4-499C-9180-B24716DED1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F19E9-5E4B-4048-8AD9-6267C23EE3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2122F9-0AE3-4A63-B6EA-EA556194098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4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2A09-0521-4F2B-B3E9-15E367406C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14400-17C4-486A-923D-4C81873413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B3068-B77A-47AD-9582-FA44901E8F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F618D5-3C12-4410-920C-3E8C9F3B7CD4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778C2-95D8-4B0B-B8C4-3A2D76FEC2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998C4-346A-4361-ADA2-218823C23E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8340C3-AD57-4DDB-9560-DA4953553C3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90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30A81-6F8F-42E4-AFB7-49B06C1DB5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99453-3FAA-451B-B809-375DB7181D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A88A4-122A-4594-BBC2-8649AFF177E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5EA7C-F774-4ED9-B01E-B649CA784B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F56657-B35C-42AE-BCAD-06F8094A99EF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6BDCC-064B-4485-B7E2-6B391F8EFD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B51F2-F03E-4594-83CC-0BC9AB20FB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549387-027B-455A-B0DB-056D14D3599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4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73F8-9324-40AD-A4E2-C18B49EAC4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432EB-B2AD-4351-8E8E-1DBEAE17B1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95D22-3AE2-4CDD-B7DF-217627F4186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5FFDE-2FC8-4B6C-87A4-E82E21036C1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A5D36-4B58-4AD1-8AF6-C0961743A47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7B91C-BD76-4962-84FB-3DFBA68C66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AC72E2-A082-4AC7-87A6-FFF822EC0A60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F28F6-82DB-42F9-AD94-BCEF69F0F8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46B2A-DB73-435F-AF1D-C57B26B9BD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F87424-4CF9-4496-9A2B-D553CC3F4E1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99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B90BE-55F9-4F71-9733-AEC0EC92E6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FF0CA-2D66-417B-9B17-F9CCC90751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2B1C1E-81F6-4408-AE09-C7DEE542341D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41450-F018-410F-91A1-2B5A5C3865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2F37B-890A-467C-AC95-9B882377F0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C25CA6-207E-42AF-BA83-824E6A7B3B0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47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89000-2046-4A82-A104-F35CED9136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D4E342-A069-432A-8996-E3CE6F88C316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18E5C-0CE3-4C94-BE11-7B46672996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8058F-946F-4228-A0CA-FFFCDAEA5A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A3B4DE-748E-4389-ABF9-80551691F8B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454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50B9-1618-4487-84FC-8CB47D835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84F5-187B-41F7-989E-4C6D6F7C97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D5538-0C0D-4F54-BE64-8DF08CB364C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471B0-39A1-466F-BEA5-6980DDF731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F6D829-F7B5-4D9C-9CAC-9D4C4549E150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71900-A7D2-4445-B967-4632DF723F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78100-CDF1-47A9-A98D-10AE454247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20A7DD-0BFA-48FB-8C8D-4E444AA9F0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E2D2-A775-4057-A854-3716B7C7AB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CB65D3-059A-4FC2-A0E0-1C2122B6D95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5D7A0-A935-4F49-8EAB-DACC8A97919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AA2D4-D62B-41A0-99A3-30881B9AEF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E16438-64D5-4E85-9F5C-E0A0F37B84E5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9BAAB-A0E5-45AE-9367-6A3507B69B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3F3D6-35D4-4AF4-AEF6-8B5C30975F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E0DC67-DE2B-4A94-9E6A-C9A49030D74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6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6F8A7C-35B3-4B8B-8881-8D1E54BBD4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7746-8864-4295-B0B6-A3B17454DD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6B067-291F-496C-ADE9-BB20D618101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FAC13F6-ED40-425D-9414-8FD139BCD788}" type="datetime1">
              <a:rPr lang="en-GB"/>
              <a:pPr lvl="0"/>
              <a:t>29/06/2021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1800E-C2F2-489B-A511-47E692A49B1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FEF7E-31BB-4C97-B94B-73495BE9C8C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7AA128D-B543-49D3-B06C-8363EAD1F38B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674B-FD57-43E2-8BC4-BD336D8BF2E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2042321"/>
            <a:ext cx="9144000" cy="2387598"/>
          </a:xfrm>
        </p:spPr>
        <p:txBody>
          <a:bodyPr/>
          <a:lstStyle/>
          <a:p>
            <a:pPr lvl="0"/>
            <a:r>
              <a:rPr lang="en-US" sz="4900"/>
              <a:t>Cooling unions from Practice to Principle and back.</a:t>
            </a:r>
            <a:br>
              <a:rPr lang="en-US" sz="4900"/>
            </a:br>
            <a:r>
              <a:rPr lang="en-US" sz="4900"/>
              <a:t>Or</a:t>
            </a:r>
            <a:br>
              <a:rPr lang="en-US" sz="4900"/>
            </a:br>
            <a:r>
              <a:rPr lang="en-US" sz="4900"/>
              <a:t>How not to damage a cooling union</a:t>
            </a:r>
            <a:endParaRPr lang="en-GB" sz="49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C9A61-6CD3-48DC-8C72-4C1CF0EA42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4868128"/>
            <a:ext cx="9144000" cy="1655758"/>
          </a:xfrm>
        </p:spPr>
        <p:txBody>
          <a:bodyPr/>
          <a:lstStyle/>
          <a:p>
            <a:pPr lvl="0"/>
            <a:r>
              <a:rPr lang="en-US"/>
              <a:t>Ian</a:t>
            </a:r>
          </a:p>
          <a:p>
            <a:pPr lvl="0"/>
            <a:r>
              <a:rPr lang="en-US"/>
              <a:t>28 June 2021</a:t>
            </a:r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EA7F5-0EE1-4107-B4A6-BF4D0CB67E61}"/>
              </a:ext>
            </a:extLst>
          </p:cNvPr>
          <p:cNvSpPr txBox="1"/>
          <p:nvPr/>
        </p:nvSpPr>
        <p:spPr>
          <a:xfrm>
            <a:off x="4918841" y="2790492"/>
            <a:ext cx="2995446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Additional info.</a:t>
            </a:r>
            <a:endParaRPr lang="en-GB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61C21051-A0C0-45FB-A6C5-E220C369CFF7}"/>
              </a:ext>
            </a:extLst>
          </p:cNvPr>
          <p:cNvSpPr txBox="1"/>
          <p:nvPr/>
        </p:nvSpPr>
        <p:spPr>
          <a:xfrm>
            <a:off x="318055" y="660013"/>
            <a:ext cx="99258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https://www.parker.com/Literature/O-Ring%20Division%20Literature/ORD%205700.pdf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23B269B-2D86-46E9-A933-FBE77EB0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05" t="36182" r="26304" b="15178"/>
          <a:stretch>
            <a:fillRect/>
          </a:stretch>
        </p:blipFill>
        <p:spPr>
          <a:xfrm>
            <a:off x="318046" y="1020415"/>
            <a:ext cx="9077742" cy="496535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A47129D-8DE3-4DC0-80E7-197CD735D086}"/>
              </a:ext>
            </a:extLst>
          </p:cNvPr>
          <p:cNvSpPr txBox="1"/>
          <p:nvPr/>
        </p:nvSpPr>
        <p:spPr>
          <a:xfrm>
            <a:off x="1123294" y="772539"/>
            <a:ext cx="929771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http://www.rotarex-gmbh.de/documents/ROTAREX_Klemmringe_2012.pdf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D09B2F2-B819-44BE-A400-0BC827577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37" y="1282647"/>
            <a:ext cx="10123358" cy="53951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5819E-C3E3-49F4-AC77-77EE3121FEBB}"/>
              </a:ext>
            </a:extLst>
          </p:cNvPr>
          <p:cNvSpPr txBox="1"/>
          <p:nvPr/>
        </p:nvSpPr>
        <p:spPr>
          <a:xfrm>
            <a:off x="6451604" y="2108204"/>
            <a:ext cx="2273298" cy="646334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8mm pipe size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½” UNF body thread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79B955-FBB2-4B9D-9682-D506B873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82"/>
            <a:ext cx="12191996" cy="64976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23EED7E1-38C7-4687-BC66-626EB74A5725}"/>
              </a:ext>
            </a:extLst>
          </p:cNvPr>
          <p:cNvSpPr txBox="1"/>
          <p:nvPr/>
        </p:nvSpPr>
        <p:spPr>
          <a:xfrm>
            <a:off x="221101" y="4248832"/>
            <a:ext cx="860809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https://nederland.swagelok.com/en/double-ferrule-compression-fittings#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990B2-B13D-4EC2-8CED-B90505DC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49" y="1792059"/>
            <a:ext cx="6434349" cy="38137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B60EB-E7F1-43F3-8513-63316024468F}"/>
              </a:ext>
            </a:extLst>
          </p:cNvPr>
          <p:cNvSpPr txBox="1"/>
          <p:nvPr/>
        </p:nvSpPr>
        <p:spPr>
          <a:xfrm>
            <a:off x="5452219" y="829607"/>
            <a:ext cx="21598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Vebeo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F5A19FEC-DD81-493A-BE10-820AC398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11" y="238539"/>
            <a:ext cx="3516242" cy="2637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A close-up of a syringe&#10;&#10;Description automatically generated with low confidence">
            <a:extLst>
              <a:ext uri="{FF2B5EF4-FFF2-40B4-BE49-F238E27FC236}">
                <a16:creationId xmlns:a16="http://schemas.microsoft.com/office/drawing/2014/main" id="{742DAAC7-35FB-4B5F-BEA4-1FA607D1B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6" y="390942"/>
            <a:ext cx="3313044" cy="24847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A close-up of a gun&#10;&#10;Description automatically generated with low confidence">
            <a:extLst>
              <a:ext uri="{FF2B5EF4-FFF2-40B4-BE49-F238E27FC236}">
                <a16:creationId xmlns:a16="http://schemas.microsoft.com/office/drawing/2014/main" id="{3051D94C-97D5-4E6A-8597-04FF8FBE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039" y="420752"/>
            <a:ext cx="3030330" cy="2272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3F69839-1AAE-4A1C-BB5D-3DA56950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470" y="3034747"/>
            <a:ext cx="4072838" cy="30546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F62B29B-0B86-41C9-B36E-FDF478758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3" y="3660910"/>
            <a:ext cx="3741532" cy="28061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06B32-AA71-419B-A48D-B641DCFF36EB}"/>
              </a:ext>
            </a:extLst>
          </p:cNvPr>
          <p:cNvSpPr txBox="1"/>
          <p:nvPr/>
        </p:nvSpPr>
        <p:spPr>
          <a:xfrm>
            <a:off x="1537252" y="2054089"/>
            <a:ext cx="8388623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fluid union has similarities in conception to an electrical connector, namely the conduction of the medium and the mechanical retention (strain relief) of the supply conduit 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Both must be met.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this case a leak tight joint AND a clamp sufficient to secure the pipe in the union against the pressure of the fluid (water).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DB839A3-8A64-41B0-9004-46F104ECF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09" t="35162" r="56839" b="36408"/>
          <a:stretch>
            <a:fillRect/>
          </a:stretch>
        </p:blipFill>
        <p:spPr>
          <a:xfrm>
            <a:off x="198964" y="1537252"/>
            <a:ext cx="5446459" cy="40154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63A36E6-F9F7-4663-8BB7-D71AF198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585" t="42368" r="39820" b="48521"/>
          <a:stretch>
            <a:fillRect/>
          </a:stretch>
        </p:blipFill>
        <p:spPr>
          <a:xfrm>
            <a:off x="5989987" y="2941981"/>
            <a:ext cx="4744282" cy="13881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597DBDF-D171-4D68-8EBC-EFDB13D5069A}"/>
              </a:ext>
            </a:extLst>
          </p:cNvPr>
          <p:cNvSpPr txBox="1"/>
          <p:nvPr/>
        </p:nvSpPr>
        <p:spPr>
          <a:xfrm>
            <a:off x="4465984" y="530086"/>
            <a:ext cx="3525076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VEBEO union from CERN gas group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Using Oring (4) and clamp (2)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o-ring is directly on the pipe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85C0BA-CCBE-4007-9AFF-61792F7E71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09" t="40261" r="14022" b="19560"/>
          <a:stretch>
            <a:fillRect/>
          </a:stretch>
        </p:blipFill>
        <p:spPr>
          <a:xfrm>
            <a:off x="1364970" y="1417978"/>
            <a:ext cx="8945218" cy="26106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727F5B1-E8A3-47A9-969C-ED4159FB356B}"/>
              </a:ext>
            </a:extLst>
          </p:cNvPr>
          <p:cNvSpPr txBox="1"/>
          <p:nvPr/>
        </p:nvSpPr>
        <p:spPr>
          <a:xfrm>
            <a:off x="1875178" y="463829"/>
            <a:ext cx="8236229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So what is special about the O ring seal technology</a:t>
            </a:r>
            <a:endParaRPr lang="en-GB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62D6418-A373-4D34-9EEA-7DCC89BF16A8}"/>
              </a:ext>
            </a:extLst>
          </p:cNvPr>
          <p:cNvSpPr txBox="1"/>
          <p:nvPr/>
        </p:nvSpPr>
        <p:spPr>
          <a:xfrm>
            <a:off x="1875187" y="4625007"/>
            <a:ext cx="8130204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union becomes more leak tight the more the pressure difference increases.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Tightening the union does not improve the sealing only the pressure as the o-ring is squeezed into the gap, as shown above.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2100290-3633-4A3C-9F01-9501DD94E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43" t="32103" r="29456" b="8751"/>
          <a:stretch>
            <a:fillRect/>
          </a:stretch>
        </p:blipFill>
        <p:spPr>
          <a:xfrm>
            <a:off x="1325212" y="713140"/>
            <a:ext cx="7275441" cy="53961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C7B4CDC-0B68-4697-9248-74DCB27D5B10}"/>
              </a:ext>
            </a:extLst>
          </p:cNvPr>
          <p:cNvSpPr txBox="1"/>
          <p:nvPr/>
        </p:nvSpPr>
        <p:spPr>
          <a:xfrm>
            <a:off x="858127" y="102412"/>
            <a:ext cx="790603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Double ferrule union Swagelok or Sagana, shown here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BA02B2-794B-4AE1-BFA3-4D8E43A5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39" t="63920" r="45978" b="13645"/>
          <a:stretch>
            <a:fillRect/>
          </a:stretch>
        </p:blipFill>
        <p:spPr>
          <a:xfrm>
            <a:off x="6277913" y="2299249"/>
            <a:ext cx="3131125" cy="3047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1934EBB-F009-496C-8E90-05BCCC33A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39" t="63920" r="45978" b="13645"/>
          <a:stretch>
            <a:fillRect/>
          </a:stretch>
        </p:blipFill>
        <p:spPr>
          <a:xfrm>
            <a:off x="2295637" y="2299249"/>
            <a:ext cx="3131125" cy="3047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5F0C51F-D629-4221-8BB4-4A8FF99F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95" t="24132" r="58051" b="20220"/>
          <a:stretch>
            <a:fillRect/>
          </a:stretch>
        </p:blipFill>
        <p:spPr>
          <a:xfrm rot="10799991">
            <a:off x="7100132" y="2975100"/>
            <a:ext cx="493346" cy="17541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54598A24-9291-4321-9E1D-4EFEC7CE9E54}"/>
              </a:ext>
            </a:extLst>
          </p:cNvPr>
          <p:cNvSpPr/>
          <p:nvPr/>
        </p:nvSpPr>
        <p:spPr>
          <a:xfrm rot="900002">
            <a:off x="7542776" y="4470310"/>
            <a:ext cx="359999" cy="2159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452CD423-8E1B-4690-A55D-C9EC73CC6088}"/>
              </a:ext>
            </a:extLst>
          </p:cNvPr>
          <p:cNvSpPr/>
          <p:nvPr/>
        </p:nvSpPr>
        <p:spPr>
          <a:xfrm rot="882298">
            <a:off x="7543077" y="3046050"/>
            <a:ext cx="359999" cy="2159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EB8315A-5E51-465F-937F-D50023171B08}"/>
              </a:ext>
            </a:extLst>
          </p:cNvPr>
          <p:cNvSpPr txBox="1"/>
          <p:nvPr/>
        </p:nvSpPr>
        <p:spPr>
          <a:xfrm>
            <a:off x="3601327" y="478304"/>
            <a:ext cx="4431319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Integrate the Vebeo technology into the Sagana/Swagelok union</a:t>
            </a:r>
            <a:endParaRPr lang="en-GB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5B15115-66BB-4096-B0A1-C58CF05DB0E8}"/>
              </a:ext>
            </a:extLst>
          </p:cNvPr>
          <p:cNvSpPr txBox="1"/>
          <p:nvPr/>
        </p:nvSpPr>
        <p:spPr>
          <a:xfrm>
            <a:off x="1744391" y="5535174"/>
            <a:ext cx="9537896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</a:t>
            </a:r>
            <a:r>
              <a:rPr lang="en-US" sz="1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st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	Turn the back ferrule around to provide a “flat” pressure plate to the o-ring.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US" sz="1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nd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Exchange the front ferrule for the o-ring.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3</a:t>
            </a:r>
            <a:r>
              <a:rPr lang="en-US" sz="1800" b="0" i="0" u="none" strike="noStrike" kern="1200" cap="none" spc="0" baseline="30000">
                <a:solidFill>
                  <a:srgbClr val="000000"/>
                </a:solidFill>
                <a:uFillTx/>
                <a:latin typeface="Calibri"/>
              </a:rPr>
              <a:t>rd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Tighten by finger.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77EEBB9-B9CD-452A-B9E8-0C2C3524EE4A}"/>
              </a:ext>
            </a:extLst>
          </p:cNvPr>
          <p:cNvSpPr txBox="1"/>
          <p:nvPr/>
        </p:nvSpPr>
        <p:spPr>
          <a:xfrm>
            <a:off x="9916805" y="1951475"/>
            <a:ext cx="108545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O-ring,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Viton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C5F38EE-8093-4058-8771-78BDAD6524D2}"/>
              </a:ext>
            </a:extLst>
          </p:cNvPr>
          <p:cNvSpPr txBox="1"/>
          <p:nvPr/>
        </p:nvSpPr>
        <p:spPr>
          <a:xfrm>
            <a:off x="956599" y="1176055"/>
            <a:ext cx="165999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Rear ferrule 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1" name="Straight Arrow Connector 12">
            <a:extLst>
              <a:ext uri="{FF2B5EF4-FFF2-40B4-BE49-F238E27FC236}">
                <a16:creationId xmlns:a16="http://schemas.microsoft.com/office/drawing/2014/main" id="{F4A7A613-6DF1-4E7F-877C-837068315B41}"/>
              </a:ext>
            </a:extLst>
          </p:cNvPr>
          <p:cNvCxnSpPr>
            <a:stCxn id="10" idx="2"/>
          </p:cNvCxnSpPr>
          <p:nvPr/>
        </p:nvCxnSpPr>
        <p:spPr>
          <a:xfrm>
            <a:off x="1786600" y="1545390"/>
            <a:ext cx="1350496" cy="1458505"/>
          </a:xfrm>
          <a:prstGeom prst="straightConnector1">
            <a:avLst/>
          </a:prstGeom>
          <a:noFill/>
          <a:ln w="25402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12" name="Straight Arrow Connector 13">
            <a:extLst>
              <a:ext uri="{FF2B5EF4-FFF2-40B4-BE49-F238E27FC236}">
                <a16:creationId xmlns:a16="http://schemas.microsoft.com/office/drawing/2014/main" id="{67EEF6D1-3FC1-4E09-82A6-2A17E93CA4BA}"/>
              </a:ext>
            </a:extLst>
          </p:cNvPr>
          <p:cNvCxnSpPr/>
          <p:nvPr/>
        </p:nvCxnSpPr>
        <p:spPr>
          <a:xfrm flipH="1">
            <a:off x="7933736" y="2210059"/>
            <a:ext cx="1983069" cy="899074"/>
          </a:xfrm>
          <a:prstGeom prst="straightConnector1">
            <a:avLst/>
          </a:prstGeom>
          <a:noFill/>
          <a:ln w="25402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13" name="TextBox 17">
            <a:extLst>
              <a:ext uri="{FF2B5EF4-FFF2-40B4-BE49-F238E27FC236}">
                <a16:creationId xmlns:a16="http://schemas.microsoft.com/office/drawing/2014/main" id="{B39CFAE9-C349-4310-9223-E9704F5ABD58}"/>
              </a:ext>
            </a:extLst>
          </p:cNvPr>
          <p:cNvSpPr txBox="1"/>
          <p:nvPr/>
        </p:nvSpPr>
        <p:spPr>
          <a:xfrm>
            <a:off x="4184916" y="1539886"/>
            <a:ext cx="165999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Front ferrule 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4" name="Straight Arrow Connector 18">
            <a:extLst>
              <a:ext uri="{FF2B5EF4-FFF2-40B4-BE49-F238E27FC236}">
                <a16:creationId xmlns:a16="http://schemas.microsoft.com/office/drawing/2014/main" id="{172DADDA-DBCA-4558-A6F1-B2D30DEAB29D}"/>
              </a:ext>
            </a:extLst>
          </p:cNvPr>
          <p:cNvCxnSpPr/>
          <p:nvPr/>
        </p:nvCxnSpPr>
        <p:spPr>
          <a:xfrm flipH="1">
            <a:off x="3826416" y="1951475"/>
            <a:ext cx="828904" cy="1185621"/>
          </a:xfrm>
          <a:prstGeom prst="straightConnector1">
            <a:avLst/>
          </a:prstGeom>
          <a:noFill/>
          <a:ln w="25402" cap="flat">
            <a:solidFill>
              <a:srgbClr val="000000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223F75-EBD2-406C-BEEB-E3A057E5DF2C}"/>
              </a:ext>
            </a:extLst>
          </p:cNvPr>
          <p:cNvSpPr txBox="1"/>
          <p:nvPr/>
        </p:nvSpPr>
        <p:spPr>
          <a:xfrm>
            <a:off x="900336" y="253215"/>
            <a:ext cx="4346920" cy="1292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was done 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 standard Sagana union, I did not have a Swagelok, was used for the trial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77DD621A-57AC-49A0-AEFA-4E112517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86" y="1828187"/>
            <a:ext cx="4633776" cy="34753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 descr="A close-up of a gun&#10;&#10;Description automatically generated with low confidence">
            <a:extLst>
              <a:ext uri="{FF2B5EF4-FFF2-40B4-BE49-F238E27FC236}">
                <a16:creationId xmlns:a16="http://schemas.microsoft.com/office/drawing/2014/main" id="{9B589370-9A72-4A1F-9E55-4A927314F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68" y="99111"/>
            <a:ext cx="3811264" cy="28584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7495F-718B-43D6-B641-C25A75D29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940" y="3900446"/>
            <a:ext cx="3741532" cy="28061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F35CA-96FE-4930-916F-CA114582D3CD}"/>
              </a:ext>
            </a:extLst>
          </p:cNvPr>
          <p:cNvSpPr txBox="1"/>
          <p:nvPr/>
        </p:nvSpPr>
        <p:spPr>
          <a:xfrm>
            <a:off x="6302328" y="3221504"/>
            <a:ext cx="559758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pieces were exchanged as described above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A2E52B-215C-40EC-B23E-E81145937D38}"/>
              </a:ext>
            </a:extLst>
          </p:cNvPr>
          <p:cNvSpPr txBox="1"/>
          <p:nvPr/>
        </p:nvSpPr>
        <p:spPr>
          <a:xfrm>
            <a:off x="469873" y="393896"/>
            <a:ext cx="5852160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assembly was connected to an Argon bottle and the pressure increased incrementally until the pipe began to move out of the union between 8 – 10 Bar.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Possible solution for the pipe creeping out from the union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0614965-45C8-484B-B21E-29BB773D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6" t="36082" r="8156" b="41176"/>
          <a:stretch>
            <a:fillRect/>
          </a:stretch>
        </p:blipFill>
        <p:spPr>
          <a:xfrm>
            <a:off x="7394716" y="3723857"/>
            <a:ext cx="3683020" cy="14777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8706EAD9-CC4A-4D56-AEEB-CDC5F917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93" t="53002" r="4345" b="22720"/>
          <a:stretch>
            <a:fillRect/>
          </a:stretch>
        </p:blipFill>
        <p:spPr>
          <a:xfrm>
            <a:off x="4253944" y="3776874"/>
            <a:ext cx="3172190" cy="126433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26491C22-76C0-4DC0-9B34-41782A946B6F}"/>
              </a:ext>
            </a:extLst>
          </p:cNvPr>
          <p:cNvCxnSpPr/>
          <p:nvPr/>
        </p:nvCxnSpPr>
        <p:spPr>
          <a:xfrm>
            <a:off x="6243642" y="4115504"/>
            <a:ext cx="2047872" cy="0"/>
          </a:xfrm>
          <a:prstGeom prst="straightConnector1">
            <a:avLst/>
          </a:prstGeom>
          <a:noFill/>
          <a:ln w="34920" cap="flat">
            <a:solidFill>
              <a:srgbClr val="C55A11"/>
            </a:solidFill>
            <a:prstDash val="solid"/>
            <a:miter/>
          </a:ln>
        </p:spPr>
      </p:cxn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84901855-76BA-481E-BFC6-35B17CB55BC1}"/>
              </a:ext>
            </a:extLst>
          </p:cNvPr>
          <p:cNvCxnSpPr/>
          <p:nvPr/>
        </p:nvCxnSpPr>
        <p:spPr>
          <a:xfrm>
            <a:off x="6224585" y="4453640"/>
            <a:ext cx="2047882" cy="0"/>
          </a:xfrm>
          <a:prstGeom prst="straightConnector1">
            <a:avLst/>
          </a:prstGeom>
          <a:noFill/>
          <a:ln w="34920" cap="flat">
            <a:solidFill>
              <a:srgbClr val="C55A11"/>
            </a:solidFill>
            <a:prstDash val="solid"/>
            <a:miter/>
          </a:ln>
        </p:spPr>
      </p:cxn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5F56D195-5315-443D-944C-4390059709B3}"/>
              </a:ext>
            </a:extLst>
          </p:cNvPr>
          <p:cNvCxnSpPr/>
          <p:nvPr/>
        </p:nvCxnSpPr>
        <p:spPr>
          <a:xfrm>
            <a:off x="6243642" y="3695282"/>
            <a:ext cx="2028825" cy="0"/>
          </a:xfrm>
          <a:prstGeom prst="straightConnector1">
            <a:avLst/>
          </a:prstGeom>
          <a:noFill/>
          <a:ln w="6349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ECA1AF01-8EE7-4873-9DBE-CB9DFBEE25D3}"/>
              </a:ext>
            </a:extLst>
          </p:cNvPr>
          <p:cNvCxnSpPr/>
          <p:nvPr/>
        </p:nvCxnSpPr>
        <p:spPr>
          <a:xfrm>
            <a:off x="6257925" y="3671892"/>
            <a:ext cx="0" cy="304797"/>
          </a:xfrm>
          <a:prstGeom prst="straightConnector1">
            <a:avLst/>
          </a:prstGeom>
          <a:noFill/>
          <a:ln w="63495" cap="flat">
            <a:solidFill>
              <a:srgbClr val="2F5597"/>
            </a:solidFill>
            <a:prstDash val="solid"/>
            <a:miter/>
          </a:ln>
        </p:spPr>
      </p:cxn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7C752323-E4F1-4EEB-BEDF-F71A29AA9184}"/>
              </a:ext>
            </a:extLst>
          </p:cNvPr>
          <p:cNvCxnSpPr/>
          <p:nvPr/>
        </p:nvCxnSpPr>
        <p:spPr>
          <a:xfrm>
            <a:off x="8277221" y="3671892"/>
            <a:ext cx="0" cy="304797"/>
          </a:xfrm>
          <a:prstGeom prst="straightConnector1">
            <a:avLst/>
          </a:prstGeom>
          <a:noFill/>
          <a:ln w="63495" cap="flat">
            <a:solidFill>
              <a:srgbClr val="2F5597"/>
            </a:solidFill>
            <a:prstDash val="solid"/>
            <a:miter/>
          </a:ln>
        </p:spPr>
      </p:cxnSp>
      <p:sp>
        <p:nvSpPr>
          <p:cNvPr id="10" name="TextBox 20">
            <a:extLst>
              <a:ext uri="{FF2B5EF4-FFF2-40B4-BE49-F238E27FC236}">
                <a16:creationId xmlns:a16="http://schemas.microsoft.com/office/drawing/2014/main" id="{99779391-1774-4066-AA90-A88A50A745D8}"/>
              </a:ext>
            </a:extLst>
          </p:cNvPr>
          <p:cNvSpPr txBox="1"/>
          <p:nvPr/>
        </p:nvSpPr>
        <p:spPr>
          <a:xfrm>
            <a:off x="5435769" y="5469968"/>
            <a:ext cx="177252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Copper pipe dia. 8mm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F980CBD5-5677-44A6-AC40-EA33772EF819}"/>
              </a:ext>
            </a:extLst>
          </p:cNvPr>
          <p:cNvSpPr txBox="1"/>
          <p:nvPr/>
        </p:nvSpPr>
        <p:spPr>
          <a:xfrm>
            <a:off x="8382003" y="5481672"/>
            <a:ext cx="170844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Bulkhead union on chamber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386758F7-EC0C-42B2-8BAF-229421C968E2}"/>
              </a:ext>
            </a:extLst>
          </p:cNvPr>
          <p:cNvSpPr txBox="1"/>
          <p:nvPr/>
        </p:nvSpPr>
        <p:spPr>
          <a:xfrm>
            <a:off x="7426144" y="2262637"/>
            <a:ext cx="202882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Clamp to resist the pressure force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B4600288-546A-40A7-8945-66C8F21C0EA8}"/>
              </a:ext>
            </a:extLst>
          </p:cNvPr>
          <p:cNvCxnSpPr/>
          <p:nvPr/>
        </p:nvCxnSpPr>
        <p:spPr>
          <a:xfrm flipV="1">
            <a:off x="6949440" y="4726743"/>
            <a:ext cx="308610" cy="526814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4" name="Straight Arrow Connector 25">
            <a:extLst>
              <a:ext uri="{FF2B5EF4-FFF2-40B4-BE49-F238E27FC236}">
                <a16:creationId xmlns:a16="http://schemas.microsoft.com/office/drawing/2014/main" id="{C75826E4-976B-4DA9-A5F8-30568891816B}"/>
              </a:ext>
            </a:extLst>
          </p:cNvPr>
          <p:cNvCxnSpPr/>
          <p:nvPr/>
        </p:nvCxnSpPr>
        <p:spPr>
          <a:xfrm flipV="1">
            <a:off x="8945337" y="4938180"/>
            <a:ext cx="308610" cy="526813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5" name="Straight Arrow Connector 26">
            <a:extLst>
              <a:ext uri="{FF2B5EF4-FFF2-40B4-BE49-F238E27FC236}">
                <a16:creationId xmlns:a16="http://schemas.microsoft.com/office/drawing/2014/main" id="{A2F88D82-05C4-4B58-9D1A-798D6089481B}"/>
              </a:ext>
            </a:extLst>
          </p:cNvPr>
          <p:cNvCxnSpPr>
            <a:stCxn id="12" idx="2"/>
          </p:cNvCxnSpPr>
          <p:nvPr/>
        </p:nvCxnSpPr>
        <p:spPr>
          <a:xfrm flipH="1">
            <a:off x="8111715" y="2908971"/>
            <a:ext cx="328837" cy="728155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6" name="Straight Arrow Connector 29">
            <a:extLst>
              <a:ext uri="{FF2B5EF4-FFF2-40B4-BE49-F238E27FC236}">
                <a16:creationId xmlns:a16="http://schemas.microsoft.com/office/drawing/2014/main" id="{45E8474D-290A-4861-8E40-2483185B8C07}"/>
              </a:ext>
            </a:extLst>
          </p:cNvPr>
          <p:cNvCxnSpPr/>
          <p:nvPr/>
        </p:nvCxnSpPr>
        <p:spPr>
          <a:xfrm>
            <a:off x="2529257" y="4190228"/>
            <a:ext cx="1502058" cy="0"/>
          </a:xfrm>
          <a:prstGeom prst="straightConnector1">
            <a:avLst/>
          </a:prstGeom>
          <a:noFill/>
          <a:ln w="25402" cap="flat">
            <a:solidFill>
              <a:srgbClr val="0070C0"/>
            </a:solidFill>
            <a:prstDash val="solid"/>
            <a:miter/>
            <a:tailEnd type="arrow"/>
          </a:ln>
        </p:spPr>
      </p:cxnSp>
      <p:sp>
        <p:nvSpPr>
          <p:cNvPr id="17" name="TextBox 31">
            <a:extLst>
              <a:ext uri="{FF2B5EF4-FFF2-40B4-BE49-F238E27FC236}">
                <a16:creationId xmlns:a16="http://schemas.microsoft.com/office/drawing/2014/main" id="{ACA62B1D-0494-4665-B464-C4F812734EC7}"/>
              </a:ext>
            </a:extLst>
          </p:cNvPr>
          <p:cNvSpPr txBox="1"/>
          <p:nvPr/>
        </p:nvSpPr>
        <p:spPr>
          <a:xfrm>
            <a:off x="1114269" y="3867061"/>
            <a:ext cx="150204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Applied pressure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5BD889-6F28-45F4-9D67-F4C55D526B6A}"/>
              </a:ext>
            </a:extLst>
          </p:cNvPr>
          <p:cNvSpPr txBox="1"/>
          <p:nvPr/>
        </p:nvSpPr>
        <p:spPr>
          <a:xfrm>
            <a:off x="1844564" y="1406767"/>
            <a:ext cx="8410779" cy="45210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Conclusions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union is operable for water cooling of FEBs.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unions are not damaged as the nut is finger tight on the outside of the union body and the o-ring is an elastomer (Viton) that will not damage the inner sealing surface of the union.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brass nut should be changed for stainless steal to avoid wearwhen frequently used.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clamp to exert the reaction force necessary to oppose the water pressure, a small mechanical job.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leak tightness was not checked but could readily be done up to 20 Bar.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462</Words>
  <Application>Microsoft Office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Cooling unions from Practice to Principle and back. Or How not to damage a cooling union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unions from Practice to Principle</dc:title>
  <dc:creator>Ian Crotty</dc:creator>
  <cp:lastModifiedBy>Ian Crotty</cp:lastModifiedBy>
  <cp:revision>69</cp:revision>
  <dcterms:created xsi:type="dcterms:W3CDTF">2021-06-28T09:07:58Z</dcterms:created>
  <dcterms:modified xsi:type="dcterms:W3CDTF">2021-06-29T14:32:50Z</dcterms:modified>
</cp:coreProperties>
</file>