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1" r:id="rId5"/>
    <p:sldId id="262" r:id="rId6"/>
    <p:sldId id="260" r:id="rId7"/>
    <p:sldId id="266" r:id="rId8"/>
    <p:sldId id="265" r:id="rId9"/>
    <p:sldId id="271" r:id="rId10"/>
    <p:sldId id="267" r:id="rId11"/>
    <p:sldId id="269" r:id="rId1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C983-02BD-496E-B009-00B5D1C227EB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718B-5556-4B54-806B-8AA38627F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19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C983-02BD-496E-B009-00B5D1C227EB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718B-5556-4B54-806B-8AA38627F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961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C983-02BD-496E-B009-00B5D1C227EB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718B-5556-4B54-806B-8AA38627F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961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C983-02BD-496E-B009-00B5D1C227EB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718B-5556-4B54-806B-8AA38627F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879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C983-02BD-496E-B009-00B5D1C227EB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718B-5556-4B54-806B-8AA38627F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876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C983-02BD-496E-B009-00B5D1C227EB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718B-5556-4B54-806B-8AA38627F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288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C983-02BD-496E-B009-00B5D1C227EB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718B-5556-4B54-806B-8AA38627F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731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C983-02BD-496E-B009-00B5D1C227EB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718B-5556-4B54-806B-8AA38627F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822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C983-02BD-496E-B009-00B5D1C227EB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718B-5556-4B54-806B-8AA38627F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234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C983-02BD-496E-B009-00B5D1C227EB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718B-5556-4B54-806B-8AA38627F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C983-02BD-496E-B009-00B5D1C227EB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718B-5556-4B54-806B-8AA38627F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35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EC983-02BD-496E-B009-00B5D1C227EB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B718B-5556-4B54-806B-8AA38627F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871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Input for FEB cooling</a:t>
            </a:r>
            <a:br>
              <a:rPr lang="en-GB" dirty="0" smtClean="0"/>
            </a:br>
            <a:r>
              <a:rPr lang="en-GB" dirty="0" smtClean="0"/>
              <a:t>RE3/1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13 07 2108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4874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881" y="0"/>
            <a:ext cx="10122982" cy="866274"/>
          </a:xfrm>
        </p:spPr>
        <p:txBody>
          <a:bodyPr>
            <a:normAutofit/>
          </a:bodyPr>
          <a:lstStyle/>
          <a:p>
            <a:r>
              <a:rPr lang="en-GB" dirty="0" smtClean="0"/>
              <a:t>Connecter </a:t>
            </a:r>
            <a:r>
              <a:rPr lang="en-GB" dirty="0" smtClean="0"/>
              <a:t>on the </a:t>
            </a:r>
            <a:r>
              <a:rPr lang="en-GB" dirty="0" smtClean="0"/>
              <a:t>Pick </a:t>
            </a:r>
            <a:r>
              <a:rPr lang="en-GB" dirty="0" smtClean="0"/>
              <a:t>up strip </a:t>
            </a:r>
            <a:r>
              <a:rPr lang="en-GB" dirty="0" smtClean="0"/>
              <a:t>to link to </a:t>
            </a:r>
            <a:r>
              <a:rPr lang="en-GB" dirty="0" smtClean="0"/>
              <a:t>FEB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385" t="16488" r="20131" b="3512"/>
          <a:stretch/>
        </p:blipFill>
        <p:spPr>
          <a:xfrm>
            <a:off x="0" y="606038"/>
            <a:ext cx="8674768" cy="626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22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Details of the first prototype to be made by Georgia.</a:t>
            </a:r>
          </a:p>
          <a:p>
            <a:r>
              <a:rPr lang="en-GB" dirty="0" smtClean="0"/>
              <a:t>Input is based on what we know today.</a:t>
            </a:r>
          </a:p>
          <a:p>
            <a:r>
              <a:rPr lang="en-GB" dirty="0" smtClean="0"/>
              <a:t>Application is for the Mechanical Prototype HCP chamber.</a:t>
            </a:r>
          </a:p>
          <a:p>
            <a:r>
              <a:rPr lang="en-GB" dirty="0" smtClean="0"/>
              <a:t>Some missing details will have to be assumed based on a “good guess” basis.</a:t>
            </a:r>
          </a:p>
          <a:p>
            <a:r>
              <a:rPr lang="en-GB" dirty="0" smtClean="0"/>
              <a:t>Next step is application to the final FEB when is becomes available next early 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1467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Power and cooling spec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will be x2 FEBs per chamber, cooled by one cooling loop.</a:t>
            </a:r>
          </a:p>
          <a:p>
            <a:r>
              <a:rPr lang="en-GB" dirty="0" smtClean="0"/>
              <a:t>Each FEB will consume 15W. Total 30W</a:t>
            </a:r>
          </a:p>
          <a:p>
            <a:r>
              <a:rPr lang="en-GB" dirty="0" smtClean="0"/>
              <a:t>Cooling is by water in copper pipes with brass unions, not Aluminium.</a:t>
            </a:r>
          </a:p>
          <a:p>
            <a:r>
              <a:rPr lang="en-GB" dirty="0" smtClean="0"/>
              <a:t>Flow rate is approx. 2litres/ minute</a:t>
            </a:r>
          </a:p>
          <a:p>
            <a:r>
              <a:rPr lang="en-GB" dirty="0" smtClean="0"/>
              <a:t>Pipe </a:t>
            </a:r>
            <a:r>
              <a:rPr lang="en-GB" dirty="0" err="1" smtClean="0"/>
              <a:t>dia</a:t>
            </a:r>
            <a:r>
              <a:rPr lang="en-GB" dirty="0" smtClean="0"/>
              <a:t> is 8x 6mm</a:t>
            </a:r>
          </a:p>
          <a:p>
            <a:r>
              <a:rPr lang="en-GB" dirty="0" smtClean="0"/>
              <a:t>Unions on Bulkhead are </a:t>
            </a:r>
            <a:r>
              <a:rPr lang="en-GB" dirty="0" err="1" smtClean="0"/>
              <a:t>Sagana</a:t>
            </a:r>
            <a:r>
              <a:rPr lang="en-GB" dirty="0" smtClean="0"/>
              <a:t> 8mm</a:t>
            </a:r>
          </a:p>
          <a:p>
            <a:r>
              <a:rPr lang="en-GB" dirty="0" smtClean="0"/>
              <a:t>Localised heat spots are not yet defined.</a:t>
            </a:r>
          </a:p>
          <a:p>
            <a:r>
              <a:rPr lang="en-GB" dirty="0" smtClean="0"/>
              <a:t>Design to fit Mech. </a:t>
            </a:r>
            <a:r>
              <a:rPr lang="en-GB" dirty="0" smtClean="0"/>
              <a:t>Prototype drawings by </a:t>
            </a:r>
            <a:r>
              <a:rPr lang="en-GB" dirty="0" err="1" smtClean="0"/>
              <a:t>Samvel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2327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184" y="2024743"/>
            <a:ext cx="6141816" cy="43383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278803" y="-439702"/>
            <a:ext cx="4145501" cy="5949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25959" y="279432"/>
            <a:ext cx="4889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Samvel’s</a:t>
            </a:r>
            <a:r>
              <a:rPr lang="en-GB" dirty="0" smtClean="0"/>
              <a:t> drawings of Mechanical Prototype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0" y="4245429"/>
            <a:ext cx="4056741" cy="22819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551" y="1008644"/>
            <a:ext cx="3612797" cy="203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16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798" t="28237" r="22582" b="8380"/>
          <a:stretch/>
        </p:blipFill>
        <p:spPr>
          <a:xfrm>
            <a:off x="1388225" y="1258189"/>
            <a:ext cx="9002683" cy="55998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01142" y="315885"/>
            <a:ext cx="66418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FEB Design from Lyon June 2018 </a:t>
            </a:r>
          </a:p>
          <a:p>
            <a:r>
              <a:rPr lang="en-GB" sz="2800" dirty="0" smtClean="0"/>
              <a:t>By Christophe </a:t>
            </a:r>
            <a:r>
              <a:rPr lang="en-GB" sz="2800" dirty="0" err="1" smtClean="0"/>
              <a:t>Combaret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364286" y="1471352"/>
            <a:ext cx="205324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Dimensions in mm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712526" y="5838351"/>
            <a:ext cx="251044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Patch Panel is from </a:t>
            </a:r>
            <a:r>
              <a:rPr lang="en-GB" smtClean="0"/>
              <a:t>the </a:t>
            </a:r>
            <a:r>
              <a:rPr lang="en-GB" smtClean="0"/>
              <a:t>top</a:t>
            </a:r>
            <a:r>
              <a:rPr lang="en-GB" smtClean="0"/>
              <a:t> </a:t>
            </a:r>
            <a:r>
              <a:rPr lang="en-GB" dirty="0" smtClean="0"/>
              <a:t>of the diagram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848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145" t="25753" r="21148" b="10550"/>
          <a:stretch/>
        </p:blipFill>
        <p:spPr>
          <a:xfrm>
            <a:off x="623455" y="608821"/>
            <a:ext cx="9700951" cy="616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17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21876" y="2490764"/>
            <a:ext cx="6771054" cy="525794"/>
          </a:xfrm>
          <a:prstGeom prst="rect">
            <a:avLst/>
          </a:prstGeom>
          <a:pattFill prst="openDmnd">
            <a:fgClr>
              <a:schemeClr val="bg2">
                <a:lumMod val="50000"/>
              </a:schemeClr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1876" y="3203171"/>
            <a:ext cx="5959038" cy="491751"/>
          </a:xfrm>
          <a:prstGeom prst="rect">
            <a:avLst/>
          </a:prstGeom>
          <a:pattFill prst="ltHorz">
            <a:fgClr>
              <a:schemeClr val="accent2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01772" y="3943318"/>
            <a:ext cx="867746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89416" y="1950435"/>
            <a:ext cx="4655976" cy="0"/>
          </a:xfrm>
          <a:prstGeom prst="line">
            <a:avLst/>
          </a:prstGeom>
          <a:ln w="920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592285" y="2199594"/>
            <a:ext cx="6363477" cy="11909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21876" y="4068149"/>
            <a:ext cx="5959038" cy="491751"/>
          </a:xfrm>
          <a:prstGeom prst="rect">
            <a:avLst/>
          </a:prstGeom>
          <a:pattFill prst="ltHorz">
            <a:fgClr>
              <a:schemeClr val="accent2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57181" y="2010605"/>
            <a:ext cx="630862" cy="92472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37847" y="2946070"/>
            <a:ext cx="1060261" cy="93546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21876" y="4746543"/>
            <a:ext cx="6771054" cy="525794"/>
          </a:xfrm>
          <a:prstGeom prst="rect">
            <a:avLst/>
          </a:prstGeom>
          <a:pattFill prst="openDmnd">
            <a:fgClr>
              <a:schemeClr val="bg2">
                <a:lumMod val="50000"/>
              </a:schemeClr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5145" y="3629972"/>
            <a:ext cx="89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PUSP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13214" y="1575009"/>
            <a:ext cx="603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8574525" y="1480878"/>
            <a:ext cx="0" cy="469557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470752" y="4837962"/>
            <a:ext cx="16660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HCP Mechanics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15216" y="2597399"/>
            <a:ext cx="16660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HCP Mechanics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45392" y="3250030"/>
            <a:ext cx="691979" cy="3811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GAP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45392" y="4129962"/>
            <a:ext cx="691979" cy="3811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GAP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946487" y="6085247"/>
            <a:ext cx="3009275" cy="0"/>
          </a:xfrm>
          <a:prstGeom prst="straightConnector1">
            <a:avLst/>
          </a:prstGeom>
          <a:ln w="412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256303" y="5761379"/>
            <a:ext cx="63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“R”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11664779" y="3474013"/>
            <a:ext cx="0" cy="233982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0782396" y="1211877"/>
            <a:ext cx="760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“Phi”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182132" y="4207315"/>
            <a:ext cx="63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“Z”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10835923" y="1740394"/>
            <a:ext cx="72000" cy="72000"/>
          </a:xfrm>
          <a:prstGeom prst="ellipse">
            <a:avLst/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10691923" y="1611579"/>
            <a:ext cx="360000" cy="360000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lowchart: Summing Junction 43"/>
          <p:cNvSpPr/>
          <p:nvPr/>
        </p:nvSpPr>
        <p:spPr>
          <a:xfrm>
            <a:off x="11212930" y="1611579"/>
            <a:ext cx="360000" cy="360000"/>
          </a:xfrm>
          <a:prstGeom prst="flowChartSummingJunction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175995" y="142896"/>
            <a:ext cx="5781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Constraint and degrees of Freedom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374524" y="1928889"/>
            <a:ext cx="71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CCP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490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977" t="22580" r="19349" b="15760"/>
          <a:stretch/>
        </p:blipFill>
        <p:spPr>
          <a:xfrm>
            <a:off x="538165" y="1388225"/>
            <a:ext cx="10720824" cy="54115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92086" y="399012"/>
            <a:ext cx="3524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Connecter LV Power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95283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9186" t="16574" r="30058" b="12944"/>
          <a:stretch/>
        </p:blipFill>
        <p:spPr>
          <a:xfrm>
            <a:off x="4863228" y="0"/>
            <a:ext cx="726504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3009207"/>
            <a:ext cx="1936865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Unions for Bulkhead 8mm</a:t>
            </a:r>
            <a:endParaRPr lang="en-GB" dirty="0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3308465" y="3332373"/>
            <a:ext cx="2518757" cy="18880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346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90445"/>
            <a:ext cx="120676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Connecter for </a:t>
            </a:r>
            <a:r>
              <a:rPr lang="en-GB" sz="2400" b="1" i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underside of FEB to Pick </a:t>
            </a:r>
            <a:r>
              <a:rPr lang="en-GB" sz="2400" b="1" i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up strip </a:t>
            </a:r>
            <a:r>
              <a:rPr lang="en-GB" sz="2400" b="1" i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panel (PUSP)</a:t>
            </a:r>
            <a:endParaRPr lang="en-GB" sz="2400" b="1" i="1" dirty="0" smtClean="0"/>
          </a:p>
          <a:p>
            <a:endParaRPr lang="en-GB" dirty="0"/>
          </a:p>
          <a:p>
            <a:r>
              <a:rPr lang="en-GB" dirty="0" smtClean="0"/>
              <a:t>https</a:t>
            </a:r>
            <a:r>
              <a:rPr lang="en-GB" dirty="0"/>
              <a:t>://www.erni.com/en/products-and-solutions/detail/244838/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https</a:t>
            </a:r>
            <a:r>
              <a:rPr lang="en-GB" dirty="0"/>
              <a:t>://www.erni.com/fileadmin/import/products/assets/DC0005778.PDF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2849" t="10660" r="21696" b="30735"/>
          <a:stretch/>
        </p:blipFill>
        <p:spPr>
          <a:xfrm>
            <a:off x="1311442" y="2167882"/>
            <a:ext cx="8157411" cy="47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74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5956</TotalTime>
  <Words>232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Input for FEB cooling RE3/1</vt:lpstr>
      <vt:lpstr>Power and cooling spec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Connecter on the Pick up strip to link to FEB</vt:lpstr>
      <vt:lpstr>Conclusions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Input for FEB cooling RE3/1</dc:title>
  <dc:creator>Ian Crotty</dc:creator>
  <cp:lastModifiedBy>Ian Crotty</cp:lastModifiedBy>
  <cp:revision>33</cp:revision>
  <cp:lastPrinted>2018-07-13T11:16:40Z</cp:lastPrinted>
  <dcterms:created xsi:type="dcterms:W3CDTF">2018-07-13T09:53:03Z</dcterms:created>
  <dcterms:modified xsi:type="dcterms:W3CDTF">2018-07-18T12:48:22Z</dcterms:modified>
</cp:coreProperties>
</file>