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3" r:id="rId5"/>
    <p:sldId id="260" r:id="rId6"/>
    <p:sldId id="261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8188E-8DD4-4B5C-993A-0A4E393ED886}" type="datetimeFigureOut">
              <a:rPr lang="en-GB" smtClean="0"/>
              <a:t>16/10/2018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12B68-90CE-4927-AC83-13A57AC4A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46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8188E-8DD4-4B5C-993A-0A4E393ED886}" type="datetimeFigureOut">
              <a:rPr lang="en-GB" smtClean="0"/>
              <a:t>16/10/2018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12B68-90CE-4927-AC83-13A57AC4A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166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8188E-8DD4-4B5C-993A-0A4E393ED886}" type="datetimeFigureOut">
              <a:rPr lang="en-GB" smtClean="0"/>
              <a:t>16/10/2018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12B68-90CE-4927-AC83-13A57AC4A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8188E-8DD4-4B5C-993A-0A4E393ED886}" type="datetimeFigureOut">
              <a:rPr lang="en-GB" smtClean="0"/>
              <a:t>16/10/2018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12B68-90CE-4927-AC83-13A57AC4A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0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8188E-8DD4-4B5C-993A-0A4E393ED886}" type="datetimeFigureOut">
              <a:rPr lang="en-GB" smtClean="0"/>
              <a:t>16/10/2018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12B68-90CE-4927-AC83-13A57AC4A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004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8188E-8DD4-4B5C-993A-0A4E393ED886}" type="datetimeFigureOut">
              <a:rPr lang="en-GB" smtClean="0"/>
              <a:t>16/10/2018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12B68-90CE-4927-AC83-13A57AC4A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269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8188E-8DD4-4B5C-993A-0A4E393ED886}" type="datetimeFigureOut">
              <a:rPr lang="en-GB" smtClean="0"/>
              <a:t>16/10/2018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12B68-90CE-4927-AC83-13A57AC4A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841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8188E-8DD4-4B5C-993A-0A4E393ED886}" type="datetimeFigureOut">
              <a:rPr lang="en-GB" smtClean="0"/>
              <a:t>16/10/2018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12B68-90CE-4927-AC83-13A57AC4A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61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8188E-8DD4-4B5C-993A-0A4E393ED886}" type="datetimeFigureOut">
              <a:rPr lang="en-GB" smtClean="0"/>
              <a:t>16/10/2018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12B68-90CE-4927-AC83-13A57AC4A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37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8188E-8DD4-4B5C-993A-0A4E393ED886}" type="datetimeFigureOut">
              <a:rPr lang="en-GB" smtClean="0"/>
              <a:t>16/10/2018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12B68-90CE-4927-AC83-13A57AC4A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879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8188E-8DD4-4B5C-993A-0A4E393ED886}" type="datetimeFigureOut">
              <a:rPr lang="en-GB" smtClean="0"/>
              <a:t>16/10/2018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12B68-90CE-4927-AC83-13A57AC4A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32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8188E-8DD4-4B5C-993A-0A4E393ED886}" type="datetimeFigureOut">
              <a:rPr lang="en-GB" smtClean="0"/>
              <a:t>16/10/2018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12B68-90CE-4927-AC83-13A57AC4A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868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Cooling for </a:t>
            </a:r>
            <a:r>
              <a:rPr lang="en-GB" dirty="0" err="1" smtClean="0"/>
              <a:t>iRPC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</a:t>
            </a:r>
          </a:p>
          <a:p>
            <a:r>
              <a:rPr lang="en-GB" dirty="0" smtClean="0"/>
              <a:t>15 Oct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9809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545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86247" y="515389"/>
            <a:ext cx="603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RE3/1 is linked to the present RE3/2 chambers by opening the circuit linking two RE3/2s at their inner radius.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0606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1025" y="739833"/>
            <a:ext cx="1108917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Present power and flow</a:t>
            </a:r>
          </a:p>
          <a:p>
            <a:endParaRPr lang="en-GB" dirty="0"/>
          </a:p>
          <a:p>
            <a:r>
              <a:rPr lang="en-GB" dirty="0" smtClean="0"/>
              <a:t>Power to one chamber is approx. 10W. There are 72 chamber in one station.</a:t>
            </a:r>
          </a:p>
          <a:p>
            <a:r>
              <a:rPr lang="en-GB" dirty="0" smtClean="0"/>
              <a:t>Power to one station is therefore 72 x 10 = 720W</a:t>
            </a:r>
          </a:p>
          <a:p>
            <a:r>
              <a:rPr lang="en-GB" dirty="0" smtClean="0"/>
              <a:t>There are 6 mini-manifolds each with 3 channels which therefore gives  4 chambers in one circuit.</a:t>
            </a:r>
          </a:p>
          <a:p>
            <a:r>
              <a:rPr lang="en-GB" dirty="0" smtClean="0"/>
              <a:t>0.5USA gallon/min in each circuit </a:t>
            </a:r>
            <a:r>
              <a:rPr lang="en-GB" dirty="0" smtClean="0"/>
              <a:t>will give a max temp rise of 0.3degC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RE4/1 cooling taken off Mini-Manifolds located on the YE3</a:t>
            </a:r>
          </a:p>
          <a:p>
            <a:endParaRPr lang="en-GB" dirty="0"/>
          </a:p>
          <a:p>
            <a:r>
              <a:rPr lang="en-GB" dirty="0" smtClean="0"/>
              <a:t>Power to the FEB is declared as 15W and measured as approx. 10W.</a:t>
            </a:r>
          </a:p>
          <a:p>
            <a:r>
              <a:rPr lang="en-GB" dirty="0" smtClean="0"/>
              <a:t>Power of one chamber is therefore 20W</a:t>
            </a:r>
          </a:p>
          <a:p>
            <a:r>
              <a:rPr lang="en-GB" dirty="0" smtClean="0"/>
              <a:t>Power to one station is 18 x 20 = 360 W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067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1637" y="508690"/>
            <a:ext cx="6624736" cy="6349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66827">
            <a:off x="4723491" y="4708737"/>
            <a:ext cx="576064" cy="1206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2159563" y="164638"/>
            <a:ext cx="576064" cy="1056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лилиния 4"/>
          <p:cNvSpPr/>
          <p:nvPr/>
        </p:nvSpPr>
        <p:spPr>
          <a:xfrm>
            <a:off x="8688288" y="2084851"/>
            <a:ext cx="288032" cy="192021"/>
          </a:xfrm>
          <a:custGeom>
            <a:avLst/>
            <a:gdLst>
              <a:gd name="connsiteX0" fmla="*/ 0 w 147108"/>
              <a:gd name="connsiteY0" fmla="*/ 22225 h 46567"/>
              <a:gd name="connsiteX1" fmla="*/ 53975 w 147108"/>
              <a:gd name="connsiteY1" fmla="*/ 3175 h 46567"/>
              <a:gd name="connsiteX2" fmla="*/ 63500 w 147108"/>
              <a:gd name="connsiteY2" fmla="*/ 41275 h 46567"/>
              <a:gd name="connsiteX3" fmla="*/ 133350 w 147108"/>
              <a:gd name="connsiteY3" fmla="*/ 34925 h 46567"/>
              <a:gd name="connsiteX4" fmla="*/ 146050 w 147108"/>
              <a:gd name="connsiteY4" fmla="*/ 22225 h 46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108" h="46567">
                <a:moveTo>
                  <a:pt x="0" y="22225"/>
                </a:moveTo>
                <a:cubicBezTo>
                  <a:pt x="21696" y="11112"/>
                  <a:pt x="43392" y="0"/>
                  <a:pt x="53975" y="3175"/>
                </a:cubicBezTo>
                <a:cubicBezTo>
                  <a:pt x="64558" y="6350"/>
                  <a:pt x="50271" y="35983"/>
                  <a:pt x="63500" y="41275"/>
                </a:cubicBezTo>
                <a:cubicBezTo>
                  <a:pt x="76729" y="46567"/>
                  <a:pt x="119592" y="38100"/>
                  <a:pt x="133350" y="34925"/>
                </a:cubicBezTo>
                <a:cubicBezTo>
                  <a:pt x="147108" y="31750"/>
                  <a:pt x="146579" y="26987"/>
                  <a:pt x="146050" y="22225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1219170"/>
            <a:endParaRPr lang="en-GB" sz="2400">
              <a:solidFill>
                <a:prstClr val="black"/>
              </a:solidFill>
            </a:endParaRPr>
          </a:p>
        </p:txBody>
      </p:sp>
      <p:sp>
        <p:nvSpPr>
          <p:cNvPr id="6" name="Полилиния 5"/>
          <p:cNvSpPr/>
          <p:nvPr/>
        </p:nvSpPr>
        <p:spPr>
          <a:xfrm rot="2392927">
            <a:off x="7824192" y="1412776"/>
            <a:ext cx="288032" cy="192021"/>
          </a:xfrm>
          <a:custGeom>
            <a:avLst/>
            <a:gdLst>
              <a:gd name="connsiteX0" fmla="*/ 0 w 147108"/>
              <a:gd name="connsiteY0" fmla="*/ 22225 h 46567"/>
              <a:gd name="connsiteX1" fmla="*/ 53975 w 147108"/>
              <a:gd name="connsiteY1" fmla="*/ 3175 h 46567"/>
              <a:gd name="connsiteX2" fmla="*/ 63500 w 147108"/>
              <a:gd name="connsiteY2" fmla="*/ 41275 h 46567"/>
              <a:gd name="connsiteX3" fmla="*/ 133350 w 147108"/>
              <a:gd name="connsiteY3" fmla="*/ 34925 h 46567"/>
              <a:gd name="connsiteX4" fmla="*/ 146050 w 147108"/>
              <a:gd name="connsiteY4" fmla="*/ 22225 h 46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108" h="46567">
                <a:moveTo>
                  <a:pt x="0" y="22225"/>
                </a:moveTo>
                <a:cubicBezTo>
                  <a:pt x="21696" y="11112"/>
                  <a:pt x="43392" y="0"/>
                  <a:pt x="53975" y="3175"/>
                </a:cubicBezTo>
                <a:cubicBezTo>
                  <a:pt x="64558" y="6350"/>
                  <a:pt x="50271" y="35983"/>
                  <a:pt x="63500" y="41275"/>
                </a:cubicBezTo>
                <a:cubicBezTo>
                  <a:pt x="76729" y="46567"/>
                  <a:pt x="119592" y="38100"/>
                  <a:pt x="133350" y="34925"/>
                </a:cubicBezTo>
                <a:cubicBezTo>
                  <a:pt x="147108" y="31750"/>
                  <a:pt x="146579" y="26987"/>
                  <a:pt x="146050" y="22225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1219170"/>
            <a:endParaRPr lang="en-GB" sz="2400">
              <a:solidFill>
                <a:prstClr val="black"/>
              </a:solidFill>
            </a:endParaRPr>
          </a:p>
        </p:txBody>
      </p:sp>
      <p:sp>
        <p:nvSpPr>
          <p:cNvPr id="37" name="Полилиния 36"/>
          <p:cNvSpPr/>
          <p:nvPr/>
        </p:nvSpPr>
        <p:spPr>
          <a:xfrm>
            <a:off x="5432755" y="3228441"/>
            <a:ext cx="3794151" cy="3074011"/>
          </a:xfrm>
          <a:custGeom>
            <a:avLst/>
            <a:gdLst>
              <a:gd name="connsiteX0" fmla="*/ 2779776 w 2845613"/>
              <a:gd name="connsiteY0" fmla="*/ 0 h 2305508"/>
              <a:gd name="connsiteX1" fmla="*/ 2830983 w 2845613"/>
              <a:gd name="connsiteY1" fmla="*/ 358445 h 2305508"/>
              <a:gd name="connsiteX2" fmla="*/ 2691994 w 2845613"/>
              <a:gd name="connsiteY2" fmla="*/ 753466 h 2305508"/>
              <a:gd name="connsiteX3" fmla="*/ 2699309 w 2845613"/>
              <a:gd name="connsiteY3" fmla="*/ 1426464 h 2305508"/>
              <a:gd name="connsiteX4" fmla="*/ 2567636 w 2845613"/>
              <a:gd name="connsiteY4" fmla="*/ 1901952 h 2305508"/>
              <a:gd name="connsiteX5" fmla="*/ 2596896 w 2845613"/>
              <a:gd name="connsiteY5" fmla="*/ 2260397 h 2305508"/>
              <a:gd name="connsiteX6" fmla="*/ 1272845 w 2845613"/>
              <a:gd name="connsiteY6" fmla="*/ 2172615 h 2305508"/>
              <a:gd name="connsiteX7" fmla="*/ 658368 w 2845613"/>
              <a:gd name="connsiteY7" fmla="*/ 2253082 h 2305508"/>
              <a:gd name="connsiteX8" fmla="*/ 321869 w 2845613"/>
              <a:gd name="connsiteY8" fmla="*/ 1945843 h 2305508"/>
              <a:gd name="connsiteX9" fmla="*/ 0 w 2845613"/>
              <a:gd name="connsiteY9" fmla="*/ 1645920 h 2305508"/>
              <a:gd name="connsiteX10" fmla="*/ 0 w 2845613"/>
              <a:gd name="connsiteY10" fmla="*/ 1645920 h 2305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45613" h="2305508">
                <a:moveTo>
                  <a:pt x="2779776" y="0"/>
                </a:moveTo>
                <a:cubicBezTo>
                  <a:pt x="2812694" y="116433"/>
                  <a:pt x="2845613" y="232867"/>
                  <a:pt x="2830983" y="358445"/>
                </a:cubicBezTo>
                <a:cubicBezTo>
                  <a:pt x="2816353" y="484023"/>
                  <a:pt x="2713940" y="575463"/>
                  <a:pt x="2691994" y="753466"/>
                </a:cubicBezTo>
                <a:cubicBezTo>
                  <a:pt x="2670048" y="931469"/>
                  <a:pt x="2720035" y="1235050"/>
                  <a:pt x="2699309" y="1426464"/>
                </a:cubicBezTo>
                <a:cubicBezTo>
                  <a:pt x="2678583" y="1617878"/>
                  <a:pt x="2584705" y="1762963"/>
                  <a:pt x="2567636" y="1901952"/>
                </a:cubicBezTo>
                <a:cubicBezTo>
                  <a:pt x="2550567" y="2040941"/>
                  <a:pt x="2812695" y="2215286"/>
                  <a:pt x="2596896" y="2260397"/>
                </a:cubicBezTo>
                <a:cubicBezTo>
                  <a:pt x="2381097" y="2305508"/>
                  <a:pt x="1595933" y="2173834"/>
                  <a:pt x="1272845" y="2172615"/>
                </a:cubicBezTo>
                <a:cubicBezTo>
                  <a:pt x="949757" y="2171396"/>
                  <a:pt x="816864" y="2290877"/>
                  <a:pt x="658368" y="2253082"/>
                </a:cubicBezTo>
                <a:cubicBezTo>
                  <a:pt x="499872" y="2215287"/>
                  <a:pt x="321869" y="1945843"/>
                  <a:pt x="321869" y="1945843"/>
                </a:cubicBezTo>
                <a:lnTo>
                  <a:pt x="0" y="1645920"/>
                </a:lnTo>
                <a:lnTo>
                  <a:pt x="0" y="1645920"/>
                </a:lnTo>
              </a:path>
            </a:pathLst>
          </a:cu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1219170"/>
            <a:endParaRPr lang="en-GB" sz="2400">
              <a:solidFill>
                <a:prstClr val="black"/>
              </a:solidFill>
            </a:endParaRPr>
          </a:p>
        </p:txBody>
      </p:sp>
      <p:sp>
        <p:nvSpPr>
          <p:cNvPr id="38" name="Полилиния 37"/>
          <p:cNvSpPr/>
          <p:nvPr/>
        </p:nvSpPr>
        <p:spPr>
          <a:xfrm>
            <a:off x="5149902" y="2750515"/>
            <a:ext cx="2574949" cy="3140659"/>
          </a:xfrm>
          <a:custGeom>
            <a:avLst/>
            <a:gdLst>
              <a:gd name="connsiteX0" fmla="*/ 1931212 w 1931212"/>
              <a:gd name="connsiteY0" fmla="*/ 0 h 2355494"/>
              <a:gd name="connsiteX1" fmla="*/ 1770278 w 1931212"/>
              <a:gd name="connsiteY1" fmla="*/ 277978 h 2355494"/>
              <a:gd name="connsiteX2" fmla="*/ 1455724 w 1931212"/>
              <a:gd name="connsiteY2" fmla="*/ 577901 h 2355494"/>
              <a:gd name="connsiteX3" fmla="*/ 1207008 w 1931212"/>
              <a:gd name="connsiteY3" fmla="*/ 1060704 h 2355494"/>
              <a:gd name="connsiteX4" fmla="*/ 790041 w 1931212"/>
              <a:gd name="connsiteY4" fmla="*/ 1309421 h 2355494"/>
              <a:gd name="connsiteX5" fmla="*/ 672998 w 1931212"/>
              <a:gd name="connsiteY5" fmla="*/ 1697127 h 2355494"/>
              <a:gd name="connsiteX6" fmla="*/ 460857 w 1931212"/>
              <a:gd name="connsiteY6" fmla="*/ 2267712 h 2355494"/>
              <a:gd name="connsiteX7" fmla="*/ 0 w 1931212"/>
              <a:gd name="connsiteY7" fmla="*/ 2223821 h 2355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1212" h="2355494">
                <a:moveTo>
                  <a:pt x="1931212" y="0"/>
                </a:moveTo>
                <a:cubicBezTo>
                  <a:pt x="1890369" y="90830"/>
                  <a:pt x="1849526" y="181661"/>
                  <a:pt x="1770278" y="277978"/>
                </a:cubicBezTo>
                <a:cubicBezTo>
                  <a:pt x="1691030" y="374295"/>
                  <a:pt x="1549602" y="447447"/>
                  <a:pt x="1455724" y="577901"/>
                </a:cubicBezTo>
                <a:cubicBezTo>
                  <a:pt x="1361846" y="708355"/>
                  <a:pt x="1317955" y="938784"/>
                  <a:pt x="1207008" y="1060704"/>
                </a:cubicBezTo>
                <a:cubicBezTo>
                  <a:pt x="1096061" y="1182624"/>
                  <a:pt x="879043" y="1203350"/>
                  <a:pt x="790041" y="1309421"/>
                </a:cubicBezTo>
                <a:cubicBezTo>
                  <a:pt x="701039" y="1415492"/>
                  <a:pt x="727862" y="1537412"/>
                  <a:pt x="672998" y="1697127"/>
                </a:cubicBezTo>
                <a:cubicBezTo>
                  <a:pt x="618134" y="1856842"/>
                  <a:pt x="573023" y="2179930"/>
                  <a:pt x="460857" y="2267712"/>
                </a:cubicBezTo>
                <a:cubicBezTo>
                  <a:pt x="348691" y="2355494"/>
                  <a:pt x="174345" y="2289657"/>
                  <a:pt x="0" y="2223821"/>
                </a:cubicBezTo>
              </a:path>
            </a:pathLst>
          </a:cu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1219170"/>
            <a:endParaRPr lang="en-GB" sz="2400">
              <a:solidFill>
                <a:prstClr val="black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 rot="5756379">
            <a:off x="9076727" y="3241284"/>
            <a:ext cx="95496" cy="7827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2400">
              <a:solidFill>
                <a:prstClr val="white"/>
              </a:solidFill>
            </a:endParaRPr>
          </a:p>
        </p:txBody>
      </p:sp>
      <p:sp>
        <p:nvSpPr>
          <p:cNvPr id="40" name="Стрелка вправо 39"/>
          <p:cNvSpPr/>
          <p:nvPr/>
        </p:nvSpPr>
        <p:spPr>
          <a:xfrm rot="2859634">
            <a:off x="5775381" y="5933281"/>
            <a:ext cx="449217" cy="110239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2400">
              <a:solidFill>
                <a:prstClr val="white"/>
              </a:solidFill>
            </a:endParaRPr>
          </a:p>
        </p:txBody>
      </p:sp>
      <p:sp>
        <p:nvSpPr>
          <p:cNvPr id="41" name="Стрелка вправо 40"/>
          <p:cNvSpPr/>
          <p:nvPr/>
        </p:nvSpPr>
        <p:spPr>
          <a:xfrm rot="6567553">
            <a:off x="5744596" y="5237165"/>
            <a:ext cx="449217" cy="110239"/>
          </a:xfrm>
          <a:prstGeom prst="rightArrow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2400">
              <a:solidFill>
                <a:prstClr val="white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 rot="7225452">
            <a:off x="7634273" y="2795179"/>
            <a:ext cx="136115" cy="82791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2400">
              <a:solidFill>
                <a:prstClr val="white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 rot="9938206">
            <a:off x="6485385" y="1333433"/>
            <a:ext cx="142049" cy="60959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2400">
              <a:solidFill>
                <a:prstClr val="white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 rot="8048654" flipV="1">
            <a:off x="7262452" y="2496958"/>
            <a:ext cx="115824" cy="8891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2400">
              <a:solidFill>
                <a:prstClr val="white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17569" y="3794708"/>
            <a:ext cx="3168352" cy="132343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defTabSz="1219170"/>
            <a:r>
              <a:rPr lang="en-GB" sz="1600" b="1" dirty="0">
                <a:solidFill>
                  <a:prstClr val="black"/>
                </a:solidFill>
              </a:rPr>
              <a:t>D</a:t>
            </a:r>
            <a:r>
              <a:rPr lang="en-GB" sz="1600" b="1" dirty="0" smtClean="0">
                <a:solidFill>
                  <a:prstClr val="black"/>
                </a:solidFill>
              </a:rPr>
              <a:t>iagram </a:t>
            </a:r>
            <a:r>
              <a:rPr lang="en-GB" sz="1600" b="1" dirty="0">
                <a:solidFill>
                  <a:prstClr val="black"/>
                </a:solidFill>
              </a:rPr>
              <a:t>of </a:t>
            </a:r>
            <a:r>
              <a:rPr lang="en-GB" sz="1600" b="1" dirty="0" smtClean="0">
                <a:solidFill>
                  <a:prstClr val="black"/>
                </a:solidFill>
              </a:rPr>
              <a:t>1 channel per 2 chambers. Flexible hose from the “T” mounted on the mini manifold.</a:t>
            </a:r>
          </a:p>
          <a:p>
            <a:pPr defTabSz="1219170"/>
            <a:r>
              <a:rPr lang="en-GB" sz="1600" b="1" dirty="0" smtClean="0">
                <a:solidFill>
                  <a:prstClr val="black"/>
                </a:solidFill>
              </a:rPr>
              <a:t>The two RE4/1s will also be linked by flexibles, not shown.</a:t>
            </a: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46" name="Полилиния 45"/>
          <p:cNvSpPr/>
          <p:nvPr/>
        </p:nvSpPr>
        <p:spPr>
          <a:xfrm>
            <a:off x="4803648" y="2574952"/>
            <a:ext cx="2492045" cy="2691993"/>
          </a:xfrm>
          <a:custGeom>
            <a:avLst/>
            <a:gdLst>
              <a:gd name="connsiteX0" fmla="*/ 1869034 w 1869034"/>
              <a:gd name="connsiteY0" fmla="*/ 0 h 2018995"/>
              <a:gd name="connsiteX1" fmla="*/ 1525219 w 1869034"/>
              <a:gd name="connsiteY1" fmla="*/ 256032 h 2018995"/>
              <a:gd name="connsiteX2" fmla="*/ 1298448 w 1869034"/>
              <a:gd name="connsiteY2" fmla="*/ 563270 h 2018995"/>
              <a:gd name="connsiteX3" fmla="*/ 713232 w 1869034"/>
              <a:gd name="connsiteY3" fmla="*/ 907085 h 2018995"/>
              <a:gd name="connsiteX4" fmla="*/ 662026 w 1869034"/>
              <a:gd name="connsiteY4" fmla="*/ 1133856 h 2018995"/>
              <a:gd name="connsiteX5" fmla="*/ 54864 w 1869034"/>
              <a:gd name="connsiteY5" fmla="*/ 1565453 h 2018995"/>
              <a:gd name="connsiteX6" fmla="*/ 332842 w 1869034"/>
              <a:gd name="connsiteY6" fmla="*/ 2018995 h 2018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69034" h="2018995">
                <a:moveTo>
                  <a:pt x="1869034" y="0"/>
                </a:moveTo>
                <a:cubicBezTo>
                  <a:pt x="1744675" y="81077"/>
                  <a:pt x="1620317" y="162154"/>
                  <a:pt x="1525219" y="256032"/>
                </a:cubicBezTo>
                <a:cubicBezTo>
                  <a:pt x="1430121" y="349910"/>
                  <a:pt x="1433779" y="454761"/>
                  <a:pt x="1298448" y="563270"/>
                </a:cubicBezTo>
                <a:cubicBezTo>
                  <a:pt x="1163117" y="671779"/>
                  <a:pt x="819302" y="811987"/>
                  <a:pt x="713232" y="907085"/>
                </a:cubicBezTo>
                <a:cubicBezTo>
                  <a:pt x="607162" y="1002183"/>
                  <a:pt x="771754" y="1024128"/>
                  <a:pt x="662026" y="1133856"/>
                </a:cubicBezTo>
                <a:cubicBezTo>
                  <a:pt x="552298" y="1243584"/>
                  <a:pt x="109728" y="1417930"/>
                  <a:pt x="54864" y="1565453"/>
                </a:cubicBezTo>
                <a:cubicBezTo>
                  <a:pt x="0" y="1712976"/>
                  <a:pt x="296266" y="1955597"/>
                  <a:pt x="332842" y="2018995"/>
                </a:cubicBezTo>
              </a:path>
            </a:pathLst>
          </a:cu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1219170"/>
            <a:endParaRPr lang="en-GB" sz="2400">
              <a:solidFill>
                <a:prstClr val="black"/>
              </a:solidFill>
            </a:endParaRPr>
          </a:p>
        </p:txBody>
      </p:sp>
      <p:sp>
        <p:nvSpPr>
          <p:cNvPr id="47" name="Стрелка вправо 46"/>
          <p:cNvSpPr/>
          <p:nvPr/>
        </p:nvSpPr>
        <p:spPr>
          <a:xfrm rot="19547166">
            <a:off x="5032006" y="4313841"/>
            <a:ext cx="449217" cy="110239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2400">
              <a:solidFill>
                <a:prstClr val="white"/>
              </a:solidFill>
            </a:endParaRPr>
          </a:p>
        </p:txBody>
      </p:sp>
      <p:sp>
        <p:nvSpPr>
          <p:cNvPr id="49" name="Полилиния 48"/>
          <p:cNvSpPr/>
          <p:nvPr/>
        </p:nvSpPr>
        <p:spPr>
          <a:xfrm>
            <a:off x="3039873" y="1375258"/>
            <a:ext cx="3407257" cy="4333849"/>
          </a:xfrm>
          <a:custGeom>
            <a:avLst/>
            <a:gdLst>
              <a:gd name="connsiteX0" fmla="*/ 2555443 w 2555443"/>
              <a:gd name="connsiteY0" fmla="*/ 0 h 3250387"/>
              <a:gd name="connsiteX1" fmla="*/ 2145792 w 2555443"/>
              <a:gd name="connsiteY1" fmla="*/ 73152 h 3250387"/>
              <a:gd name="connsiteX2" fmla="*/ 1772717 w 2555443"/>
              <a:gd name="connsiteY2" fmla="*/ 256032 h 3250387"/>
              <a:gd name="connsiteX3" fmla="*/ 1085088 w 2555443"/>
              <a:gd name="connsiteY3" fmla="*/ 336499 h 3250387"/>
              <a:gd name="connsiteX4" fmla="*/ 690067 w 2555443"/>
              <a:gd name="connsiteY4" fmla="*/ 512064 h 3250387"/>
              <a:gd name="connsiteX5" fmla="*/ 39014 w 2555443"/>
              <a:gd name="connsiteY5" fmla="*/ 607162 h 3250387"/>
              <a:gd name="connsiteX6" fmla="*/ 455981 w 2555443"/>
              <a:gd name="connsiteY6" fmla="*/ 1441095 h 3250387"/>
              <a:gd name="connsiteX7" fmla="*/ 221894 w 2555443"/>
              <a:gd name="connsiteY7" fmla="*/ 1887322 h 3250387"/>
              <a:gd name="connsiteX8" fmla="*/ 521818 w 2555443"/>
              <a:gd name="connsiteY8" fmla="*/ 2392071 h 3250387"/>
              <a:gd name="connsiteX9" fmla="*/ 902208 w 2555443"/>
              <a:gd name="connsiteY9" fmla="*/ 2750515 h 3250387"/>
              <a:gd name="connsiteX10" fmla="*/ 1092403 w 2555443"/>
              <a:gd name="connsiteY10" fmla="*/ 3189427 h 3250387"/>
              <a:gd name="connsiteX11" fmla="*/ 1458163 w 2555443"/>
              <a:gd name="connsiteY11" fmla="*/ 3116275 h 3250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5443" h="3250387">
                <a:moveTo>
                  <a:pt x="2555443" y="0"/>
                </a:moveTo>
                <a:cubicBezTo>
                  <a:pt x="2415844" y="15240"/>
                  <a:pt x="2276246" y="30480"/>
                  <a:pt x="2145792" y="73152"/>
                </a:cubicBezTo>
                <a:cubicBezTo>
                  <a:pt x="2015338" y="115824"/>
                  <a:pt x="1949501" y="212141"/>
                  <a:pt x="1772717" y="256032"/>
                </a:cubicBezTo>
                <a:cubicBezTo>
                  <a:pt x="1595933" y="299923"/>
                  <a:pt x="1265530" y="293827"/>
                  <a:pt x="1085088" y="336499"/>
                </a:cubicBezTo>
                <a:cubicBezTo>
                  <a:pt x="904646" y="379171"/>
                  <a:pt x="864413" y="466953"/>
                  <a:pt x="690067" y="512064"/>
                </a:cubicBezTo>
                <a:cubicBezTo>
                  <a:pt x="515721" y="557175"/>
                  <a:pt x="78028" y="452324"/>
                  <a:pt x="39014" y="607162"/>
                </a:cubicBezTo>
                <a:cubicBezTo>
                  <a:pt x="0" y="762001"/>
                  <a:pt x="425501" y="1227735"/>
                  <a:pt x="455981" y="1441095"/>
                </a:cubicBezTo>
                <a:cubicBezTo>
                  <a:pt x="486461" y="1654455"/>
                  <a:pt x="210921" y="1728826"/>
                  <a:pt x="221894" y="1887322"/>
                </a:cubicBezTo>
                <a:cubicBezTo>
                  <a:pt x="232867" y="2045818"/>
                  <a:pt x="408432" y="2248206"/>
                  <a:pt x="521818" y="2392071"/>
                </a:cubicBezTo>
                <a:cubicBezTo>
                  <a:pt x="635204" y="2535936"/>
                  <a:pt x="807111" y="2617622"/>
                  <a:pt x="902208" y="2750515"/>
                </a:cubicBezTo>
                <a:cubicBezTo>
                  <a:pt x="997306" y="2883408"/>
                  <a:pt x="999744" y="3128467"/>
                  <a:pt x="1092403" y="3189427"/>
                </a:cubicBezTo>
                <a:cubicBezTo>
                  <a:pt x="1185062" y="3250387"/>
                  <a:pt x="1321612" y="3183331"/>
                  <a:pt x="1458163" y="3116275"/>
                </a:cubicBezTo>
              </a:path>
            </a:pathLst>
          </a:cu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1219170"/>
            <a:endParaRPr lang="en-GB" sz="2400">
              <a:solidFill>
                <a:prstClr val="black"/>
              </a:solidFill>
            </a:endParaRPr>
          </a:p>
        </p:txBody>
      </p:sp>
      <p:sp>
        <p:nvSpPr>
          <p:cNvPr id="50" name="Стрелка вправо 49"/>
          <p:cNvSpPr/>
          <p:nvPr/>
        </p:nvSpPr>
        <p:spPr>
          <a:xfrm rot="3017524">
            <a:off x="3368994" y="4349974"/>
            <a:ext cx="449217" cy="110239"/>
          </a:xfrm>
          <a:prstGeom prst="rightArrow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2400">
              <a:solidFill>
                <a:prstClr val="white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728181" y="1796819"/>
            <a:ext cx="115212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219170"/>
            <a:r>
              <a:rPr lang="en-GB" sz="1600" b="1" dirty="0">
                <a:solidFill>
                  <a:prstClr val="white"/>
                </a:solidFill>
              </a:rPr>
              <a:t>RE4/1 </a:t>
            </a:r>
          </a:p>
        </p:txBody>
      </p:sp>
      <p:sp>
        <p:nvSpPr>
          <p:cNvPr id="52" name="TextBox 51"/>
          <p:cNvSpPr txBox="1"/>
          <p:nvPr/>
        </p:nvSpPr>
        <p:spPr>
          <a:xfrm rot="21002279">
            <a:off x="6397477" y="5922151"/>
            <a:ext cx="852833" cy="2974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219170"/>
            <a:r>
              <a:rPr lang="en-GB" sz="1333" b="1" dirty="0">
                <a:solidFill>
                  <a:srgbClr val="FFC000"/>
                </a:solidFill>
              </a:rPr>
              <a:t>Supply</a:t>
            </a:r>
          </a:p>
        </p:txBody>
      </p:sp>
      <p:sp>
        <p:nvSpPr>
          <p:cNvPr id="53" name="TextBox 52"/>
          <p:cNvSpPr txBox="1"/>
          <p:nvPr/>
        </p:nvSpPr>
        <p:spPr>
          <a:xfrm rot="19377402">
            <a:off x="5828724" y="4160777"/>
            <a:ext cx="777984" cy="2974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219170"/>
            <a:r>
              <a:rPr lang="en-GB" sz="1333" b="1" dirty="0">
                <a:solidFill>
                  <a:srgbClr val="92D050"/>
                </a:solidFill>
              </a:rPr>
              <a:t>Return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119670" y="1"/>
            <a:ext cx="39364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170"/>
            <a:r>
              <a:rPr lang="en-GB" sz="2400" b="1" dirty="0">
                <a:solidFill>
                  <a:prstClr val="black"/>
                </a:solidFill>
              </a:rPr>
              <a:t>RE4/1 </a:t>
            </a:r>
            <a:r>
              <a:rPr lang="en-GB" sz="2400" b="1" dirty="0" smtClean="0">
                <a:solidFill>
                  <a:prstClr val="black"/>
                </a:solidFill>
              </a:rPr>
              <a:t>Cooling manifolds </a:t>
            </a: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75787" y="4677140"/>
            <a:ext cx="960107" cy="2974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219170"/>
            <a:r>
              <a:rPr lang="en-GB" sz="1333" b="1" dirty="0">
                <a:solidFill>
                  <a:srgbClr val="4F81BD">
                    <a:lumMod val="75000"/>
                  </a:srgbClr>
                </a:solidFill>
              </a:rPr>
              <a:t>Manifold</a:t>
            </a:r>
          </a:p>
        </p:txBody>
      </p:sp>
    </p:spTree>
    <p:extLst>
      <p:ext uri="{BB962C8B-B14F-4D97-AF65-F5344CB8AC3E}">
        <p14:creationId xmlns:p14="http://schemas.microsoft.com/office/powerpoint/2010/main" val="914275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018398"/>
              </p:ext>
            </p:extLst>
          </p:nvPr>
        </p:nvGraphicFramePr>
        <p:xfrm>
          <a:off x="1455577" y="933057"/>
          <a:ext cx="7642634" cy="5243911"/>
        </p:xfrm>
        <a:graphic>
          <a:graphicData uri="http://schemas.openxmlformats.org/drawingml/2006/table">
            <a:tbl>
              <a:tblPr/>
              <a:tblGrid>
                <a:gridCol w="1780907">
                  <a:extLst>
                    <a:ext uri="{9D8B030D-6E8A-4147-A177-3AD203B41FA5}">
                      <a16:colId xmlns:a16="http://schemas.microsoft.com/office/drawing/2014/main" val="3128203948"/>
                    </a:ext>
                  </a:extLst>
                </a:gridCol>
                <a:gridCol w="651303">
                  <a:extLst>
                    <a:ext uri="{9D8B030D-6E8A-4147-A177-3AD203B41FA5}">
                      <a16:colId xmlns:a16="http://schemas.microsoft.com/office/drawing/2014/main" val="3265622360"/>
                    </a:ext>
                  </a:extLst>
                </a:gridCol>
                <a:gridCol w="651303">
                  <a:extLst>
                    <a:ext uri="{9D8B030D-6E8A-4147-A177-3AD203B41FA5}">
                      <a16:colId xmlns:a16="http://schemas.microsoft.com/office/drawing/2014/main" val="4294644081"/>
                    </a:ext>
                  </a:extLst>
                </a:gridCol>
                <a:gridCol w="651303">
                  <a:extLst>
                    <a:ext uri="{9D8B030D-6E8A-4147-A177-3AD203B41FA5}">
                      <a16:colId xmlns:a16="http://schemas.microsoft.com/office/drawing/2014/main" val="658707512"/>
                    </a:ext>
                  </a:extLst>
                </a:gridCol>
                <a:gridCol w="651303">
                  <a:extLst>
                    <a:ext uri="{9D8B030D-6E8A-4147-A177-3AD203B41FA5}">
                      <a16:colId xmlns:a16="http://schemas.microsoft.com/office/drawing/2014/main" val="3789390383"/>
                    </a:ext>
                  </a:extLst>
                </a:gridCol>
                <a:gridCol w="651303">
                  <a:extLst>
                    <a:ext uri="{9D8B030D-6E8A-4147-A177-3AD203B41FA5}">
                      <a16:colId xmlns:a16="http://schemas.microsoft.com/office/drawing/2014/main" val="2001523951"/>
                    </a:ext>
                  </a:extLst>
                </a:gridCol>
                <a:gridCol w="651303">
                  <a:extLst>
                    <a:ext uri="{9D8B030D-6E8A-4147-A177-3AD203B41FA5}">
                      <a16:colId xmlns:a16="http://schemas.microsoft.com/office/drawing/2014/main" val="1092768969"/>
                    </a:ext>
                  </a:extLst>
                </a:gridCol>
                <a:gridCol w="651303">
                  <a:extLst>
                    <a:ext uri="{9D8B030D-6E8A-4147-A177-3AD203B41FA5}">
                      <a16:colId xmlns:a16="http://schemas.microsoft.com/office/drawing/2014/main" val="1336048100"/>
                    </a:ext>
                  </a:extLst>
                </a:gridCol>
                <a:gridCol w="651303">
                  <a:extLst>
                    <a:ext uri="{9D8B030D-6E8A-4147-A177-3AD203B41FA5}">
                      <a16:colId xmlns:a16="http://schemas.microsoft.com/office/drawing/2014/main" val="2792500464"/>
                    </a:ext>
                  </a:extLst>
                </a:gridCol>
                <a:gridCol w="651303">
                  <a:extLst>
                    <a:ext uri="{9D8B030D-6E8A-4147-A177-3AD203B41FA5}">
                      <a16:colId xmlns:a16="http://schemas.microsoft.com/office/drawing/2014/main" val="229108634"/>
                    </a:ext>
                  </a:extLst>
                </a:gridCol>
              </a:tblGrid>
              <a:tr h="23134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YE3 cooling parameters</a:t>
                      </a: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3312"/>
                  </a:ext>
                </a:extLst>
              </a:tr>
              <a:tr h="192791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784374"/>
                  </a:ext>
                </a:extLst>
              </a:tr>
              <a:tr h="963951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Units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YE3 periphery manifold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CSC cooling circuit ME4/2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CSC cooling circuit ME4/1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RPC cooling circuit RE3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Disk circuit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VME/CRBcircuit (minirack)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Rack cooling circuit (low flow)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Rack cooling circuit (high flow)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892103"/>
                  </a:ext>
                </a:extLst>
              </a:tr>
              <a:tr h="19279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Tube/pipe OD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1097594"/>
                  </a:ext>
                </a:extLst>
              </a:tr>
              <a:tr h="19279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Tube/pipe wall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9085968"/>
                  </a:ext>
                </a:extLst>
              </a:tr>
              <a:tr h="19279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Tube/pipe ID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9932082"/>
                  </a:ext>
                </a:extLst>
              </a:tr>
              <a:tr h="19279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Tube/pipe Area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</a:t>
                      </a:r>
                      <a:r>
                        <a:rPr lang="en-GB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1587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9596471"/>
                  </a:ext>
                </a:extLst>
              </a:tr>
              <a:tr h="19279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Flow rate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liter/min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475438"/>
                  </a:ext>
                </a:extLst>
              </a:tr>
              <a:tr h="19279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Flow velocity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m/sec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6387422"/>
                  </a:ext>
                </a:extLst>
              </a:tr>
              <a:tr h="19279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Reynolds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unitless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73640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5973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5973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6838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4014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10036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10036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665030"/>
                  </a:ext>
                </a:extLst>
              </a:tr>
              <a:tr h="19279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Heat removal/circuit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15482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2516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6753163"/>
                  </a:ext>
                </a:extLst>
              </a:tr>
              <a:tr h="19279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Temperature rise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6298663"/>
                  </a:ext>
                </a:extLst>
              </a:tr>
              <a:tr h="19279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8902789"/>
                  </a:ext>
                </a:extLst>
              </a:tr>
              <a:tr h="19279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circuits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2964349"/>
                  </a:ext>
                </a:extLst>
              </a:tr>
              <a:tr h="19279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flow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liter/min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8369951"/>
                  </a:ext>
                </a:extLst>
              </a:tr>
              <a:tr h="19279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Heat removed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15482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4320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2214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1440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1704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3605530"/>
                  </a:ext>
                </a:extLst>
              </a:tr>
              <a:tr h="19279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Heat removal capacity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4800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942321"/>
                  </a:ext>
                </a:extLst>
              </a:tr>
              <a:tr h="19279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695571"/>
                  </a:ext>
                </a:extLst>
              </a:tr>
              <a:tr h="19279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Pressure drop (measured)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3576792"/>
                  </a:ext>
                </a:extLst>
              </a:tr>
              <a:tr h="192791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996073"/>
                  </a:ext>
                </a:extLst>
              </a:tr>
              <a:tr h="19279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flow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liter/min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5776279"/>
                  </a:ext>
                </a:extLst>
              </a:tr>
              <a:tr h="19279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Heat removed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15482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1534793"/>
                  </a:ext>
                </a:extLst>
              </a:tr>
              <a:tr h="19279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temperature rise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690822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13984" y="5701004"/>
            <a:ext cx="3545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From CSC colleagues, Dick Loveless, dated 2003 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681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980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068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088610"/>
              </p:ext>
            </p:extLst>
          </p:nvPr>
        </p:nvGraphicFramePr>
        <p:xfrm>
          <a:off x="821096" y="951716"/>
          <a:ext cx="9114317" cy="5225251"/>
        </p:xfrm>
        <a:graphic>
          <a:graphicData uri="http://schemas.openxmlformats.org/drawingml/2006/table">
            <a:tbl>
              <a:tblPr/>
              <a:tblGrid>
                <a:gridCol w="1683034">
                  <a:extLst>
                    <a:ext uri="{9D8B030D-6E8A-4147-A177-3AD203B41FA5}">
                      <a16:colId xmlns:a16="http://schemas.microsoft.com/office/drawing/2014/main" val="3428029131"/>
                    </a:ext>
                  </a:extLst>
                </a:gridCol>
                <a:gridCol w="607410">
                  <a:extLst>
                    <a:ext uri="{9D8B030D-6E8A-4147-A177-3AD203B41FA5}">
                      <a16:colId xmlns:a16="http://schemas.microsoft.com/office/drawing/2014/main" val="3323506581"/>
                    </a:ext>
                  </a:extLst>
                </a:gridCol>
                <a:gridCol w="607410">
                  <a:extLst>
                    <a:ext uri="{9D8B030D-6E8A-4147-A177-3AD203B41FA5}">
                      <a16:colId xmlns:a16="http://schemas.microsoft.com/office/drawing/2014/main" val="647817522"/>
                    </a:ext>
                  </a:extLst>
                </a:gridCol>
                <a:gridCol w="607410">
                  <a:extLst>
                    <a:ext uri="{9D8B030D-6E8A-4147-A177-3AD203B41FA5}">
                      <a16:colId xmlns:a16="http://schemas.microsoft.com/office/drawing/2014/main" val="1768115009"/>
                    </a:ext>
                  </a:extLst>
                </a:gridCol>
                <a:gridCol w="607410">
                  <a:extLst>
                    <a:ext uri="{9D8B030D-6E8A-4147-A177-3AD203B41FA5}">
                      <a16:colId xmlns:a16="http://schemas.microsoft.com/office/drawing/2014/main" val="211646454"/>
                    </a:ext>
                  </a:extLst>
                </a:gridCol>
                <a:gridCol w="607410">
                  <a:extLst>
                    <a:ext uri="{9D8B030D-6E8A-4147-A177-3AD203B41FA5}">
                      <a16:colId xmlns:a16="http://schemas.microsoft.com/office/drawing/2014/main" val="2551425571"/>
                    </a:ext>
                  </a:extLst>
                </a:gridCol>
                <a:gridCol w="607410">
                  <a:extLst>
                    <a:ext uri="{9D8B030D-6E8A-4147-A177-3AD203B41FA5}">
                      <a16:colId xmlns:a16="http://schemas.microsoft.com/office/drawing/2014/main" val="2646807203"/>
                    </a:ext>
                  </a:extLst>
                </a:gridCol>
                <a:gridCol w="607410">
                  <a:extLst>
                    <a:ext uri="{9D8B030D-6E8A-4147-A177-3AD203B41FA5}">
                      <a16:colId xmlns:a16="http://schemas.microsoft.com/office/drawing/2014/main" val="2687216480"/>
                    </a:ext>
                  </a:extLst>
                </a:gridCol>
                <a:gridCol w="607410">
                  <a:extLst>
                    <a:ext uri="{9D8B030D-6E8A-4147-A177-3AD203B41FA5}">
                      <a16:colId xmlns:a16="http://schemas.microsoft.com/office/drawing/2014/main" val="1812199113"/>
                    </a:ext>
                  </a:extLst>
                </a:gridCol>
                <a:gridCol w="607410">
                  <a:extLst>
                    <a:ext uri="{9D8B030D-6E8A-4147-A177-3AD203B41FA5}">
                      <a16:colId xmlns:a16="http://schemas.microsoft.com/office/drawing/2014/main" val="1850300122"/>
                    </a:ext>
                  </a:extLst>
                </a:gridCol>
                <a:gridCol w="683337">
                  <a:extLst>
                    <a:ext uri="{9D8B030D-6E8A-4147-A177-3AD203B41FA5}">
                      <a16:colId xmlns:a16="http://schemas.microsoft.com/office/drawing/2014/main" val="4248869913"/>
                    </a:ext>
                  </a:extLst>
                </a:gridCol>
                <a:gridCol w="673846">
                  <a:extLst>
                    <a:ext uri="{9D8B030D-6E8A-4147-A177-3AD203B41FA5}">
                      <a16:colId xmlns:a16="http://schemas.microsoft.com/office/drawing/2014/main" val="1915431732"/>
                    </a:ext>
                  </a:extLst>
                </a:gridCol>
                <a:gridCol w="607410">
                  <a:extLst>
                    <a:ext uri="{9D8B030D-6E8A-4147-A177-3AD203B41FA5}">
                      <a16:colId xmlns:a16="http://schemas.microsoft.com/office/drawing/2014/main" val="155515522"/>
                    </a:ext>
                  </a:extLst>
                </a:gridCol>
              </a:tblGrid>
              <a:tr h="2305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Caculation of RE3/1 and RE4/1</a:t>
                      </a: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1275831"/>
                  </a:ext>
                </a:extLst>
              </a:tr>
              <a:tr h="192105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2121773"/>
                  </a:ext>
                </a:extLst>
              </a:tr>
              <a:tr h="960521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Units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YE3 periphery manifold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CSC cooling circuit ME4/2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CSC cooling circuit ME4/1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RPC cooling circuit RE3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Disk circuit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VME/CRBcircuit (minirack)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Rack cooling circuit (low flow)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Rack cooling circuit (high flow)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RE3/1 chambers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RE4/1 chambers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RE3/1, 3/2 &amp; 3/3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29628"/>
                  </a:ext>
                </a:extLst>
              </a:tr>
              <a:tr h="19210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Tube/pipe OD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1263969"/>
                  </a:ext>
                </a:extLst>
              </a:tr>
              <a:tr h="19210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Tube/pipe wall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2353733"/>
                  </a:ext>
                </a:extLst>
              </a:tr>
              <a:tr h="19210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Tube/pipe ID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5644252"/>
                  </a:ext>
                </a:extLst>
              </a:tr>
              <a:tr h="19210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Tube/pipe Area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</a:t>
                      </a:r>
                      <a:r>
                        <a:rPr lang="en-GB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1587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2420926"/>
                  </a:ext>
                </a:extLst>
              </a:tr>
              <a:tr h="19210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Flow rate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liter/min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6667858"/>
                  </a:ext>
                </a:extLst>
              </a:tr>
              <a:tr h="19210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Flow velocity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m/sec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4584706"/>
                  </a:ext>
                </a:extLst>
              </a:tr>
              <a:tr h="19210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Reynolds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unitless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73640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5973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5973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6838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4014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10036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10036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6838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6838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6838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497680"/>
                  </a:ext>
                </a:extLst>
              </a:tr>
              <a:tr h="19210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Heat removal/circuit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14762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2516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096201"/>
                  </a:ext>
                </a:extLst>
              </a:tr>
              <a:tr h="19210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Temperature rise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3243799"/>
                  </a:ext>
                </a:extLst>
              </a:tr>
              <a:tr h="19210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6677226"/>
                  </a:ext>
                </a:extLst>
              </a:tr>
              <a:tr h="19210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circuits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303893"/>
                  </a:ext>
                </a:extLst>
              </a:tr>
              <a:tr h="19210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flow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liter/min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1354467"/>
                  </a:ext>
                </a:extLst>
              </a:tr>
              <a:tr h="19210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Heat removed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14762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4320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2214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1704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1080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6288560"/>
                  </a:ext>
                </a:extLst>
              </a:tr>
              <a:tr h="19210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Heat removal capacity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4800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0214341"/>
                  </a:ext>
                </a:extLst>
              </a:tr>
              <a:tr h="19210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3725736"/>
                  </a:ext>
                </a:extLst>
              </a:tr>
              <a:tr h="19210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Pressure drop (measured)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5011443"/>
                  </a:ext>
                </a:extLst>
              </a:tr>
              <a:tr h="192105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3218160"/>
                  </a:ext>
                </a:extLst>
              </a:tr>
              <a:tr h="192105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flow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liter/min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5945655"/>
                  </a:ext>
                </a:extLst>
              </a:tr>
              <a:tr h="192105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Heat removed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14762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Nota the original estimate 15 years ago for RE3 circuit was 80W/circuit ! Now 40W</a:t>
                      </a: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391310"/>
                  </a:ext>
                </a:extLst>
              </a:tr>
              <a:tr h="192105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temperature rise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</a:t>
                      </a: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32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052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415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</TotalTime>
  <Words>634</Words>
  <Application>Microsoft Office PowerPoint</Application>
  <PresentationFormat>Widescreen</PresentationFormat>
  <Paragraphs>442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Cooling for iRPC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Cooling for iRPC</dc:title>
  <dc:creator>Ian Crotty</dc:creator>
  <cp:lastModifiedBy>Ian Crotty</cp:lastModifiedBy>
  <cp:revision>8</cp:revision>
  <dcterms:created xsi:type="dcterms:W3CDTF">2018-10-15T15:15:37Z</dcterms:created>
  <dcterms:modified xsi:type="dcterms:W3CDTF">2018-10-16T13:24:25Z</dcterms:modified>
</cp:coreProperties>
</file>