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3" r:id="rId15"/>
    <p:sldId id="271" r:id="rId16"/>
    <p:sldId id="275" r:id="rId17"/>
    <p:sldId id="280" r:id="rId18"/>
    <p:sldId id="276" r:id="rId19"/>
    <p:sldId id="277" r:id="rId20"/>
    <p:sldId id="278" r:id="rId21"/>
    <p:sldId id="281" r:id="rId22"/>
    <p:sldId id="283" r:id="rId23"/>
    <p:sldId id="279" r:id="rId24"/>
  </p:sldIdLst>
  <p:sldSz cx="9577388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>
        <p:scale>
          <a:sx n="60" d="100"/>
          <a:sy n="60" d="100"/>
        </p:scale>
        <p:origin x="-1602" y="-258"/>
      </p:cViewPr>
      <p:guideLst>
        <p:guide orient="horz" pos="2160"/>
        <p:guide pos="301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8304" y="2130426"/>
            <a:ext cx="814078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6608" y="3886200"/>
            <a:ext cx="670417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43606" y="274639"/>
            <a:ext cx="215491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8869" y="274639"/>
            <a:ext cx="6305114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548" y="4406901"/>
            <a:ext cx="81407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6548" y="2906713"/>
            <a:ext cx="81407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8869" y="1600201"/>
            <a:ext cx="4230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8506" y="1600201"/>
            <a:ext cx="4230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870" y="1535113"/>
            <a:ext cx="42316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70" y="2174875"/>
            <a:ext cx="42316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5180" y="1535113"/>
            <a:ext cx="42333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65180" y="2174875"/>
            <a:ext cx="42333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70" y="273050"/>
            <a:ext cx="315089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44493" y="273051"/>
            <a:ext cx="535402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870" y="1435101"/>
            <a:ext cx="315089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7235" y="4800600"/>
            <a:ext cx="574643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77235" y="612775"/>
            <a:ext cx="574643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77235" y="5367338"/>
            <a:ext cx="574643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70" y="274638"/>
            <a:ext cx="861964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870" y="1600201"/>
            <a:ext cx="861964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8869" y="6356351"/>
            <a:ext cx="22347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72274" y="6356351"/>
            <a:ext cx="3032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63795" y="6356351"/>
            <a:ext cx="22347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125" y="3140968"/>
            <a:ext cx="8770491" cy="129614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Design &amp; production of the prototype using new PCBs for testing in October</a:t>
            </a:r>
            <a:r>
              <a:rPr lang="en-US" dirty="0" smtClean="0"/>
              <a:t/>
            </a:r>
            <a:br>
              <a:rPr lang="en-US" dirty="0" smtClean="0"/>
            </a:br>
            <a:endParaRPr lang="it-IT" dirty="0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8447139" cy="118920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4616" y="0"/>
            <a:ext cx="1152772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0277" y="1268761"/>
            <a:ext cx="1211448" cy="116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4115" y="1268760"/>
            <a:ext cx="135757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08223" y="2195572"/>
            <a:ext cx="98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Naples</a:t>
            </a:r>
            <a:endParaRPr lang="it-IT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6326" y="4365105"/>
            <a:ext cx="6956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E.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Voevodina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, I.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Crotty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, S. </a:t>
            </a: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Buontemp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o, N.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Zaganidis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</a:t>
            </a:r>
            <a:endParaRPr lang="it-IT" sz="2400" b="1" dirty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2700" y="6488668"/>
            <a:ext cx="5430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Upgrade meeting of RPC group, CERN, </a:t>
            </a:r>
            <a:r>
              <a:rPr lang="en-US" b="1" dirty="0" smtClean="0"/>
              <a:t>31/07/2017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8447139" cy="11892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4616" y="0"/>
            <a:ext cx="1152772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62"/>
          <p:cNvSpPr txBox="1"/>
          <p:nvPr/>
        </p:nvSpPr>
        <p:spPr>
          <a:xfrm>
            <a:off x="1243913" y="260649"/>
            <a:ext cx="7089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Prototype for PCB with 44/88 return      </a:t>
            </a:r>
            <a:endParaRPr lang="en-GB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862" y="1484784"/>
            <a:ext cx="3276526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487" y="1412776"/>
            <a:ext cx="3384375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12776"/>
            <a:ext cx="3024336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56246" y="342900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44/88 Strips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0582" y="3286725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Bottom &amp; Top  Gaps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08974" y="328498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Active area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40422" y="6165304"/>
            <a:ext cx="672942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66" y="548680"/>
            <a:ext cx="4176464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38" y="332656"/>
            <a:ext cx="4824536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36366" y="0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Dimensions for Mechanics 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6286" y="263691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PCB with coaxial  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806" y="263691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PCB with return  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5752" y="6239426"/>
            <a:ext cx="600934" cy="61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8447139" cy="11892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4616" y="0"/>
            <a:ext cx="1152772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62"/>
          <p:cNvSpPr txBox="1"/>
          <p:nvPr/>
        </p:nvSpPr>
        <p:spPr>
          <a:xfrm>
            <a:off x="1243913" y="260649"/>
            <a:ext cx="7089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Table with main dimensions</a:t>
            </a:r>
            <a:endParaRPr lang="en-GB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04446" y="6165304"/>
            <a:ext cx="672942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16832"/>
            <a:ext cx="2680304" cy="2882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700462" y="1412776"/>
          <a:ext cx="6563747" cy="4101084"/>
        </p:xfrm>
        <a:graphic>
          <a:graphicData uri="http://schemas.openxmlformats.org/drawingml/2006/table">
            <a:tbl>
              <a:tblPr/>
              <a:tblGrid>
                <a:gridCol w="1856775"/>
                <a:gridCol w="995168"/>
                <a:gridCol w="1113890"/>
                <a:gridCol w="1360937"/>
                <a:gridCol w="1236977"/>
              </a:tblGrid>
              <a:tr h="27603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mbria"/>
                          <a:ea typeface="Calibri"/>
                          <a:cs typeface="Times New Roman"/>
                        </a:rPr>
                        <a:t>Table 1: Strip area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76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mbria"/>
                          <a:ea typeface="Calibri"/>
                          <a:cs typeface="Times New Roman"/>
                        </a:rPr>
                        <a:t>Name 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mbria"/>
                          <a:ea typeface="Calibri"/>
                          <a:cs typeface="Times New Roman"/>
                        </a:rPr>
                        <a:t>A, [mm]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mbria"/>
                          <a:ea typeface="Calibri"/>
                          <a:cs typeface="Times New Roman"/>
                        </a:rPr>
                        <a:t>B, [mm]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mbria"/>
                          <a:ea typeface="Calibri"/>
                          <a:cs typeface="Times New Roman"/>
                        </a:rPr>
                        <a:t>C, [mm]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mbria"/>
                          <a:ea typeface="Calibri"/>
                          <a:cs typeface="Times New Roman"/>
                        </a:rPr>
                        <a:t>D, [mm]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44/88 coaxial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1622.84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1129.60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635.20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1603.9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44/88 return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1616.97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990.42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579.28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1603.85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mbria"/>
                          <a:ea typeface="Calibri"/>
                          <a:cs typeface="Times New Roman"/>
                        </a:rPr>
                        <a:t>Table 2: Gap Details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44/88 coaxial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1582.37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1176.04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693.98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1563.90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44/88 return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1669.40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987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562.54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1655.85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mbria"/>
                          <a:ea typeface="Calibri"/>
                          <a:cs typeface="Times New Roman"/>
                        </a:rPr>
                        <a:t>Table 3: Active Area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44/88 coaxial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1531.78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1117.76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651.10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1513.90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44/88 return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1618.99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930.18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518.54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1605.85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mbria"/>
                          <a:ea typeface="Calibri"/>
                          <a:cs typeface="Times New Roman"/>
                        </a:rPr>
                        <a:t>Table 4: Mechanics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44/88 coaxial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1735.50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1270.16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741.44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1715.25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44/88 return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1801.39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1240.73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733.14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1783.42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686" y="1340768"/>
            <a:ext cx="3744416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3798367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8447139" cy="11892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24616" y="0"/>
            <a:ext cx="1152772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62"/>
          <p:cNvSpPr txBox="1"/>
          <p:nvPr/>
        </p:nvSpPr>
        <p:spPr>
          <a:xfrm>
            <a:off x="739856" y="313492"/>
            <a:ext cx="7649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Shorter of RE4/2 (Bottom Gap)  form KODEL</a:t>
            </a:r>
            <a:endParaRPr lang="en-GB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764358" y="1268760"/>
            <a:ext cx="72008" cy="5328592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6200000">
            <a:off x="940912" y="331634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1663 mm</a:t>
            </a:r>
            <a:endParaRPr lang="it-IT" b="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636566" y="1556792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916486" y="6669360"/>
            <a:ext cx="158417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284638" y="1556792"/>
            <a:ext cx="72008" cy="5112568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6200000">
            <a:off x="3461192" y="3468742"/>
            <a:ext cx="1296144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1563.9 mm</a:t>
            </a:r>
            <a:endParaRPr lang="it-IT" b="1" dirty="0">
              <a:solidFill>
                <a:srgbClr val="0070C0"/>
              </a:solidFill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2340422" y="1628800"/>
            <a:ext cx="0" cy="36004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052390" y="19795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100 mm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64358" y="2996952"/>
            <a:ext cx="15121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RE4/2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Bottom Gap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(Thickness of 6 mm)</a:t>
            </a:r>
            <a:endParaRPr lang="it-IT" sz="1200" b="1" dirty="0" smtClean="0">
              <a:solidFill>
                <a:schemeClr val="bg1"/>
              </a:solidFill>
            </a:endParaRPr>
          </a:p>
          <a:p>
            <a:pPr algn="ctr"/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28854" y="2924944"/>
            <a:ext cx="15121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Shorter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RE4/2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Bottom Gap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1100" b="1" dirty="0" smtClean="0">
                <a:solidFill>
                  <a:schemeClr val="bg1"/>
                </a:solidFill>
              </a:rPr>
              <a:t>(Thickness of 6 mm)</a:t>
            </a:r>
            <a:endParaRPr lang="it-IT" sz="2400" b="1" dirty="0" smtClean="0">
              <a:solidFill>
                <a:schemeClr val="bg1"/>
              </a:solidFill>
            </a:endParaRPr>
          </a:p>
          <a:p>
            <a:pPr algn="ctr"/>
            <a:endParaRPr lang="it-IT" sz="2400" b="1" dirty="0">
              <a:solidFill>
                <a:schemeClr val="bg1"/>
              </a:solidFill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6300862" y="1556792"/>
            <a:ext cx="72008" cy="504056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16200000">
            <a:off x="5477416" y="324433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1563 mm</a:t>
            </a:r>
            <a:endParaRPr lang="it-IT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260302" y="755412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Adaptation of RE4/2 Bottom Gap for PCB with </a:t>
            </a:r>
            <a:r>
              <a:rPr lang="en-US" b="1" u="sng" dirty="0" smtClean="0"/>
              <a:t>44/88 coaxial cable</a:t>
            </a:r>
            <a:endParaRPr lang="it-IT" b="1" u="sng" dirty="0"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flipH="1">
            <a:off x="2340422" y="1628800"/>
            <a:ext cx="504056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7020942" y="6021288"/>
            <a:ext cx="0" cy="54868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444878" y="537321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20 mm for soldering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588894" y="184482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20 mm for soldering</a:t>
            </a:r>
            <a:endParaRPr lang="it-IT" b="1" dirty="0">
              <a:solidFill>
                <a:schemeClr val="bg1"/>
              </a:solidFill>
            </a:endParaRPr>
          </a:p>
        </p:txBody>
      </p:sp>
      <p:cxnSp>
        <p:nvCxnSpPr>
          <p:cNvPr id="62" name="Прямая со стрелкой 61"/>
          <p:cNvCxnSpPr/>
          <p:nvPr/>
        </p:nvCxnSpPr>
        <p:spPr>
          <a:xfrm flipV="1">
            <a:off x="6804918" y="1556792"/>
            <a:ext cx="0" cy="36004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8447139" cy="11892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4616" y="0"/>
            <a:ext cx="1152772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62"/>
          <p:cNvSpPr txBox="1"/>
          <p:nvPr/>
        </p:nvSpPr>
        <p:spPr>
          <a:xfrm>
            <a:off x="739856" y="313492"/>
            <a:ext cx="7649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Shorter of RE4/2 (Bottom Gap)  form KODEL</a:t>
            </a:r>
            <a:endParaRPr lang="en-GB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260302" y="755412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Adaptation of RE4/2 Bottom Gap for PCB with </a:t>
            </a:r>
            <a:r>
              <a:rPr lang="en-US" b="1" u="sng" dirty="0" smtClean="0"/>
              <a:t>44/88 return</a:t>
            </a:r>
            <a:endParaRPr lang="it-IT" b="1" u="sng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8454" y="1248560"/>
            <a:ext cx="3849067" cy="560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3852590" y="2780928"/>
            <a:ext cx="18002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RE4/2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Bottom Gap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(Thickness of 6 mm)</a:t>
            </a:r>
            <a:endParaRPr lang="it-IT" sz="1400" b="1" dirty="0" smtClean="0">
              <a:solidFill>
                <a:schemeClr val="bg1"/>
              </a:solidFill>
            </a:endParaRPr>
          </a:p>
          <a:p>
            <a:pPr algn="ctr"/>
            <a:endParaRPr lang="it-IT" sz="2400" b="1" dirty="0">
              <a:solidFill>
                <a:schemeClr val="bg1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364758" y="6597352"/>
            <a:ext cx="158417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732910" y="1484784"/>
            <a:ext cx="0" cy="5112568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6200000">
            <a:off x="5076727" y="3928409"/>
            <a:ext cx="2952327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Strips’s</a:t>
            </a:r>
            <a:r>
              <a:rPr lang="en-US" b="1" dirty="0" smtClean="0">
                <a:solidFill>
                  <a:srgbClr val="0070C0"/>
                </a:solidFill>
              </a:rPr>
              <a:t> Length 1603.85mm</a:t>
            </a:r>
            <a:endParaRPr lang="it-IT" b="1" dirty="0">
              <a:solidFill>
                <a:srgbClr val="0070C0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940822" y="1484784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780582" y="1412776"/>
            <a:ext cx="72008" cy="5256584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6200000">
            <a:off x="2957136" y="338835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1663 mm</a:t>
            </a:r>
            <a:endParaRPr lang="it-IT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1556792"/>
            <a:ext cx="2520280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PCB with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44/88 Pick Up &amp; Return</a:t>
            </a:r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32" name="Прямая со стрелкой 31"/>
          <p:cNvCxnSpPr>
            <a:stCxn id="27" idx="3"/>
          </p:cNvCxnSpPr>
          <p:nvPr/>
        </p:nvCxnSpPr>
        <p:spPr>
          <a:xfrm flipV="1">
            <a:off x="2520280" y="1844827"/>
            <a:ext cx="324198" cy="351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517158" y="6749752"/>
            <a:ext cx="207984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012830" y="1340768"/>
            <a:ext cx="144016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7371689" y="1340768"/>
            <a:ext cx="9293" cy="5328592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 rot="16200000">
            <a:off x="6364031" y="3356538"/>
            <a:ext cx="166456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1713.42 mm</a:t>
            </a:r>
            <a:endParaRPr lang="it-IT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8447139" cy="11892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4616" y="0"/>
            <a:ext cx="1152772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62"/>
          <p:cNvSpPr txBox="1"/>
          <p:nvPr/>
        </p:nvSpPr>
        <p:spPr>
          <a:xfrm>
            <a:off x="1243913" y="260649"/>
            <a:ext cx="7089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Using RE4/2 Top Narrow from CERN </a:t>
            </a:r>
            <a:endParaRPr lang="en-GB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256" y="1628800"/>
            <a:ext cx="390735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060502" y="6525344"/>
            <a:ext cx="158417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428654" y="1700808"/>
            <a:ext cx="0" cy="4824536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492550" y="1700808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476326" y="2132856"/>
            <a:ext cx="72008" cy="3024336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3490229" y="3640378"/>
            <a:ext cx="151216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 1603.9 mm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652880" y="338835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1010 mm</a:t>
            </a:r>
            <a:endParaRPr lang="it-IT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32310" y="2996952"/>
            <a:ext cx="18722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RE4/2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TOP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Narrow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(Thickness of 6 mm)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6246" y="119675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PCB with 44/88 coaxial cable </a:t>
            </a:r>
            <a:endParaRPr lang="it-IT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726" y="1484784"/>
            <a:ext cx="388843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7669014" y="6381328"/>
            <a:ext cx="158417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9109174" y="1628800"/>
            <a:ext cx="0" cy="4824536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8173070" y="1628800"/>
            <a:ext cx="10081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16200000">
            <a:off x="8170749" y="3640378"/>
            <a:ext cx="151216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 1603.85 mm</a:t>
            </a:r>
            <a:endParaRPr lang="it-IT" b="1" dirty="0">
              <a:solidFill>
                <a:srgbClr val="0070C0"/>
              </a:solidFill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6588894" y="2276872"/>
            <a:ext cx="72008" cy="2952328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6200000">
            <a:off x="5765448" y="353236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1010 mm</a:t>
            </a:r>
            <a:endParaRPr lang="it-IT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444878" y="3140968"/>
            <a:ext cx="172819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RE4/2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TOP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Narrow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(Thickness of 6 mm)</a:t>
            </a:r>
            <a:endParaRPr lang="it-IT" sz="1400" b="1" dirty="0" smtClean="0">
              <a:solidFill>
                <a:schemeClr val="bg1"/>
              </a:solidFill>
            </a:endParaRPr>
          </a:p>
          <a:p>
            <a:pPr algn="ctr"/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72608" y="1196752"/>
            <a:ext cx="3924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PCB with 44/88 Pick Up &amp; Return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8447139" cy="11892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4616" y="0"/>
            <a:ext cx="1152772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62"/>
          <p:cNvSpPr txBox="1"/>
          <p:nvPr/>
        </p:nvSpPr>
        <p:spPr>
          <a:xfrm>
            <a:off x="1243913" y="260649"/>
            <a:ext cx="7089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Table with main dimensions</a:t>
            </a:r>
            <a:endParaRPr lang="en-GB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2776"/>
            <a:ext cx="255644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628454" y="1124744"/>
          <a:ext cx="6563747" cy="5678424"/>
        </p:xfrm>
        <a:graphic>
          <a:graphicData uri="http://schemas.openxmlformats.org/drawingml/2006/table">
            <a:tbl>
              <a:tblPr/>
              <a:tblGrid>
                <a:gridCol w="1856775"/>
                <a:gridCol w="995168"/>
                <a:gridCol w="1113890"/>
                <a:gridCol w="1360937"/>
                <a:gridCol w="1236977"/>
              </a:tblGrid>
              <a:tr h="27603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mbria"/>
                          <a:ea typeface="Calibri"/>
                          <a:cs typeface="Times New Roman"/>
                        </a:rPr>
                        <a:t>Table 1: Strip area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76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mbria"/>
                          <a:ea typeface="Calibri"/>
                          <a:cs typeface="Times New Roman"/>
                        </a:rPr>
                        <a:t>Name 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mbria"/>
                          <a:ea typeface="Calibri"/>
                          <a:cs typeface="Times New Roman"/>
                        </a:rPr>
                        <a:t>A, [mm]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mbria"/>
                          <a:ea typeface="Calibri"/>
                          <a:cs typeface="Times New Roman"/>
                        </a:rPr>
                        <a:t>B, [mm]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mbria"/>
                          <a:ea typeface="Calibri"/>
                          <a:cs typeface="Times New Roman"/>
                        </a:rPr>
                        <a:t>C, [mm]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mbria"/>
                          <a:ea typeface="Calibri"/>
                          <a:cs typeface="Times New Roman"/>
                        </a:rPr>
                        <a:t>D, [mm]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44/88 coaxial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1622.84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1129.60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635.20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1603.9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44/88 return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1616.97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990.42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579.28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1603.85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mbria"/>
                          <a:ea typeface="Calibri"/>
                          <a:cs typeface="Times New Roman"/>
                        </a:rPr>
                        <a:t>Table 2: Gap Details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44/88 coaxial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1582.37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1176.04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693.98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1563.90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44/88 return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1669.40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987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562.54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1655.85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RE4/2 Bottom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1669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921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630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1663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RE4/2 Top Narrow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1014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809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632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1010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603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mbria"/>
                          <a:ea typeface="Calibri"/>
                          <a:cs typeface="Times New Roman"/>
                        </a:rPr>
                        <a:t>Table 3: Active Area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44/88 coaxial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1531.78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1117.76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651.10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1513.90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44/88 return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1618.99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930.18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518.54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1605.85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RE4/2 Bottom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1619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866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584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1613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RE4/2 Top Narrow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964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754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586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960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603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mbria"/>
                          <a:ea typeface="Calibri"/>
                          <a:cs typeface="Times New Roman"/>
                        </a:rPr>
                        <a:t>Table 4: Mechanics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44/88 coaxial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1735.50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1270.16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741.44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1715.25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44/88 return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1801.39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1240.73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733.14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1783.42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RE4/2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1693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979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684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1687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6828" y="476672"/>
            <a:ext cx="5040560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969346" y="1484784"/>
            <a:ext cx="47879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bg1"/>
                </a:solidFill>
              </a:rPr>
              <a:t>Bakelite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for return</a:t>
            </a:r>
            <a:endParaRPr lang="it-IT" sz="32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7705"/>
            <a:ext cx="4734719" cy="629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4198" y="1412776"/>
            <a:ext cx="47879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bg1"/>
                </a:solidFill>
              </a:rPr>
              <a:t>Bakelite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for coaxial</a:t>
            </a: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2390" y="44624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Dimensions of Bakelite</a:t>
            </a:r>
            <a:endParaRPr lang="it-IT" sz="2800" b="1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3150" y="0"/>
            <a:ext cx="72008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5842" y="0"/>
            <a:ext cx="679211" cy="71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4398" y="18864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Drawing with Dimensions of Bakelite</a:t>
            </a:r>
            <a:endParaRPr lang="it-IT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3150" y="0"/>
            <a:ext cx="72008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842" y="0"/>
            <a:ext cx="679211" cy="71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182" y="924297"/>
            <a:ext cx="4320480" cy="581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40620" y="764704"/>
            <a:ext cx="4168554" cy="604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278" y="1303196"/>
            <a:ext cx="7460853" cy="543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8630" y="0"/>
            <a:ext cx="1318758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43911" cy="119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132510" y="188640"/>
            <a:ext cx="38497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 smtClean="0">
                <a:solidFill>
                  <a:srgbClr val="0070C0"/>
                </a:solidFill>
              </a:rPr>
              <a:t>Pieces for cutting</a:t>
            </a:r>
            <a:endParaRPr lang="it-IT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3441" y="2924944"/>
            <a:ext cx="9313947" cy="194421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FF0000"/>
                </a:solidFill>
              </a:rPr>
              <a:t> New Gas Gaps for PCBs of 44/88 of coaxial and return;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FF0000"/>
                </a:solidFill>
              </a:rPr>
              <a:t> Cut of RE4/2 bottom Gas Gaps using the available material in KODEL;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FF0000"/>
                </a:solidFill>
              </a:rPr>
              <a:t>Using the available of Gas gaps of RE4/2 Top narrow from CERN.</a:t>
            </a:r>
          </a:p>
          <a:p>
            <a:pPr algn="just">
              <a:lnSpc>
                <a:spcPct val="150000"/>
              </a:lnSpc>
              <a:buNone/>
            </a:pPr>
            <a:endParaRPr lang="it-IT" sz="2200" b="1" dirty="0" smtClean="0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8447139" cy="118920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4616" y="0"/>
            <a:ext cx="1152772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63441" y="1702550"/>
            <a:ext cx="8824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Three Options for prototype’s production:</a:t>
            </a:r>
            <a:endParaRPr lang="it-IT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60502" y="0"/>
            <a:ext cx="4512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 smtClean="0">
                <a:solidFill>
                  <a:srgbClr val="0070C0"/>
                </a:solidFill>
              </a:rPr>
              <a:t>Cutting of HPL’s panels</a:t>
            </a:r>
            <a:endParaRPr lang="it-IT" sz="3600" b="1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4163" y="0"/>
            <a:ext cx="1169067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116286" cy="107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5"/>
            <a:ext cx="9315539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1888" y="842963"/>
            <a:ext cx="477202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700462" y="260648"/>
            <a:ext cx="33411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smtClean="0">
                <a:solidFill>
                  <a:srgbClr val="0070C0"/>
                </a:solidFill>
              </a:rPr>
              <a:t>Piece 3: for testing</a:t>
            </a:r>
            <a:endParaRPr lang="it-IT" sz="3200" b="1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8630" y="0"/>
            <a:ext cx="1318758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43911" cy="119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2818645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905467" y="1354160"/>
          <a:ext cx="6563747" cy="5027168"/>
        </p:xfrm>
        <a:graphic>
          <a:graphicData uri="http://schemas.openxmlformats.org/drawingml/2006/table">
            <a:tbl>
              <a:tblPr/>
              <a:tblGrid>
                <a:gridCol w="1856775"/>
                <a:gridCol w="995168"/>
                <a:gridCol w="1113890"/>
                <a:gridCol w="1360937"/>
                <a:gridCol w="1236977"/>
              </a:tblGrid>
              <a:tr h="29146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mbria"/>
                          <a:ea typeface="Calibri"/>
                          <a:cs typeface="Times New Roman"/>
                        </a:rPr>
                        <a:t>Table 1: Strip area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91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mbria"/>
                          <a:ea typeface="Calibri"/>
                          <a:cs typeface="Times New Roman"/>
                        </a:rPr>
                        <a:t>Name 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mbria"/>
                          <a:ea typeface="Calibri"/>
                          <a:cs typeface="Times New Roman"/>
                        </a:rPr>
                        <a:t>A, [mm]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mbria"/>
                          <a:ea typeface="Calibri"/>
                          <a:cs typeface="Times New Roman"/>
                        </a:rPr>
                        <a:t>B, [mm]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mbria"/>
                          <a:ea typeface="Calibri"/>
                          <a:cs typeface="Times New Roman"/>
                        </a:rPr>
                        <a:t>C, [mm]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mbria"/>
                          <a:ea typeface="Calibri"/>
                          <a:cs typeface="Times New Roman"/>
                        </a:rPr>
                        <a:t>D, [mm]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44/88 coaxial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1622.84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1129.60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635.20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1603.9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44/88 return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1616.97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990.42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579.28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1603.85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6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mbria"/>
                          <a:ea typeface="Calibri"/>
                          <a:cs typeface="Times New Roman"/>
                        </a:rPr>
                        <a:t>Table 2: Gap Details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91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44/88 coaxial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1582.37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1176.04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693.98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1563.90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44/88 return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1669.40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987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562.54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1655.85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6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mbria"/>
                          <a:ea typeface="Calibri"/>
                          <a:cs typeface="Times New Roman"/>
                        </a:rPr>
                        <a:t>Table 3: Active Area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91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44/88 coaxial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1531.78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1117.76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651.10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1513.90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44/88 return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1618.99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930.18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518.54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1605.85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6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mbria"/>
                          <a:ea typeface="Calibri"/>
                          <a:cs typeface="Times New Roman"/>
                        </a:rPr>
                        <a:t>Table 4: Mechanics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91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44/88 coaxial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1735.50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1270.16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741.44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1715.25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44/88 return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1801.39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1240.73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733.14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1783.42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65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Cambria"/>
                          <a:ea typeface="Calibri"/>
                          <a:cs typeface="Times New Roman"/>
                        </a:rPr>
                        <a:t>Table 5: Bakelite</a:t>
                      </a:r>
                      <a:endParaRPr lang="it-IT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44/88 coaxial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1576.29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1169.05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688.83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0070C0"/>
                          </a:solidFill>
                          <a:latin typeface="Cambria"/>
                          <a:ea typeface="Calibri"/>
                          <a:cs typeface="Times New Roman"/>
                        </a:rPr>
                        <a:t>1557.90</a:t>
                      </a:r>
                      <a:endParaRPr lang="it-IT" sz="1800" kern="1200" dirty="0">
                        <a:solidFill>
                          <a:srgbClr val="0070C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3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44/88 return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1663.35</a:t>
                      </a:r>
                      <a:endParaRPr lang="it-IT" sz="1800" kern="1200" dirty="0">
                        <a:solidFill>
                          <a:srgbClr val="FF000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980.19</a:t>
                      </a:r>
                      <a:endParaRPr lang="it-IT" sz="1800" kern="1200" dirty="0">
                        <a:solidFill>
                          <a:srgbClr val="FF000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557.25</a:t>
                      </a:r>
                      <a:endParaRPr lang="it-IT" sz="1800" kern="1200" dirty="0">
                        <a:solidFill>
                          <a:srgbClr val="FF000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latin typeface="Cambria"/>
                          <a:ea typeface="Calibri"/>
                          <a:cs typeface="Times New Roman"/>
                        </a:rPr>
                        <a:t>1649.85</a:t>
                      </a:r>
                      <a:endParaRPr lang="it-IT" sz="1800" kern="1200" dirty="0">
                        <a:solidFill>
                          <a:srgbClr val="FF0000"/>
                        </a:solidFill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04318" y="457508"/>
            <a:ext cx="7272808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Final table with main dimensions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577388" cy="72454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318" y="260648"/>
            <a:ext cx="6589514" cy="581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36366" y="5949280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Thank you for your attention!</a:t>
            </a:r>
            <a:endParaRPr lang="it-IT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8447139" cy="118920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4616" y="0"/>
            <a:ext cx="1152772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862" y="1601276"/>
            <a:ext cx="2865994" cy="525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704" y="260648"/>
            <a:ext cx="8619649" cy="79208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PCB with Coaxial cable</a:t>
            </a:r>
            <a:endParaRPr lang="it-IT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6808" y="1196752"/>
            <a:ext cx="188552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44 strips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7482" y="1626677"/>
            <a:ext cx="2699839" cy="5231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920007" y="1196752"/>
            <a:ext cx="188552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88 strips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5697" y="2492896"/>
            <a:ext cx="2036364" cy="147732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Production of one BOTTOM and one TOP gaps which will be completely identical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704" y="-27384"/>
            <a:ext cx="8619649" cy="576064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PCBs with Pick-Up and Return strips</a:t>
            </a:r>
            <a:endParaRPr lang="it-IT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5966" y="979904"/>
            <a:ext cx="188552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44 strips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545" y="872304"/>
            <a:ext cx="2245288" cy="594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 стрелкой 10"/>
          <p:cNvCxnSpPr/>
          <p:nvPr/>
        </p:nvCxnSpPr>
        <p:spPr>
          <a:xfrm>
            <a:off x="3506539" y="872304"/>
            <a:ext cx="75421" cy="58326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827751" y="872304"/>
            <a:ext cx="6787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987374" y="6704952"/>
            <a:ext cx="6787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966" y="835888"/>
            <a:ext cx="2245288" cy="594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903172" y="1088328"/>
            <a:ext cx="377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903172" y="6488928"/>
            <a:ext cx="377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204855" y="1160336"/>
            <a:ext cx="75421" cy="525658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4"/>
          <p:cNvSpPr txBox="1"/>
          <p:nvPr/>
        </p:nvSpPr>
        <p:spPr>
          <a:xfrm rot="16200000">
            <a:off x="2937403" y="3563144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 smtClean="0">
                <a:solidFill>
                  <a:schemeClr val="tx2"/>
                </a:solidFill>
              </a:rPr>
              <a:t>1700 mm</a:t>
            </a:r>
            <a:endParaRPr lang="en-GB" sz="1400" b="1" dirty="0">
              <a:solidFill>
                <a:schemeClr val="tx2"/>
              </a:solidFill>
            </a:endParaRPr>
          </a:p>
        </p:txBody>
      </p:sp>
      <p:sp>
        <p:nvSpPr>
          <p:cNvPr id="20" name="TextBox 25"/>
          <p:cNvSpPr txBox="1"/>
          <p:nvPr/>
        </p:nvSpPr>
        <p:spPr>
          <a:xfrm rot="16200000">
            <a:off x="2482688" y="4049403"/>
            <a:ext cx="1331737" cy="307777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1569.08 mm</a:t>
            </a:r>
            <a:endParaRPr lang="en-GB" sz="1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800168" y="800296"/>
            <a:ext cx="211178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629798" y="6776960"/>
            <a:ext cx="128215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931482" y="6344912"/>
            <a:ext cx="905051" cy="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101852" y="1160336"/>
            <a:ext cx="1810101" cy="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37"/>
          <p:cNvSpPr txBox="1"/>
          <p:nvPr/>
        </p:nvSpPr>
        <p:spPr>
          <a:xfrm>
            <a:off x="1621017" y="6056881"/>
            <a:ext cx="1424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274.98 mm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6" name="TextBox 38"/>
          <p:cNvSpPr txBox="1"/>
          <p:nvPr/>
        </p:nvSpPr>
        <p:spPr>
          <a:xfrm>
            <a:off x="1403535" y="1160337"/>
            <a:ext cx="1273374" cy="30777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495.21 mm</a:t>
            </a:r>
            <a:endParaRPr lang="en-GB" sz="1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39"/>
          <p:cNvSpPr txBox="1"/>
          <p:nvPr/>
        </p:nvSpPr>
        <p:spPr>
          <a:xfrm>
            <a:off x="1328115" y="564528"/>
            <a:ext cx="1499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 smtClean="0">
                <a:solidFill>
                  <a:schemeClr val="tx2"/>
                </a:solidFill>
              </a:rPr>
              <a:t>586.23 mm</a:t>
            </a:r>
            <a:endParaRPr lang="en-GB" sz="1400" b="1" dirty="0">
              <a:solidFill>
                <a:schemeClr val="tx2"/>
              </a:solidFill>
            </a:endParaRPr>
          </a:p>
        </p:txBody>
      </p:sp>
      <p:sp>
        <p:nvSpPr>
          <p:cNvPr id="28" name="TextBox 40"/>
          <p:cNvSpPr txBox="1"/>
          <p:nvPr/>
        </p:nvSpPr>
        <p:spPr>
          <a:xfrm>
            <a:off x="1168491" y="2492072"/>
            <a:ext cx="1771859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44 strips 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59" name="TextBox 39"/>
          <p:cNvSpPr txBox="1"/>
          <p:nvPr/>
        </p:nvSpPr>
        <p:spPr>
          <a:xfrm>
            <a:off x="1621017" y="6550224"/>
            <a:ext cx="1499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 smtClean="0">
                <a:solidFill>
                  <a:schemeClr val="tx2"/>
                </a:solidFill>
              </a:rPr>
              <a:t>341.23 mm</a:t>
            </a:r>
            <a:endParaRPr lang="en-GB" sz="1400" b="1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7112" y="637458"/>
            <a:ext cx="2411104" cy="622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749637" y="2524834"/>
            <a:ext cx="1885522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 88 strips</a:t>
            </a:r>
            <a:endParaRPr lang="it-IT" sz="2000" b="1" dirty="0">
              <a:solidFill>
                <a:srgbClr val="FF0000"/>
              </a:solidFill>
            </a:endParaRPr>
          </a:p>
        </p:txBody>
      </p:sp>
      <p:cxnSp>
        <p:nvCxnSpPr>
          <p:cNvPr id="64" name="Прямая со стрелкой 63"/>
          <p:cNvCxnSpPr/>
          <p:nvPr/>
        </p:nvCxnSpPr>
        <p:spPr>
          <a:xfrm>
            <a:off x="9087684" y="764704"/>
            <a:ext cx="66640" cy="57606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8559738" y="6597352"/>
            <a:ext cx="6787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8333476" y="980728"/>
            <a:ext cx="377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8408897" y="6453336"/>
            <a:ext cx="377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8777220" y="980728"/>
            <a:ext cx="84202" cy="54726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24"/>
          <p:cNvSpPr txBox="1"/>
          <p:nvPr/>
        </p:nvSpPr>
        <p:spPr>
          <a:xfrm rot="16200000">
            <a:off x="8275535" y="3149304"/>
            <a:ext cx="1476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 smtClean="0">
                <a:solidFill>
                  <a:schemeClr val="tx2"/>
                </a:solidFill>
              </a:rPr>
              <a:t>1713.42 mm</a:t>
            </a:r>
            <a:endParaRPr lang="en-GB" sz="1400" b="1" dirty="0">
              <a:solidFill>
                <a:schemeClr val="tx2"/>
              </a:solidFill>
            </a:endParaRPr>
          </a:p>
        </p:txBody>
      </p:sp>
      <p:sp>
        <p:nvSpPr>
          <p:cNvPr id="70" name="TextBox 25"/>
          <p:cNvSpPr txBox="1"/>
          <p:nvPr/>
        </p:nvSpPr>
        <p:spPr>
          <a:xfrm rot="16200000">
            <a:off x="8055052" y="3761371"/>
            <a:ext cx="13317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1603.85  mm</a:t>
            </a:r>
            <a:endParaRPr lang="en-GB" sz="1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8408896" y="764704"/>
            <a:ext cx="9050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6297112" y="640433"/>
            <a:ext cx="211178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>
            <a:off x="6523374" y="1104999"/>
            <a:ext cx="1810101" cy="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38"/>
          <p:cNvSpPr txBox="1"/>
          <p:nvPr/>
        </p:nvSpPr>
        <p:spPr>
          <a:xfrm>
            <a:off x="6825058" y="1105000"/>
            <a:ext cx="1273374" cy="307777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517.36 mm</a:t>
            </a:r>
            <a:endParaRPr lang="en-GB" sz="1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TextBox 39"/>
          <p:cNvSpPr txBox="1"/>
          <p:nvPr/>
        </p:nvSpPr>
        <p:spPr>
          <a:xfrm>
            <a:off x="6825058" y="404665"/>
            <a:ext cx="1499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 smtClean="0">
                <a:solidFill>
                  <a:schemeClr val="tx2"/>
                </a:solidFill>
              </a:rPr>
              <a:t>580.03 mm</a:t>
            </a:r>
            <a:endParaRPr lang="en-GB" sz="1400" b="1" dirty="0">
              <a:solidFill>
                <a:schemeClr val="tx2"/>
              </a:solidFill>
            </a:endParaRPr>
          </a:p>
        </p:txBody>
      </p:sp>
      <p:cxnSp>
        <p:nvCxnSpPr>
          <p:cNvPr id="83" name="Прямая со стрелкой 82"/>
          <p:cNvCxnSpPr/>
          <p:nvPr/>
        </p:nvCxnSpPr>
        <p:spPr>
          <a:xfrm>
            <a:off x="7126741" y="6813376"/>
            <a:ext cx="128215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>
            <a:off x="7361785" y="6381328"/>
            <a:ext cx="905051" cy="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37"/>
          <p:cNvSpPr txBox="1"/>
          <p:nvPr/>
        </p:nvSpPr>
        <p:spPr>
          <a:xfrm>
            <a:off x="7051321" y="6093297"/>
            <a:ext cx="1424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289.64 mm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86" name="TextBox 39"/>
          <p:cNvSpPr txBox="1"/>
          <p:nvPr/>
        </p:nvSpPr>
        <p:spPr>
          <a:xfrm>
            <a:off x="7060102" y="6577608"/>
            <a:ext cx="1499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 smtClean="0">
                <a:solidFill>
                  <a:schemeClr val="tx2"/>
                </a:solidFill>
              </a:rPr>
              <a:t>336.2 mm</a:t>
            </a:r>
            <a:endParaRPr lang="en-GB" sz="1400" b="1" dirty="0">
              <a:solidFill>
                <a:schemeClr val="tx2"/>
              </a:solidFill>
            </a:endParaRPr>
          </a:p>
        </p:txBody>
      </p:sp>
      <p:cxnSp>
        <p:nvCxnSpPr>
          <p:cNvPr id="88" name="Прямая со стрелкой 87"/>
          <p:cNvCxnSpPr>
            <a:stCxn id="26" idx="3"/>
            <a:endCxn id="81" idx="1"/>
          </p:cNvCxnSpPr>
          <p:nvPr/>
        </p:nvCxnSpPr>
        <p:spPr>
          <a:xfrm flipV="1">
            <a:off x="2676909" y="1258888"/>
            <a:ext cx="4148149" cy="0"/>
          </a:xfrm>
          <a:prstGeom prst="straightConnector1">
            <a:avLst/>
          </a:prstGeom>
          <a:ln w="76200">
            <a:headEnd type="arrow"/>
            <a:tailEnd type="arrow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39"/>
          <p:cNvSpPr txBox="1"/>
          <p:nvPr/>
        </p:nvSpPr>
        <p:spPr>
          <a:xfrm>
            <a:off x="4034485" y="836713"/>
            <a:ext cx="1499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sz="1600" b="1" dirty="0" smtClean="0"/>
              <a:t>Difference on 22.15 mm </a:t>
            </a:r>
            <a:endParaRPr lang="en-GB" sz="1600" b="1" dirty="0"/>
          </a:p>
        </p:txBody>
      </p:sp>
      <p:cxnSp>
        <p:nvCxnSpPr>
          <p:cNvPr id="90" name="Прямая со стрелкой 89"/>
          <p:cNvCxnSpPr/>
          <p:nvPr/>
        </p:nvCxnSpPr>
        <p:spPr>
          <a:xfrm flipV="1">
            <a:off x="3204855" y="4293096"/>
            <a:ext cx="5354883" cy="0"/>
          </a:xfrm>
          <a:prstGeom prst="straightConnector1">
            <a:avLst/>
          </a:prstGeom>
          <a:ln w="76200">
            <a:headEnd type="arrow"/>
            <a:tailEnd type="arrow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39"/>
          <p:cNvSpPr txBox="1"/>
          <p:nvPr/>
        </p:nvSpPr>
        <p:spPr>
          <a:xfrm>
            <a:off x="4562431" y="3860356"/>
            <a:ext cx="1499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sz="1600" b="1" dirty="0" smtClean="0"/>
              <a:t>Difference on 34.77 mm </a:t>
            </a:r>
            <a:endParaRPr lang="en-GB" sz="16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4034485" y="1772816"/>
            <a:ext cx="2036364" cy="1754326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Production of one BOTTOM and one TOP gaps which will be </a:t>
            </a:r>
            <a:r>
              <a:rPr lang="en-US" b="1" smtClean="0">
                <a:solidFill>
                  <a:srgbClr val="FF0000"/>
                </a:solidFill>
              </a:rPr>
              <a:t>completely identical</a:t>
            </a:r>
          </a:p>
          <a:p>
            <a:pPr algn="ctr"/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5636" y="0"/>
            <a:ext cx="71999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2"/>
            <a:ext cx="721718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8447139" cy="118920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4616" y="0"/>
            <a:ext cx="1152772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89704" y="260648"/>
            <a:ext cx="8619649" cy="79208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Features of PCBs with Pick Up and Return strips</a:t>
            </a:r>
            <a:endParaRPr lang="it-IT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40"/>
          <p:cNvSpPr txBox="1"/>
          <p:nvPr/>
        </p:nvSpPr>
        <p:spPr>
          <a:xfrm>
            <a:off x="4428991" y="1268760"/>
            <a:ext cx="1583839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44 strips </a:t>
            </a:r>
            <a:endParaRPr lang="en-GB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72816"/>
            <a:ext cx="938936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1394754" y="6453336"/>
            <a:ext cx="2187206" cy="216024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715966" y="6093296"/>
            <a:ext cx="678788" cy="720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1470175" y="6021288"/>
            <a:ext cx="452525" cy="720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1"/>
          <p:cNvSpPr txBox="1"/>
          <p:nvPr/>
        </p:nvSpPr>
        <p:spPr>
          <a:xfrm rot="20998167">
            <a:off x="-478983" y="5776523"/>
            <a:ext cx="286599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2.54 mm </a:t>
            </a:r>
            <a:endParaRPr lang="en-GB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4562431" y="4077072"/>
            <a:ext cx="0" cy="432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4864115" y="4077072"/>
            <a:ext cx="0" cy="432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4864115" y="4293096"/>
            <a:ext cx="67878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034485" y="4293096"/>
            <a:ext cx="536728" cy="83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7"/>
          <p:cNvSpPr txBox="1"/>
          <p:nvPr/>
        </p:nvSpPr>
        <p:spPr>
          <a:xfrm>
            <a:off x="3732801" y="3789040"/>
            <a:ext cx="286599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 smtClean="0">
                <a:solidFill>
                  <a:srgbClr val="FF0000"/>
                </a:solidFill>
              </a:rPr>
              <a:t>Pitch 11.2 mm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1295546">
            <a:off x="779895" y="6251751"/>
            <a:ext cx="286599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 smtClean="0">
                <a:solidFill>
                  <a:srgbClr val="FF0000"/>
                </a:solidFill>
              </a:rPr>
              <a:t>80  mm 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8447139" cy="118920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4616" y="0"/>
            <a:ext cx="1152772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40"/>
          <p:cNvSpPr txBox="1"/>
          <p:nvPr/>
        </p:nvSpPr>
        <p:spPr>
          <a:xfrm>
            <a:off x="4902357" y="1228690"/>
            <a:ext cx="1771859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88 strips </a:t>
            </a:r>
            <a:endParaRPr lang="en-GB" sz="20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43" y="2132856"/>
            <a:ext cx="957738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89704" y="260648"/>
            <a:ext cx="8619649" cy="79208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Features of PCBs with Pick Up and Return strips</a:t>
            </a:r>
            <a:endParaRPr lang="it-IT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21373505" flipH="1">
            <a:off x="626352" y="6438174"/>
            <a:ext cx="835244" cy="49001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21069051">
            <a:off x="-402650" y="6091758"/>
            <a:ext cx="286599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 smtClean="0">
                <a:solidFill>
                  <a:srgbClr val="FF0000"/>
                </a:solidFill>
              </a:rPr>
              <a:t>53 mm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8" name="TextBox 27"/>
          <p:cNvSpPr txBox="1"/>
          <p:nvPr/>
        </p:nvSpPr>
        <p:spPr>
          <a:xfrm>
            <a:off x="2148963" y="4005064"/>
            <a:ext cx="286599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 smtClean="0">
                <a:solidFill>
                  <a:srgbClr val="FFFF00"/>
                </a:solidFill>
              </a:rPr>
              <a:t>Pitch 5.6 mm </a:t>
            </a:r>
            <a:endParaRPr lang="en-GB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9805" y="963978"/>
            <a:ext cx="5505724" cy="556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>
            <a:off x="3883643" y="3041576"/>
            <a:ext cx="0" cy="675456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4260748" y="1714074"/>
            <a:ext cx="0" cy="197557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478229" y="1385392"/>
            <a:ext cx="8781" cy="231264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939536" y="881336"/>
            <a:ext cx="0" cy="252028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9"/>
          <p:cNvSpPr txBox="1"/>
          <p:nvPr/>
        </p:nvSpPr>
        <p:spPr>
          <a:xfrm>
            <a:off x="1771859" y="2703022"/>
            <a:ext cx="211178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Honey Comb panel </a:t>
            </a:r>
          </a:p>
        </p:txBody>
      </p:sp>
      <p:sp>
        <p:nvSpPr>
          <p:cNvPr id="9" name="TextBox 22"/>
          <p:cNvSpPr txBox="1"/>
          <p:nvPr/>
        </p:nvSpPr>
        <p:spPr>
          <a:xfrm>
            <a:off x="2676909" y="1736140"/>
            <a:ext cx="1583839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rgbClr val="00B050"/>
                </a:solidFill>
              </a:rPr>
              <a:t>Gap Bottom</a:t>
            </a:r>
          </a:p>
        </p:txBody>
      </p:sp>
      <p:sp>
        <p:nvSpPr>
          <p:cNvPr id="10" name="TextBox 23"/>
          <p:cNvSpPr txBox="1"/>
          <p:nvPr/>
        </p:nvSpPr>
        <p:spPr>
          <a:xfrm>
            <a:off x="2894390" y="1097360"/>
            <a:ext cx="1583839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rgbClr val="FF0000"/>
                </a:solidFill>
              </a:rPr>
              <a:t>Strip panel</a:t>
            </a:r>
          </a:p>
        </p:txBody>
      </p:sp>
      <p:sp>
        <p:nvSpPr>
          <p:cNvPr id="11" name="TextBox 24"/>
          <p:cNvSpPr txBox="1"/>
          <p:nvPr/>
        </p:nvSpPr>
        <p:spPr>
          <a:xfrm>
            <a:off x="3355697" y="512004"/>
            <a:ext cx="1583839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>
                <a:solidFill>
                  <a:srgbClr val="00B050"/>
                </a:solidFill>
              </a:rPr>
              <a:t>Gap Top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27751" y="-27384"/>
            <a:ext cx="3432991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 smtClean="0">
                <a:solidFill>
                  <a:srgbClr val="0070C0"/>
                </a:solidFill>
              </a:rPr>
              <a:t>Topology of RPC chamber</a:t>
            </a:r>
            <a:endParaRPr lang="en-GB" sz="2400" b="1" dirty="0">
              <a:solidFill>
                <a:srgbClr val="0070C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4713274" y="5301210"/>
            <a:ext cx="75422" cy="936103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4185327" y="5301208"/>
            <a:ext cx="527946" cy="936104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3808222" y="5373216"/>
            <a:ext cx="905051" cy="86409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4034485" y="5301209"/>
            <a:ext cx="678788" cy="936105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6"/>
          <p:cNvSpPr txBox="1"/>
          <p:nvPr/>
        </p:nvSpPr>
        <p:spPr>
          <a:xfrm>
            <a:off x="3732802" y="6228602"/>
            <a:ext cx="196094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 smtClean="0"/>
              <a:t>Effective areas</a:t>
            </a:r>
          </a:p>
          <a:p>
            <a:pPr algn="ctr"/>
            <a:r>
              <a:rPr lang="en-GB" sz="1600" dirty="0" smtClean="0"/>
              <a:t>(graphite layers)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8630" y="0"/>
            <a:ext cx="1318758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43911" cy="119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916" y="1670321"/>
            <a:ext cx="9133293" cy="438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>
            <a:off x="1172174" y="2894456"/>
            <a:ext cx="754209" cy="1368152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1775541" y="2246384"/>
            <a:ext cx="527946" cy="122413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 flipV="1">
            <a:off x="5094060" y="4478632"/>
            <a:ext cx="1734680" cy="936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6451636" y="4478632"/>
            <a:ext cx="678788" cy="15841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7507529" y="3398512"/>
            <a:ext cx="980471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7356687" y="3038472"/>
            <a:ext cx="980471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6451636" y="2894456"/>
            <a:ext cx="678788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41"/>
          <p:cNvSpPr txBox="1"/>
          <p:nvPr/>
        </p:nvSpPr>
        <p:spPr>
          <a:xfrm>
            <a:off x="6602478" y="2617458"/>
            <a:ext cx="1734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>
                <a:latin typeface="+mj-lt"/>
              </a:rPr>
              <a:t>Insulator layer, 300 </a:t>
            </a:r>
            <a:r>
              <a:rPr lang="en-GB" sz="1200" dirty="0" smtClean="0"/>
              <a:t>µ</a:t>
            </a:r>
            <a:r>
              <a:rPr lang="en-GB" sz="1200" dirty="0" smtClean="0">
                <a:latin typeface="+mj-lt"/>
              </a:rPr>
              <a:t>m</a:t>
            </a:r>
            <a:endParaRPr lang="en-GB" sz="1200" dirty="0" smtClean="0"/>
          </a:p>
        </p:txBody>
      </p:sp>
      <p:sp>
        <p:nvSpPr>
          <p:cNvPr id="12" name="TextBox 42"/>
          <p:cNvSpPr txBox="1"/>
          <p:nvPr/>
        </p:nvSpPr>
        <p:spPr>
          <a:xfrm>
            <a:off x="8186316" y="2750441"/>
            <a:ext cx="1206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>
                <a:latin typeface="+mj-lt"/>
              </a:rPr>
              <a:t>Graphite</a:t>
            </a:r>
            <a:endParaRPr lang="en-GB" sz="1200" dirty="0" smtClean="0"/>
          </a:p>
        </p:txBody>
      </p:sp>
      <p:sp>
        <p:nvSpPr>
          <p:cNvPr id="13" name="TextBox 45"/>
          <p:cNvSpPr txBox="1"/>
          <p:nvPr/>
        </p:nvSpPr>
        <p:spPr>
          <a:xfrm>
            <a:off x="6828740" y="5990801"/>
            <a:ext cx="14329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>
                <a:latin typeface="+mj-lt"/>
              </a:rPr>
              <a:t>Spacers, </a:t>
            </a:r>
            <a:r>
              <a:rPr lang="en-GB" sz="1200" i="1" dirty="0" smtClean="0">
                <a:latin typeface="+mj-lt"/>
              </a:rPr>
              <a:t>Ф 8 mm</a:t>
            </a:r>
            <a:endParaRPr lang="en-GB" sz="1200" i="1" dirty="0" smtClean="0"/>
          </a:p>
        </p:txBody>
      </p:sp>
      <p:sp>
        <p:nvSpPr>
          <p:cNvPr id="14" name="TextBox 46"/>
          <p:cNvSpPr txBox="1"/>
          <p:nvPr/>
        </p:nvSpPr>
        <p:spPr>
          <a:xfrm>
            <a:off x="8261737" y="3182489"/>
            <a:ext cx="1206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>
                <a:latin typeface="+mj-lt"/>
              </a:rPr>
              <a:t>Strips readout</a:t>
            </a:r>
            <a:endParaRPr lang="en-GB" sz="1200" dirty="0" smtClean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5622006" y="3038472"/>
            <a:ext cx="301684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2"/>
          <p:cNvSpPr txBox="1"/>
          <p:nvPr/>
        </p:nvSpPr>
        <p:spPr>
          <a:xfrm>
            <a:off x="5622006" y="2750441"/>
            <a:ext cx="1206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>
                <a:latin typeface="+mj-lt"/>
              </a:rPr>
              <a:t>HPL, 1.4 mm</a:t>
            </a:r>
            <a:endParaRPr lang="en-GB" sz="1200" dirty="0" smtClean="0"/>
          </a:p>
        </p:txBody>
      </p:sp>
      <p:sp>
        <p:nvSpPr>
          <p:cNvPr id="17" name="TextBox 53"/>
          <p:cNvSpPr txBox="1"/>
          <p:nvPr/>
        </p:nvSpPr>
        <p:spPr>
          <a:xfrm>
            <a:off x="870491" y="2678433"/>
            <a:ext cx="1206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>
                <a:latin typeface="+mj-lt"/>
              </a:rPr>
              <a:t>Bar</a:t>
            </a:r>
            <a:endParaRPr lang="en-GB" sz="1200" dirty="0" smtClean="0"/>
          </a:p>
        </p:txBody>
      </p:sp>
      <p:sp>
        <p:nvSpPr>
          <p:cNvPr id="18" name="TextBox 54"/>
          <p:cNvSpPr txBox="1"/>
          <p:nvPr/>
        </p:nvSpPr>
        <p:spPr>
          <a:xfrm>
            <a:off x="1398437" y="2030361"/>
            <a:ext cx="1810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>
                <a:latin typeface="+mj-lt"/>
              </a:rPr>
              <a:t>Honey comb panel</a:t>
            </a:r>
            <a:endParaRPr lang="en-GB" sz="1200" dirty="0" smtClean="0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5320323" y="2102368"/>
            <a:ext cx="377104" cy="72008"/>
          </a:xfrm>
          <a:prstGeom prst="straightConnector1">
            <a:avLst/>
          </a:prstGeom>
          <a:ln w="12700">
            <a:solidFill>
              <a:srgbClr val="F80ED7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61"/>
          <p:cNvSpPr txBox="1"/>
          <p:nvPr/>
        </p:nvSpPr>
        <p:spPr>
          <a:xfrm>
            <a:off x="5697427" y="1886345"/>
            <a:ext cx="1839913" cy="276999"/>
          </a:xfrm>
          <a:prstGeom prst="rect">
            <a:avLst/>
          </a:prstGeom>
          <a:noFill/>
          <a:ln>
            <a:solidFill>
              <a:srgbClr val="F80ED7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>
                <a:latin typeface="+mj-lt"/>
              </a:rPr>
              <a:t>Border  of Active area</a:t>
            </a:r>
            <a:endParaRPr lang="en-GB" sz="1200" dirty="0" smtClean="0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2484141" y="2678432"/>
            <a:ext cx="1508418" cy="122413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65"/>
          <p:cNvSpPr txBox="1"/>
          <p:nvPr/>
        </p:nvSpPr>
        <p:spPr>
          <a:xfrm>
            <a:off x="2031616" y="2462410"/>
            <a:ext cx="7542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>
                <a:latin typeface="+mj-lt"/>
              </a:rPr>
              <a:t>Frame</a:t>
            </a:r>
            <a:endParaRPr lang="en-GB" sz="1200" dirty="0" smtClean="0"/>
          </a:p>
        </p:txBody>
      </p:sp>
      <p:pic>
        <p:nvPicPr>
          <p:cNvPr id="24" name="Рисунок 23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8447139" cy="1189201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4616" y="0"/>
            <a:ext cx="1152772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62"/>
          <p:cNvSpPr txBox="1"/>
          <p:nvPr/>
        </p:nvSpPr>
        <p:spPr>
          <a:xfrm>
            <a:off x="1621017" y="260649"/>
            <a:ext cx="6712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Mechanical details of RPC chambers</a:t>
            </a:r>
            <a:endParaRPr lang="en-GB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8447139" cy="11892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4616" y="0"/>
            <a:ext cx="1152772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62"/>
          <p:cNvSpPr txBox="1"/>
          <p:nvPr/>
        </p:nvSpPr>
        <p:spPr>
          <a:xfrm>
            <a:off x="1243913" y="260649"/>
            <a:ext cx="7089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Prototype for PCB with 44/88 coaxial      </a:t>
            </a:r>
            <a:endParaRPr lang="en-GB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31" y="1484784"/>
            <a:ext cx="3098704" cy="498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9435" y="1628800"/>
            <a:ext cx="331544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878" y="1628800"/>
            <a:ext cx="313250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900262" y="342900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44/88 Strips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4598" y="3286725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Bottom &amp; Top  Gaps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52990" y="328498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Active area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87572" y="6165304"/>
            <a:ext cx="672942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789</Words>
  <Application>Microsoft Office PowerPoint</Application>
  <PresentationFormat>Произвольный</PresentationFormat>
  <Paragraphs>304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Design &amp; production of the prototype using new PCBs for testing in October </vt:lpstr>
      <vt:lpstr>Слайд 2</vt:lpstr>
      <vt:lpstr>PCB with Coaxial cable</vt:lpstr>
      <vt:lpstr>PCBs with Pick-Up and Return strips</vt:lpstr>
      <vt:lpstr>Features of PCBs with Pick Up and Return strips</vt:lpstr>
      <vt:lpstr>Features of PCBs with Pick Up and Return strips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ELENA</cp:lastModifiedBy>
  <cp:revision>57</cp:revision>
  <dcterms:created xsi:type="dcterms:W3CDTF">2017-07-29T19:04:45Z</dcterms:created>
  <dcterms:modified xsi:type="dcterms:W3CDTF">2017-07-31T15:06:45Z</dcterms:modified>
</cp:coreProperties>
</file>