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3" r:id="rId3"/>
    <p:sldId id="264" r:id="rId4"/>
    <p:sldId id="265" r:id="rId5"/>
    <p:sldId id="266" r:id="rId6"/>
    <p:sldId id="261" r:id="rId7"/>
    <p:sldId id="257" r:id="rId8"/>
    <p:sldId id="268" r:id="rId9"/>
    <p:sldId id="258" r:id="rId10"/>
    <p:sldId id="259" r:id="rId11"/>
    <p:sldId id="262" r:id="rId12"/>
    <p:sldId id="26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29"/>
    <p:restoredTop sz="94690"/>
  </p:normalViewPr>
  <p:slideViewPr>
    <p:cSldViewPr snapToGrid="0" snapToObjects="1">
      <p:cViewPr varScale="1">
        <p:scale>
          <a:sx n="101" d="100"/>
          <a:sy n="101" d="100"/>
        </p:scale>
        <p:origin x="13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yasser\Desktop\Workbook1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yasser\Desktop\Workbook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yasser\Desktop\Workbook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yasser\Desktop\Workbook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yasser\Desktop\Workbook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Physics package thickness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Sheet4!$B$1</c:f>
              <c:strCache>
                <c:ptCount val="1"/>
                <c:pt idx="0">
                  <c:v>Thick honey 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Sheet4!$A$2:$A$18</c:f>
              <c:strCache>
                <c:ptCount val="17"/>
                <c:pt idx="0">
                  <c:v>A1</c:v>
                </c:pt>
                <c:pt idx="1">
                  <c:v>A2</c:v>
                </c:pt>
                <c:pt idx="2">
                  <c:v>A3</c:v>
                </c:pt>
                <c:pt idx="3">
                  <c:v>A4</c:v>
                </c:pt>
                <c:pt idx="4">
                  <c:v>A5</c:v>
                </c:pt>
                <c:pt idx="5">
                  <c:v>B1</c:v>
                </c:pt>
                <c:pt idx="6">
                  <c:v>B2</c:v>
                </c:pt>
                <c:pt idx="7">
                  <c:v>B3</c:v>
                </c:pt>
                <c:pt idx="8">
                  <c:v>C1</c:v>
                </c:pt>
                <c:pt idx="9">
                  <c:v>C2</c:v>
                </c:pt>
                <c:pt idx="10">
                  <c:v>C3</c:v>
                </c:pt>
                <c:pt idx="11">
                  <c:v>C4</c:v>
                </c:pt>
                <c:pt idx="12">
                  <c:v>C5</c:v>
                </c:pt>
                <c:pt idx="13">
                  <c:v>D1</c:v>
                </c:pt>
                <c:pt idx="14">
                  <c:v>D2</c:v>
                </c:pt>
                <c:pt idx="15">
                  <c:v>D3</c:v>
                </c:pt>
                <c:pt idx="16">
                  <c:v>D4</c:v>
                </c:pt>
              </c:strCache>
            </c:strRef>
          </c:cat>
          <c:val>
            <c:numRef>
              <c:f>Sheet4!$B$2:$B$18</c:f>
              <c:numCache>
                <c:formatCode>General</c:formatCode>
                <c:ptCount val="17"/>
                <c:pt idx="0">
                  <c:v>32.15</c:v>
                </c:pt>
                <c:pt idx="1">
                  <c:v>32.24</c:v>
                </c:pt>
                <c:pt idx="2">
                  <c:v>32.17</c:v>
                </c:pt>
                <c:pt idx="3">
                  <c:v>32.24</c:v>
                </c:pt>
                <c:pt idx="4">
                  <c:v>32.11</c:v>
                </c:pt>
                <c:pt idx="5">
                  <c:v>32.1</c:v>
                </c:pt>
                <c:pt idx="6">
                  <c:v>32.090000000000003</c:v>
                </c:pt>
                <c:pt idx="7">
                  <c:v>32.25</c:v>
                </c:pt>
                <c:pt idx="8">
                  <c:v>32.28</c:v>
                </c:pt>
                <c:pt idx="9">
                  <c:v>32.32</c:v>
                </c:pt>
                <c:pt idx="10">
                  <c:v>32.369999999999997</c:v>
                </c:pt>
                <c:pt idx="11">
                  <c:v>32.299999999999997</c:v>
                </c:pt>
                <c:pt idx="12">
                  <c:v>32.42</c:v>
                </c:pt>
                <c:pt idx="13">
                  <c:v>32.28</c:v>
                </c:pt>
                <c:pt idx="14">
                  <c:v>32.35</c:v>
                </c:pt>
                <c:pt idx="15">
                  <c:v>32.15</c:v>
                </c:pt>
                <c:pt idx="16">
                  <c:v>32.11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79A-4253-9DD8-EB6859AD9814}"/>
            </c:ext>
          </c:extLst>
        </c:ser>
        <c:ser>
          <c:idx val="1"/>
          <c:order val="1"/>
          <c:tx>
            <c:strRef>
              <c:f>Sheet4!$C$1</c:f>
              <c:strCache>
                <c:ptCount val="1"/>
                <c:pt idx="0">
                  <c:v>Thick all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Sheet4!$A$2:$A$18</c:f>
              <c:strCache>
                <c:ptCount val="17"/>
                <c:pt idx="0">
                  <c:v>A1</c:v>
                </c:pt>
                <c:pt idx="1">
                  <c:v>A2</c:v>
                </c:pt>
                <c:pt idx="2">
                  <c:v>A3</c:v>
                </c:pt>
                <c:pt idx="3">
                  <c:v>A4</c:v>
                </c:pt>
                <c:pt idx="4">
                  <c:v>A5</c:v>
                </c:pt>
                <c:pt idx="5">
                  <c:v>B1</c:v>
                </c:pt>
                <c:pt idx="6">
                  <c:v>B2</c:v>
                </c:pt>
                <c:pt idx="7">
                  <c:v>B3</c:v>
                </c:pt>
                <c:pt idx="8">
                  <c:v>C1</c:v>
                </c:pt>
                <c:pt idx="9">
                  <c:v>C2</c:v>
                </c:pt>
                <c:pt idx="10">
                  <c:v>C3</c:v>
                </c:pt>
                <c:pt idx="11">
                  <c:v>C4</c:v>
                </c:pt>
                <c:pt idx="12">
                  <c:v>C5</c:v>
                </c:pt>
                <c:pt idx="13">
                  <c:v>D1</c:v>
                </c:pt>
                <c:pt idx="14">
                  <c:v>D2</c:v>
                </c:pt>
                <c:pt idx="15">
                  <c:v>D3</c:v>
                </c:pt>
                <c:pt idx="16">
                  <c:v>D4</c:v>
                </c:pt>
              </c:strCache>
            </c:strRef>
          </c:cat>
          <c:val>
            <c:numRef>
              <c:f>Sheet4!$C$2:$C$18</c:f>
              <c:numCache>
                <c:formatCode>General</c:formatCode>
                <c:ptCount val="17"/>
                <c:pt idx="0">
                  <c:v>70.56</c:v>
                </c:pt>
                <c:pt idx="1">
                  <c:v>70.8</c:v>
                </c:pt>
                <c:pt idx="2">
                  <c:v>71.209999999999994</c:v>
                </c:pt>
                <c:pt idx="3">
                  <c:v>70.87</c:v>
                </c:pt>
                <c:pt idx="4">
                  <c:v>70.02</c:v>
                </c:pt>
                <c:pt idx="5">
                  <c:v>70.650000000000006</c:v>
                </c:pt>
                <c:pt idx="6">
                  <c:v>70.489999999999995</c:v>
                </c:pt>
                <c:pt idx="7">
                  <c:v>70.61</c:v>
                </c:pt>
                <c:pt idx="8">
                  <c:v>70.75</c:v>
                </c:pt>
                <c:pt idx="9">
                  <c:v>70.36</c:v>
                </c:pt>
                <c:pt idx="10">
                  <c:v>70.669999999999973</c:v>
                </c:pt>
                <c:pt idx="11">
                  <c:v>70.599999999999994</c:v>
                </c:pt>
                <c:pt idx="12">
                  <c:v>70.510000000000005</c:v>
                </c:pt>
                <c:pt idx="13">
                  <c:v>70.2</c:v>
                </c:pt>
                <c:pt idx="14">
                  <c:v>69.8</c:v>
                </c:pt>
                <c:pt idx="15">
                  <c:v>69.8</c:v>
                </c:pt>
                <c:pt idx="16">
                  <c:v>70.23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9A-4253-9DD8-EB6859AD9814}"/>
            </c:ext>
          </c:extLst>
        </c:ser>
        <c:ser>
          <c:idx val="3"/>
          <c:order val="2"/>
          <c:tx>
            <c:strRef>
              <c:f>Sheet4!$E$1</c:f>
              <c:strCache>
                <c:ptCount val="1"/>
                <c:pt idx="0">
                  <c:v>Gap</c:v>
                </c:pt>
              </c:strCache>
            </c:strRef>
          </c:tx>
          <c:spPr>
            <a:ln w="3810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Sheet4!$A$2:$A$18</c:f>
              <c:strCache>
                <c:ptCount val="17"/>
                <c:pt idx="0">
                  <c:v>A1</c:v>
                </c:pt>
                <c:pt idx="1">
                  <c:v>A2</c:v>
                </c:pt>
                <c:pt idx="2">
                  <c:v>A3</c:v>
                </c:pt>
                <c:pt idx="3">
                  <c:v>A4</c:v>
                </c:pt>
                <c:pt idx="4">
                  <c:v>A5</c:v>
                </c:pt>
                <c:pt idx="5">
                  <c:v>B1</c:v>
                </c:pt>
                <c:pt idx="6">
                  <c:v>B2</c:v>
                </c:pt>
                <c:pt idx="7">
                  <c:v>B3</c:v>
                </c:pt>
                <c:pt idx="8">
                  <c:v>C1</c:v>
                </c:pt>
                <c:pt idx="9">
                  <c:v>C2</c:v>
                </c:pt>
                <c:pt idx="10">
                  <c:v>C3</c:v>
                </c:pt>
                <c:pt idx="11">
                  <c:v>C4</c:v>
                </c:pt>
                <c:pt idx="12">
                  <c:v>C5</c:v>
                </c:pt>
                <c:pt idx="13">
                  <c:v>D1</c:v>
                </c:pt>
                <c:pt idx="14">
                  <c:v>D2</c:v>
                </c:pt>
                <c:pt idx="15">
                  <c:v>D3</c:v>
                </c:pt>
                <c:pt idx="16">
                  <c:v>D4</c:v>
                </c:pt>
              </c:strCache>
            </c:strRef>
          </c:cat>
          <c:val>
            <c:numRef>
              <c:f>Sheet4!$E$2:$E$18</c:f>
              <c:numCache>
                <c:formatCode>General</c:formatCode>
                <c:ptCount val="17"/>
                <c:pt idx="0">
                  <c:v>12.3</c:v>
                </c:pt>
                <c:pt idx="1">
                  <c:v>12.18</c:v>
                </c:pt>
                <c:pt idx="2">
                  <c:v>12.66</c:v>
                </c:pt>
                <c:pt idx="3">
                  <c:v>12.250000000000011</c:v>
                </c:pt>
                <c:pt idx="4">
                  <c:v>11.53</c:v>
                </c:pt>
                <c:pt idx="5">
                  <c:v>12.170000000000011</c:v>
                </c:pt>
                <c:pt idx="6">
                  <c:v>12.02</c:v>
                </c:pt>
                <c:pt idx="7">
                  <c:v>11.98</c:v>
                </c:pt>
                <c:pt idx="8">
                  <c:v>12.09</c:v>
                </c:pt>
                <c:pt idx="9">
                  <c:v>11.66</c:v>
                </c:pt>
                <c:pt idx="10">
                  <c:v>11.920000000000011</c:v>
                </c:pt>
                <c:pt idx="11">
                  <c:v>11.92</c:v>
                </c:pt>
                <c:pt idx="12">
                  <c:v>11.71000000000001</c:v>
                </c:pt>
                <c:pt idx="13">
                  <c:v>11.54000000000001</c:v>
                </c:pt>
                <c:pt idx="14">
                  <c:v>11.07</c:v>
                </c:pt>
                <c:pt idx="15">
                  <c:v>11.27</c:v>
                </c:pt>
                <c:pt idx="16">
                  <c:v>11.740000000000011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79A-4253-9DD8-EB6859AD981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9525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  <a:effectLst/>
          </c:spPr>
        </c:hiLowLines>
        <c:smooth val="0"/>
        <c:axId val="1829282928"/>
        <c:axId val="1829286832"/>
      </c:lineChart>
      <c:catAx>
        <c:axId val="18292829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position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286832"/>
        <c:crosses val="autoZero"/>
        <c:auto val="1"/>
        <c:lblAlgn val="ctr"/>
        <c:lblOffset val="100"/>
        <c:noMultiLvlLbl val="0"/>
      </c:catAx>
      <c:valAx>
        <c:axId val="1829286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THICNESS</a:t>
                </a:r>
                <a:r>
                  <a:rPr lang="en-US" baseline="0"/>
                  <a:t>  mm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282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Histogram Honeycomb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Frequency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Sheet6!$E$2:$E$6</c:f>
              <c:strCache>
                <c:ptCount val="5"/>
                <c:pt idx="0">
                  <c:v>32</c:v>
                </c:pt>
                <c:pt idx="1">
                  <c:v>32.2</c:v>
                </c:pt>
                <c:pt idx="2">
                  <c:v>32.4</c:v>
                </c:pt>
                <c:pt idx="3">
                  <c:v>32.6</c:v>
                </c:pt>
                <c:pt idx="4">
                  <c:v>More</c:v>
                </c:pt>
              </c:strCache>
            </c:strRef>
          </c:cat>
          <c:val>
            <c:numRef>
              <c:f>Sheet6!$F$2:$F$6</c:f>
              <c:numCache>
                <c:formatCode>General</c:formatCode>
                <c:ptCount val="5"/>
                <c:pt idx="0">
                  <c:v>0</c:v>
                </c:pt>
                <c:pt idx="1">
                  <c:v>7</c:v>
                </c:pt>
                <c:pt idx="2">
                  <c:v>9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0C-4EDC-8DE5-E7C8A687F7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29952640"/>
        <c:axId val="1829956672"/>
      </c:barChart>
      <c:catAx>
        <c:axId val="18299526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pins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956672"/>
        <c:crosses val="autoZero"/>
        <c:auto val="1"/>
        <c:lblAlgn val="ctr"/>
        <c:lblOffset val="100"/>
        <c:noMultiLvlLbl val="0"/>
      </c:catAx>
      <c:valAx>
        <c:axId val="182995667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Frequency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952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Histogram All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Frequency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Sheet5!$E$2:$E$11</c:f>
              <c:strCache>
                <c:ptCount val="10"/>
                <c:pt idx="0">
                  <c:v>69.8</c:v>
                </c:pt>
                <c:pt idx="1">
                  <c:v>70</c:v>
                </c:pt>
                <c:pt idx="2">
                  <c:v>70.2</c:v>
                </c:pt>
                <c:pt idx="3">
                  <c:v>70.4</c:v>
                </c:pt>
                <c:pt idx="4">
                  <c:v>70.6</c:v>
                </c:pt>
                <c:pt idx="5">
                  <c:v>70.8</c:v>
                </c:pt>
                <c:pt idx="6">
                  <c:v>71</c:v>
                </c:pt>
                <c:pt idx="7">
                  <c:v>71.2</c:v>
                </c:pt>
                <c:pt idx="8">
                  <c:v>71.4</c:v>
                </c:pt>
                <c:pt idx="9">
                  <c:v>More</c:v>
                </c:pt>
              </c:strCache>
            </c:strRef>
          </c:cat>
          <c:val>
            <c:numRef>
              <c:f>Sheet5!$F$2:$F$11</c:f>
              <c:numCache>
                <c:formatCode>General</c:formatCode>
                <c:ptCount val="10"/>
                <c:pt idx="0">
                  <c:v>1</c:v>
                </c:pt>
                <c:pt idx="1">
                  <c:v>0</c:v>
                </c:pt>
                <c:pt idx="2">
                  <c:v>2</c:v>
                </c:pt>
                <c:pt idx="3">
                  <c:v>2</c:v>
                </c:pt>
                <c:pt idx="4">
                  <c:v>4</c:v>
                </c:pt>
                <c:pt idx="5">
                  <c:v>5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67-4F74-8DC6-318C333E22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29300880"/>
        <c:axId val="1829304096"/>
      </c:barChart>
      <c:catAx>
        <c:axId val="18293008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pins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304096"/>
        <c:crosses val="autoZero"/>
        <c:auto val="1"/>
        <c:lblAlgn val="ctr"/>
        <c:lblOffset val="100"/>
        <c:noMultiLvlLbl val="0"/>
      </c:catAx>
      <c:valAx>
        <c:axId val="182930409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Frequency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300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Histogram Honeycomb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Frequency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Sheet6!$E$2:$E$6</c:f>
              <c:strCache>
                <c:ptCount val="5"/>
                <c:pt idx="0">
                  <c:v>32</c:v>
                </c:pt>
                <c:pt idx="1">
                  <c:v>32.2</c:v>
                </c:pt>
                <c:pt idx="2">
                  <c:v>32.4</c:v>
                </c:pt>
                <c:pt idx="3">
                  <c:v>32.6</c:v>
                </c:pt>
                <c:pt idx="4">
                  <c:v>More</c:v>
                </c:pt>
              </c:strCache>
            </c:strRef>
          </c:cat>
          <c:val>
            <c:numRef>
              <c:f>Sheet6!$F$2:$F$6</c:f>
              <c:numCache>
                <c:formatCode>General</c:formatCode>
                <c:ptCount val="5"/>
                <c:pt idx="0">
                  <c:v>0</c:v>
                </c:pt>
                <c:pt idx="1">
                  <c:v>7</c:v>
                </c:pt>
                <c:pt idx="2">
                  <c:v>9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0C-4EDC-8DE5-E7C8A687F7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29952640"/>
        <c:axId val="1829956672"/>
      </c:barChart>
      <c:catAx>
        <c:axId val="18299526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pins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956672"/>
        <c:crosses val="autoZero"/>
        <c:auto val="1"/>
        <c:lblAlgn val="ctr"/>
        <c:lblOffset val="100"/>
        <c:noMultiLvlLbl val="0"/>
      </c:catAx>
      <c:valAx>
        <c:axId val="182995667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Frequency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952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Effect of pressure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Sheet4!$C$1</c:f>
              <c:strCache>
                <c:ptCount val="1"/>
                <c:pt idx="0">
                  <c:v>Thick all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Sheet4!$A$2:$A$25</c:f>
              <c:strCache>
                <c:ptCount val="17"/>
                <c:pt idx="0">
                  <c:v>A1</c:v>
                </c:pt>
                <c:pt idx="1">
                  <c:v>A2</c:v>
                </c:pt>
                <c:pt idx="2">
                  <c:v>A3</c:v>
                </c:pt>
                <c:pt idx="3">
                  <c:v>A4</c:v>
                </c:pt>
                <c:pt idx="4">
                  <c:v>A5</c:v>
                </c:pt>
                <c:pt idx="5">
                  <c:v>B1</c:v>
                </c:pt>
                <c:pt idx="6">
                  <c:v>B2</c:v>
                </c:pt>
                <c:pt idx="7">
                  <c:v>B3</c:v>
                </c:pt>
                <c:pt idx="8">
                  <c:v>C1</c:v>
                </c:pt>
                <c:pt idx="9">
                  <c:v>C2</c:v>
                </c:pt>
                <c:pt idx="10">
                  <c:v>C3</c:v>
                </c:pt>
                <c:pt idx="11">
                  <c:v>C4</c:v>
                </c:pt>
                <c:pt idx="12">
                  <c:v>C5</c:v>
                </c:pt>
                <c:pt idx="13">
                  <c:v>D1</c:v>
                </c:pt>
                <c:pt idx="14">
                  <c:v>D2</c:v>
                </c:pt>
                <c:pt idx="15">
                  <c:v>D3</c:v>
                </c:pt>
                <c:pt idx="16">
                  <c:v>D4</c:v>
                </c:pt>
              </c:strCache>
            </c:strRef>
          </c:cat>
          <c:val>
            <c:numRef>
              <c:f>Sheet4!$C$2:$C$25</c:f>
              <c:numCache>
                <c:formatCode>General</c:formatCode>
                <c:ptCount val="24"/>
                <c:pt idx="0">
                  <c:v>70.56</c:v>
                </c:pt>
                <c:pt idx="1">
                  <c:v>70.8</c:v>
                </c:pt>
                <c:pt idx="2">
                  <c:v>71.209999999999994</c:v>
                </c:pt>
                <c:pt idx="3">
                  <c:v>70.87</c:v>
                </c:pt>
                <c:pt idx="4">
                  <c:v>70.02</c:v>
                </c:pt>
                <c:pt idx="5">
                  <c:v>70.650000000000006</c:v>
                </c:pt>
                <c:pt idx="6">
                  <c:v>70.489999999999995</c:v>
                </c:pt>
                <c:pt idx="7">
                  <c:v>70.61</c:v>
                </c:pt>
                <c:pt idx="8">
                  <c:v>70.75</c:v>
                </c:pt>
                <c:pt idx="9">
                  <c:v>70.36</c:v>
                </c:pt>
                <c:pt idx="10">
                  <c:v>70.669999999999973</c:v>
                </c:pt>
                <c:pt idx="11">
                  <c:v>70.599999999999994</c:v>
                </c:pt>
                <c:pt idx="12">
                  <c:v>70.510000000000005</c:v>
                </c:pt>
                <c:pt idx="13">
                  <c:v>70.2</c:v>
                </c:pt>
                <c:pt idx="14">
                  <c:v>69.8</c:v>
                </c:pt>
                <c:pt idx="15">
                  <c:v>69.8</c:v>
                </c:pt>
                <c:pt idx="16">
                  <c:v>70.23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BD5-4220-BD8E-3E7B2E66466B}"/>
            </c:ext>
          </c:extLst>
        </c:ser>
        <c:ser>
          <c:idx val="1"/>
          <c:order val="1"/>
          <c:tx>
            <c:strRef>
              <c:f>Sheet4!$F$1</c:f>
              <c:strCache>
                <c:ptCount val="1"/>
                <c:pt idx="0">
                  <c:v>all without press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Sheet4!$A$2:$A$25</c:f>
              <c:strCache>
                <c:ptCount val="17"/>
                <c:pt idx="0">
                  <c:v>A1</c:v>
                </c:pt>
                <c:pt idx="1">
                  <c:v>A2</c:v>
                </c:pt>
                <c:pt idx="2">
                  <c:v>A3</c:v>
                </c:pt>
                <c:pt idx="3">
                  <c:v>A4</c:v>
                </c:pt>
                <c:pt idx="4">
                  <c:v>A5</c:v>
                </c:pt>
                <c:pt idx="5">
                  <c:v>B1</c:v>
                </c:pt>
                <c:pt idx="6">
                  <c:v>B2</c:v>
                </c:pt>
                <c:pt idx="7">
                  <c:v>B3</c:v>
                </c:pt>
                <c:pt idx="8">
                  <c:v>C1</c:v>
                </c:pt>
                <c:pt idx="9">
                  <c:v>C2</c:v>
                </c:pt>
                <c:pt idx="10">
                  <c:v>C3</c:v>
                </c:pt>
                <c:pt idx="11">
                  <c:v>C4</c:v>
                </c:pt>
                <c:pt idx="12">
                  <c:v>C5</c:v>
                </c:pt>
                <c:pt idx="13">
                  <c:v>D1</c:v>
                </c:pt>
                <c:pt idx="14">
                  <c:v>D2</c:v>
                </c:pt>
                <c:pt idx="15">
                  <c:v>D3</c:v>
                </c:pt>
                <c:pt idx="16">
                  <c:v>D4</c:v>
                </c:pt>
              </c:strCache>
            </c:strRef>
          </c:cat>
          <c:val>
            <c:numRef>
              <c:f>Sheet4!$F$2:$F$25</c:f>
              <c:numCache>
                <c:formatCode>General</c:formatCode>
                <c:ptCount val="24"/>
                <c:pt idx="1">
                  <c:v>71.03</c:v>
                </c:pt>
                <c:pt idx="3">
                  <c:v>70.95</c:v>
                </c:pt>
                <c:pt idx="6">
                  <c:v>70.83</c:v>
                </c:pt>
                <c:pt idx="9">
                  <c:v>72.03</c:v>
                </c:pt>
                <c:pt idx="11">
                  <c:v>72.27</c:v>
                </c:pt>
                <c:pt idx="15">
                  <c:v>70.59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BD5-4220-BD8E-3E7B2E6646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29991456"/>
        <c:axId val="1829993936"/>
      </c:lineChart>
      <c:catAx>
        <c:axId val="1829991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993936"/>
        <c:crosses val="autoZero"/>
        <c:auto val="1"/>
        <c:lblAlgn val="ctr"/>
        <c:lblOffset val="100"/>
        <c:noMultiLvlLbl val="0"/>
      </c:catAx>
      <c:valAx>
        <c:axId val="1829993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991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0.85345</cdr:x>
      <cdr:y>0.1963</cdr:y>
    </cdr:from>
    <cdr:to>
      <cdr:x>0.90661</cdr:x>
      <cdr:y>0.23519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543800" y="1346200"/>
          <a:ext cx="469900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/>
            <a:t>All</a:t>
          </a:r>
        </a:p>
      </cdr:txBody>
    </cdr:sp>
  </cdr:relSizeAnchor>
  <cdr:relSizeAnchor xmlns:cdr="http://schemas.openxmlformats.org/drawingml/2006/chartDrawing">
    <cdr:from>
      <cdr:x>0.82902</cdr:x>
      <cdr:y>0.61296</cdr:y>
    </cdr:from>
    <cdr:to>
      <cdr:x>0.9454</cdr:x>
      <cdr:y>0.66111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327900" y="3736622"/>
          <a:ext cx="1028700" cy="2935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/>
            <a:t>Honeycomb</a:t>
          </a:r>
        </a:p>
      </cdr:txBody>
    </cdr:sp>
  </cdr:relSizeAnchor>
  <cdr:relSizeAnchor xmlns:cdr="http://schemas.openxmlformats.org/drawingml/2006/chartDrawing">
    <cdr:from>
      <cdr:x>0.90517</cdr:x>
      <cdr:y>0.81111</cdr:y>
    </cdr:from>
    <cdr:to>
      <cdr:x>0.95977</cdr:x>
      <cdr:y>0.84444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8001000" y="5562600"/>
          <a:ext cx="4826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/>
            <a:t>Gaps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7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Physics Package </a:t>
            </a:r>
            <a:r>
              <a:rPr lang="en-US" dirty="0" smtClean="0"/>
              <a:t>Thickness</a:t>
            </a:r>
            <a:br>
              <a:rPr lang="en-US" dirty="0" smtClean="0"/>
            </a:br>
            <a:r>
              <a:rPr lang="en-US" dirty="0" smtClean="0"/>
              <a:t>Gaps and the rest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Yasser </a:t>
            </a:r>
            <a:r>
              <a:rPr lang="en-US" dirty="0" err="1" smtClean="0"/>
              <a:t>Assran</a:t>
            </a:r>
            <a:endParaRPr lang="en-US" dirty="0" smtClean="0"/>
          </a:p>
          <a:p>
            <a:r>
              <a:rPr lang="en-US" dirty="0" smtClean="0"/>
              <a:t>Ian Crotty </a:t>
            </a:r>
            <a:endParaRPr lang="en-US" dirty="0" smtClean="0"/>
          </a:p>
          <a:p>
            <a:r>
              <a:rPr lang="en-US" dirty="0" smtClean="0"/>
              <a:t>20 April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67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Histogram for Honeycomb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75406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743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2778610"/>
              </p:ext>
            </p:extLst>
          </p:nvPr>
        </p:nvGraphicFramePr>
        <p:xfrm>
          <a:off x="0" y="0"/>
          <a:ext cx="12026347" cy="6698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573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1878" y="632928"/>
            <a:ext cx="10515600" cy="5608845"/>
          </a:xfrm>
        </p:spPr>
        <p:txBody>
          <a:bodyPr/>
          <a:lstStyle/>
          <a:p>
            <a:r>
              <a:rPr lang="en-US" dirty="0" smtClean="0"/>
              <a:t>Real Pickup </a:t>
            </a:r>
            <a:r>
              <a:rPr lang="en-US" dirty="0" err="1" smtClean="0"/>
              <a:t>PCb</a:t>
            </a:r>
            <a:r>
              <a:rPr lang="en-US" dirty="0" smtClean="0"/>
              <a:t> thickness is 0.8 mm.</a:t>
            </a:r>
          </a:p>
          <a:p>
            <a:r>
              <a:rPr lang="en-US" dirty="0" err="1" smtClean="0"/>
              <a:t>Fack</a:t>
            </a:r>
            <a:r>
              <a:rPr lang="en-US" dirty="0" smtClean="0"/>
              <a:t> Pickup </a:t>
            </a:r>
            <a:r>
              <a:rPr lang="en-US" dirty="0" err="1" smtClean="0"/>
              <a:t>PCb</a:t>
            </a:r>
            <a:r>
              <a:rPr lang="en-US" dirty="0" smtClean="0"/>
              <a:t> thickness is  1.05 mm.</a:t>
            </a:r>
          </a:p>
          <a:p>
            <a:r>
              <a:rPr lang="en-US" dirty="0" smtClean="0"/>
              <a:t>When we apply load to the whole chamber we found that the real PCB side is more thick than the other side and we got the inverse without applying load.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26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0670" y="841985"/>
            <a:ext cx="7576038" cy="4354269"/>
          </a:xfrm>
        </p:spPr>
        <p:txBody>
          <a:bodyPr/>
          <a:lstStyle/>
          <a:p>
            <a:r>
              <a:rPr lang="en-GB" dirty="0" smtClean="0"/>
              <a:t>How thick will the new 1.4mm gas gap chambers be 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442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40976" y="4360984"/>
            <a:ext cx="7789985" cy="1002323"/>
          </a:xfrm>
          <a:prstGeom prst="rect">
            <a:avLst/>
          </a:prstGeom>
          <a:pattFill prst="shingle">
            <a:fgClr>
              <a:schemeClr val="accent1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739054" y="3015762"/>
            <a:ext cx="3314700" cy="430823"/>
          </a:xfrm>
          <a:prstGeom prst="rect">
            <a:avLst/>
          </a:prstGeom>
          <a:pattFill prst="sphere">
            <a:fgClr>
              <a:srgbClr val="FFC00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739054" y="733425"/>
            <a:ext cx="3257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How to Proceed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362941" y="2193261"/>
            <a:ext cx="2066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Honeycomb Panel (HCP) 32mm thick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502518" y="5572021"/>
            <a:ext cx="1866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Marble table “perfectly flat”</a:t>
            </a:r>
            <a:endParaRPr lang="en-GB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162550" y="3533775"/>
            <a:ext cx="0" cy="704850"/>
          </a:xfrm>
          <a:prstGeom prst="straightConnector1">
            <a:avLst/>
          </a:prstGeom>
          <a:ln w="254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866" y="3474961"/>
            <a:ext cx="158510" cy="86570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12126" y="1881057"/>
            <a:ext cx="3497874" cy="958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Two flat surfaces define the volume. </a:t>
            </a:r>
            <a:r>
              <a:rPr lang="en-GB" dirty="0"/>
              <a:t>T</a:t>
            </a:r>
            <a:r>
              <a:rPr lang="en-GB" dirty="0" smtClean="0"/>
              <a:t>he distance and their differences can be defined.  </a:t>
            </a:r>
            <a:endParaRPr lang="en-GB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076450" y="2933700"/>
            <a:ext cx="2105025" cy="85725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3635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40976" y="4360984"/>
            <a:ext cx="7789985" cy="1002323"/>
          </a:xfrm>
          <a:prstGeom prst="rect">
            <a:avLst/>
          </a:prstGeom>
          <a:pattFill prst="shingle">
            <a:fgClr>
              <a:schemeClr val="accent1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605704" y="3896657"/>
            <a:ext cx="3314700" cy="430823"/>
          </a:xfrm>
          <a:prstGeom prst="rect">
            <a:avLst/>
          </a:prstGeom>
          <a:pattFill prst="sphere">
            <a:fgClr>
              <a:srgbClr val="FFC00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739054" y="733425"/>
            <a:ext cx="3257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Is the HCP flat ?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362941" y="3913289"/>
            <a:ext cx="2066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HCP 32mm thick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502518" y="5572021"/>
            <a:ext cx="1866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Marble table “perfectly flat”</a:t>
            </a:r>
            <a:endParaRPr lang="en-GB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219450" y="3615502"/>
            <a:ext cx="0" cy="751009"/>
          </a:xfrm>
          <a:prstGeom prst="straightConnector1">
            <a:avLst/>
          </a:prstGeom>
          <a:ln w="25400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733425" y="5705475"/>
            <a:ext cx="2105025" cy="85725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533775" y="3615502"/>
            <a:ext cx="5467350" cy="263936"/>
          </a:xfrm>
          <a:prstGeom prst="rect">
            <a:avLst/>
          </a:prstGeom>
          <a:solidFill>
            <a:schemeClr val="bg2">
              <a:lumMod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5245" y="3531287"/>
            <a:ext cx="158510" cy="908383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0125" y="2949290"/>
            <a:ext cx="2809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Aluminium Straight Edge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819150" y="2147897"/>
            <a:ext cx="1924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Measure thickness with digital </a:t>
            </a:r>
            <a:r>
              <a:rPr lang="en-GB" dirty="0" err="1" smtClean="0"/>
              <a:t>caliper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920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40976" y="4360984"/>
            <a:ext cx="7789985" cy="1002323"/>
          </a:xfrm>
          <a:prstGeom prst="rect">
            <a:avLst/>
          </a:prstGeom>
          <a:pattFill prst="shingle">
            <a:fgClr>
              <a:schemeClr val="accent1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579998" y="3172778"/>
            <a:ext cx="3314700" cy="430823"/>
          </a:xfrm>
          <a:prstGeom prst="rect">
            <a:avLst/>
          </a:prstGeom>
          <a:pattFill prst="sphere">
            <a:fgClr>
              <a:srgbClr val="FFC00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739053" y="733425"/>
            <a:ext cx="637662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Place the x2 gaps &amp; Chamber lower HCP and faraday cage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362941" y="3192733"/>
            <a:ext cx="2066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HCP 32mm thick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502518" y="5572021"/>
            <a:ext cx="1866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Marble table “perfectly flat”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3503673" y="2886011"/>
            <a:ext cx="5467350" cy="263936"/>
          </a:xfrm>
          <a:prstGeom prst="rect">
            <a:avLst/>
          </a:prstGeom>
          <a:solidFill>
            <a:schemeClr val="bg2">
              <a:lumMod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7023" y="2714625"/>
            <a:ext cx="274243" cy="157162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819150" y="2147897"/>
            <a:ext cx="1924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Measure thickness with digital </a:t>
            </a:r>
            <a:r>
              <a:rPr lang="en-GB" dirty="0" err="1" smtClean="0"/>
              <a:t>caliper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038475" y="4152270"/>
            <a:ext cx="6600825" cy="208714"/>
          </a:xfrm>
          <a:prstGeom prst="rect">
            <a:avLst/>
          </a:prstGeom>
          <a:pattFill prst="horzBrick">
            <a:fgClr>
              <a:srgbClr val="00B05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015154" y="3618974"/>
            <a:ext cx="4495800" cy="502551"/>
          </a:xfrm>
          <a:prstGeom prst="rect">
            <a:avLst/>
          </a:prstGeom>
          <a:pattFill prst="ltHorz">
            <a:fgClr>
              <a:srgbClr val="FF000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7408" y="2713346"/>
            <a:ext cx="274344" cy="157290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844116" y="3717840"/>
            <a:ext cx="29895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Physics package x2 gaps and Faraday cage</a:t>
            </a:r>
            <a:endParaRPr lang="en-GB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939348" y="4110871"/>
            <a:ext cx="25146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6mm aluminium HCP bottom panel</a:t>
            </a:r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3953479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218" y="536713"/>
            <a:ext cx="8289234" cy="596348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23850" y="4724401"/>
            <a:ext cx="2324100" cy="91440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Measurement points, x17, around the Faraday edge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28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2781424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74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Histogram for Honeycomb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63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Histogram for Hone + Gaps + Al bar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693962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153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</TotalTime>
  <Words>206</Words>
  <Application>Microsoft Office PowerPoint</Application>
  <PresentationFormat>Widescreen</PresentationFormat>
  <Paragraphs>43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Physics Package Thickness Gaps and the rest</vt:lpstr>
      <vt:lpstr>How thick will the new 1.4mm gas gap chambers be 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Histogram for Honeycomb </vt:lpstr>
      <vt:lpstr>Histogram for Hone + Gaps + Al bar</vt:lpstr>
      <vt:lpstr>Histogram for Honeycomb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Package Thickness</dc:title>
  <dc:creator>Microsoft Office User</dc:creator>
  <cp:lastModifiedBy>Ian Crotty</cp:lastModifiedBy>
  <cp:revision>11</cp:revision>
  <dcterms:created xsi:type="dcterms:W3CDTF">2018-04-19T09:53:53Z</dcterms:created>
  <dcterms:modified xsi:type="dcterms:W3CDTF">2018-04-20T13:47:41Z</dcterms:modified>
</cp:coreProperties>
</file>