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5" r:id="rId4"/>
    <p:sldId id="259" r:id="rId5"/>
    <p:sldId id="289" r:id="rId6"/>
    <p:sldId id="295" r:id="rId7"/>
    <p:sldId id="264" r:id="rId8"/>
    <p:sldId id="257" r:id="rId9"/>
    <p:sldId id="265" r:id="rId10"/>
    <p:sldId id="300" r:id="rId11"/>
    <p:sldId id="302" r:id="rId12"/>
    <p:sldId id="267" r:id="rId13"/>
    <p:sldId id="278" r:id="rId14"/>
    <p:sldId id="280" r:id="rId15"/>
    <p:sldId id="258" r:id="rId16"/>
    <p:sldId id="268" r:id="rId17"/>
    <p:sldId id="275" r:id="rId18"/>
    <p:sldId id="283" r:id="rId19"/>
    <p:sldId id="287" r:id="rId20"/>
    <p:sldId id="269" r:id="rId21"/>
    <p:sldId id="270" r:id="rId22"/>
    <p:sldId id="271" r:id="rId23"/>
    <p:sldId id="309" r:id="rId24"/>
    <p:sldId id="310" r:id="rId25"/>
    <p:sldId id="311" r:id="rId26"/>
    <p:sldId id="312" r:id="rId27"/>
    <p:sldId id="313" r:id="rId28"/>
    <p:sldId id="316" r:id="rId29"/>
    <p:sldId id="317" r:id="rId30"/>
    <p:sldId id="315" r:id="rId31"/>
    <p:sldId id="314" r:id="rId32"/>
    <p:sldId id="260" r:id="rId33"/>
    <p:sldId id="294" r:id="rId34"/>
    <p:sldId id="274" r:id="rId35"/>
    <p:sldId id="301" r:id="rId36"/>
    <p:sldId id="293" r:id="rId37"/>
    <p:sldId id="266" r:id="rId38"/>
    <p:sldId id="292" r:id="rId39"/>
    <p:sldId id="286" r:id="rId40"/>
    <p:sldId id="297" r:id="rId41"/>
    <p:sldId id="324" r:id="rId42"/>
    <p:sldId id="325" r:id="rId43"/>
    <p:sldId id="326" r:id="rId44"/>
    <p:sldId id="327" r:id="rId45"/>
    <p:sldId id="328" r:id="rId46"/>
    <p:sldId id="307" r:id="rId47"/>
    <p:sldId id="308" r:id="rId48"/>
    <p:sldId id="298" r:id="rId49"/>
    <p:sldId id="303" r:id="rId50"/>
    <p:sldId id="304" r:id="rId51"/>
    <p:sldId id="305" r:id="rId52"/>
    <p:sldId id="306" r:id="rId53"/>
    <p:sldId id="318" r:id="rId54"/>
    <p:sldId id="319" r:id="rId55"/>
    <p:sldId id="320" r:id="rId56"/>
    <p:sldId id="321" r:id="rId57"/>
    <p:sldId id="322" r:id="rId58"/>
    <p:sldId id="32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Weight</a:t>
            </a:r>
            <a:r>
              <a:rPr lang="en-GB" baseline="0"/>
              <a:t> </a:t>
            </a:r>
            <a:r>
              <a:rPr lang="en-GB"/>
              <a:t>per</a:t>
            </a:r>
            <a:r>
              <a:rPr lang="en-GB" baseline="0"/>
              <a:t> unit area</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HCP</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Sheet1!$B$10:$B$13</c:f>
              <c:numCache>
                <c:formatCode>General</c:formatCode>
                <c:ptCount val="4"/>
                <c:pt idx="0">
                  <c:v>3</c:v>
                </c:pt>
                <c:pt idx="1">
                  <c:v>4</c:v>
                </c:pt>
                <c:pt idx="2">
                  <c:v>5</c:v>
                </c:pt>
                <c:pt idx="3">
                  <c:v>6</c:v>
                </c:pt>
              </c:numCache>
            </c:numRef>
          </c:xVal>
          <c:yVal>
            <c:numRef>
              <c:f>Sheet1!$K$10:$K$13</c:f>
              <c:numCache>
                <c:formatCode>0.00</c:formatCode>
                <c:ptCount val="4"/>
                <c:pt idx="0">
                  <c:v>3.9911504424778763</c:v>
                </c:pt>
                <c:pt idx="1">
                  <c:v>3.9953643343473852</c:v>
                </c:pt>
                <c:pt idx="2">
                  <c:v>3.9711286089238849</c:v>
                </c:pt>
                <c:pt idx="3">
                  <c:v>4.6692037470725989</c:v>
                </c:pt>
              </c:numCache>
            </c:numRef>
          </c:yVal>
          <c:smooth val="1"/>
          <c:extLst>
            <c:ext xmlns:c16="http://schemas.microsoft.com/office/drawing/2014/chart" uri="{C3380CC4-5D6E-409C-BE32-E72D297353CC}">
              <c16:uniqueId val="{00000000-4192-4CB6-A2F5-878E5F244243}"/>
            </c:ext>
          </c:extLst>
        </c:ser>
        <c:ser>
          <c:idx val="1"/>
          <c:order val="1"/>
          <c:tx>
            <c:v>Antico 6mm</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Sheet1!$B$14:$B$15</c:f>
              <c:numCache>
                <c:formatCode>General</c:formatCode>
                <c:ptCount val="2"/>
                <c:pt idx="0">
                  <c:v>7</c:v>
                </c:pt>
                <c:pt idx="1">
                  <c:v>8</c:v>
                </c:pt>
              </c:numCache>
            </c:numRef>
          </c:xVal>
          <c:yVal>
            <c:numRef>
              <c:f>Sheet1!$I$14:$I$15</c:f>
              <c:numCache>
                <c:formatCode>0.00</c:formatCode>
                <c:ptCount val="2"/>
                <c:pt idx="0">
                  <c:v>16.363636363636363</c:v>
                </c:pt>
                <c:pt idx="1">
                  <c:v>16.2</c:v>
                </c:pt>
              </c:numCache>
            </c:numRef>
          </c:yVal>
          <c:smooth val="1"/>
          <c:extLst>
            <c:ext xmlns:c16="http://schemas.microsoft.com/office/drawing/2014/chart" uri="{C3380CC4-5D6E-409C-BE32-E72D297353CC}">
              <c16:uniqueId val="{00000001-4192-4CB6-A2F5-878E5F244243}"/>
            </c:ext>
          </c:extLst>
        </c:ser>
        <c:ser>
          <c:idx val="2"/>
          <c:order val="2"/>
          <c:tx>
            <c:v>Alu Skin 2x0.5mm</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Sheet1!$B$16</c:f>
              <c:numCache>
                <c:formatCode>General</c:formatCode>
                <c:ptCount val="1"/>
                <c:pt idx="0">
                  <c:v>9</c:v>
                </c:pt>
              </c:numCache>
            </c:numRef>
          </c:xVal>
          <c:yVal>
            <c:numRef>
              <c:f>Sheet1!$I$16</c:f>
              <c:numCache>
                <c:formatCode>0.00</c:formatCode>
                <c:ptCount val="1"/>
                <c:pt idx="0">
                  <c:v>2.7</c:v>
                </c:pt>
              </c:numCache>
            </c:numRef>
          </c:yVal>
          <c:smooth val="1"/>
          <c:extLst>
            <c:ext xmlns:c16="http://schemas.microsoft.com/office/drawing/2014/chart" uri="{C3380CC4-5D6E-409C-BE32-E72D297353CC}">
              <c16:uniqueId val="{00000002-4192-4CB6-A2F5-878E5F244243}"/>
            </c:ext>
          </c:extLst>
        </c:ser>
        <c:ser>
          <c:idx val="3"/>
          <c:order val="3"/>
          <c:tx>
            <c:v>Antico 5mm</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Sheet1!$B$8:$B$9</c:f>
              <c:numCache>
                <c:formatCode>General</c:formatCode>
                <c:ptCount val="2"/>
                <c:pt idx="0">
                  <c:v>1</c:v>
                </c:pt>
                <c:pt idx="1">
                  <c:v>2</c:v>
                </c:pt>
              </c:numCache>
            </c:numRef>
          </c:xVal>
          <c:yVal>
            <c:numRef>
              <c:f>Sheet1!$I$8:$I$9</c:f>
              <c:numCache>
                <c:formatCode>0.00</c:formatCode>
                <c:ptCount val="2"/>
                <c:pt idx="0">
                  <c:v>14.790628115653041</c:v>
                </c:pt>
                <c:pt idx="1">
                  <c:v>14.636091724825523</c:v>
                </c:pt>
              </c:numCache>
            </c:numRef>
          </c:yVal>
          <c:smooth val="1"/>
          <c:extLst>
            <c:ext xmlns:c16="http://schemas.microsoft.com/office/drawing/2014/chart" uri="{C3380CC4-5D6E-409C-BE32-E72D297353CC}">
              <c16:uniqueId val="{00000003-4192-4CB6-A2F5-878E5F244243}"/>
            </c:ext>
          </c:extLst>
        </c:ser>
        <c:dLbls>
          <c:showLegendKey val="0"/>
          <c:showVal val="0"/>
          <c:showCatName val="0"/>
          <c:showSerName val="0"/>
          <c:showPercent val="0"/>
          <c:showBubbleSize val="0"/>
        </c:dLbls>
        <c:axId val="444570816"/>
        <c:axId val="444571144"/>
      </c:scatterChart>
      <c:valAx>
        <c:axId val="444570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Sample No.</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571144"/>
        <c:crosses val="autoZero"/>
        <c:crossBetween val="midCat"/>
      </c:valAx>
      <c:valAx>
        <c:axId val="444571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Weight per</a:t>
                </a:r>
                <a:r>
                  <a:rPr lang="en-US" baseline="0"/>
                  <a:t> </a:t>
                </a:r>
                <a:r>
                  <a:rPr lang="en-US"/>
                  <a:t>m2 [kg/m2]</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57081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98DC0-8B6E-4FA4-B115-BEC93DC47580}"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79B4BA0D-5123-42F0-B635-9488600AA965}">
      <dgm:prSet/>
      <dgm:spPr/>
      <dgm:t>
        <a:bodyPr/>
        <a:lstStyle/>
        <a:p>
          <a:pPr rtl="0"/>
          <a:r>
            <a:rPr lang="en-GB" smtClean="0"/>
            <a:t>Academic studies</a:t>
          </a:r>
          <a:endParaRPr lang="en-GB"/>
        </a:p>
      </dgm:t>
    </dgm:pt>
    <dgm:pt modelId="{29606C55-814D-4975-AD51-424E594FA945}" type="parTrans" cxnId="{7D7DCF21-1872-4D55-8265-D8FC18074679}">
      <dgm:prSet/>
      <dgm:spPr/>
      <dgm:t>
        <a:bodyPr/>
        <a:lstStyle/>
        <a:p>
          <a:endParaRPr lang="en-US"/>
        </a:p>
      </dgm:t>
    </dgm:pt>
    <dgm:pt modelId="{340C6C3D-2658-4335-A82D-8D05A91D26BB}" type="sibTrans" cxnId="{7D7DCF21-1872-4D55-8265-D8FC18074679}">
      <dgm:prSet/>
      <dgm:spPr/>
      <dgm:t>
        <a:bodyPr/>
        <a:lstStyle/>
        <a:p>
          <a:endParaRPr lang="en-US"/>
        </a:p>
      </dgm:t>
    </dgm:pt>
    <dgm:pt modelId="{1FAEC0EC-637E-488E-8915-4C5A65EC66E5}">
      <dgm:prSet/>
      <dgm:spPr/>
      <dgm:t>
        <a:bodyPr/>
        <a:lstStyle/>
        <a:p>
          <a:pPr rtl="0"/>
          <a:r>
            <a:rPr lang="en-GB" smtClean="0"/>
            <a:t>Journals in CERN</a:t>
          </a:r>
          <a:endParaRPr lang="en-GB"/>
        </a:p>
      </dgm:t>
    </dgm:pt>
    <dgm:pt modelId="{FFC26549-E7CD-42C3-810B-0DC8FFA59682}" type="parTrans" cxnId="{EBA7A908-1C64-4073-BFB4-5C15C42827EB}">
      <dgm:prSet/>
      <dgm:spPr/>
      <dgm:t>
        <a:bodyPr/>
        <a:lstStyle/>
        <a:p>
          <a:endParaRPr lang="en-US"/>
        </a:p>
      </dgm:t>
    </dgm:pt>
    <dgm:pt modelId="{1FCCC641-F8E5-4770-AEBF-FCF3ED78DC36}" type="sibTrans" cxnId="{EBA7A908-1C64-4073-BFB4-5C15C42827EB}">
      <dgm:prSet/>
      <dgm:spPr/>
      <dgm:t>
        <a:bodyPr/>
        <a:lstStyle/>
        <a:p>
          <a:endParaRPr lang="en-US"/>
        </a:p>
      </dgm:t>
    </dgm:pt>
    <dgm:pt modelId="{67485E67-5D9F-47B5-8B77-256FE5419E8E}">
      <dgm:prSet/>
      <dgm:spPr/>
      <dgm:t>
        <a:bodyPr/>
        <a:lstStyle/>
        <a:p>
          <a:pPr rtl="0"/>
          <a:r>
            <a:rPr lang="en-GB" smtClean="0"/>
            <a:t>Composite Structures</a:t>
          </a:r>
          <a:endParaRPr lang="en-GB"/>
        </a:p>
      </dgm:t>
    </dgm:pt>
    <dgm:pt modelId="{35CB8EB0-EAB4-40EC-B3FE-7B7C02AB040C}" type="parTrans" cxnId="{BF64A870-3231-43ED-B71B-CCF4B49F5F40}">
      <dgm:prSet/>
      <dgm:spPr/>
      <dgm:t>
        <a:bodyPr/>
        <a:lstStyle/>
        <a:p>
          <a:endParaRPr lang="en-US"/>
        </a:p>
      </dgm:t>
    </dgm:pt>
    <dgm:pt modelId="{34E3E724-AC14-48F7-A825-2F5DABA2280C}" type="sibTrans" cxnId="{BF64A870-3231-43ED-B71B-CCF4B49F5F40}">
      <dgm:prSet/>
      <dgm:spPr/>
      <dgm:t>
        <a:bodyPr/>
        <a:lstStyle/>
        <a:p>
          <a:endParaRPr lang="en-US"/>
        </a:p>
      </dgm:t>
    </dgm:pt>
    <dgm:pt modelId="{8D0AB811-9FF8-4291-AFFF-B0291DAC106F}">
      <dgm:prSet/>
      <dgm:spPr/>
      <dgm:t>
        <a:bodyPr/>
        <a:lstStyle/>
        <a:p>
          <a:pPr rtl="0"/>
          <a:r>
            <a:rPr lang="en-GB" smtClean="0"/>
            <a:t>Failure behaviour of honeycomb sandwich corner joints and inserts, 2009 </a:t>
          </a:r>
          <a:endParaRPr lang="en-GB"/>
        </a:p>
      </dgm:t>
    </dgm:pt>
    <dgm:pt modelId="{59B48751-D15A-4362-A052-DAC1EB0D7AFF}" type="parTrans" cxnId="{6E77AA39-7AC6-4FA5-89EB-A1A7D7A8F7E6}">
      <dgm:prSet/>
      <dgm:spPr/>
      <dgm:t>
        <a:bodyPr/>
        <a:lstStyle/>
        <a:p>
          <a:endParaRPr lang="en-US"/>
        </a:p>
      </dgm:t>
    </dgm:pt>
    <dgm:pt modelId="{A11EA57C-B790-4967-AA71-55243484EE73}" type="sibTrans" cxnId="{6E77AA39-7AC6-4FA5-89EB-A1A7D7A8F7E6}">
      <dgm:prSet/>
      <dgm:spPr/>
      <dgm:t>
        <a:bodyPr/>
        <a:lstStyle/>
        <a:p>
          <a:endParaRPr lang="en-US"/>
        </a:p>
      </dgm:t>
    </dgm:pt>
    <dgm:pt modelId="{275C1276-9CA8-4E7B-94E3-C3608CFBBD2D}">
      <dgm:prSet/>
      <dgm:spPr/>
      <dgm:t>
        <a:bodyPr/>
        <a:lstStyle/>
        <a:p>
          <a:pPr rtl="0"/>
          <a:r>
            <a:rPr lang="en-GB" smtClean="0"/>
            <a:t>Sebastian Heimbs, Marc Pein</a:t>
          </a:r>
          <a:endParaRPr lang="en-GB"/>
        </a:p>
      </dgm:t>
    </dgm:pt>
    <dgm:pt modelId="{8BB0A5DA-F6F8-48BE-806F-B1A292DBF1E8}" type="parTrans" cxnId="{3F6C3C75-108B-4FCA-BFD2-A75A6357F2A4}">
      <dgm:prSet/>
      <dgm:spPr/>
      <dgm:t>
        <a:bodyPr/>
        <a:lstStyle/>
        <a:p>
          <a:endParaRPr lang="en-US"/>
        </a:p>
      </dgm:t>
    </dgm:pt>
    <dgm:pt modelId="{C6309AA9-DF07-4EA3-9AE6-F58352C39EC7}" type="sibTrans" cxnId="{3F6C3C75-108B-4FCA-BFD2-A75A6357F2A4}">
      <dgm:prSet/>
      <dgm:spPr/>
      <dgm:t>
        <a:bodyPr/>
        <a:lstStyle/>
        <a:p>
          <a:endParaRPr lang="en-US"/>
        </a:p>
      </dgm:t>
    </dgm:pt>
    <dgm:pt modelId="{D9B240DB-87D8-49DE-A9F4-94EE026031E6}">
      <dgm:prSet/>
      <dgm:spPr/>
      <dgm:t>
        <a:bodyPr/>
        <a:lstStyle/>
        <a:p>
          <a:pPr rtl="0"/>
          <a:r>
            <a:rPr lang="en-GB" smtClean="0"/>
            <a:t>Characteristics of joining inserts for composite sandwich panels, Nov 2008</a:t>
          </a:r>
          <a:endParaRPr lang="en-GB"/>
        </a:p>
      </dgm:t>
    </dgm:pt>
    <dgm:pt modelId="{02D3176E-71A1-46E4-8749-DB639925E19B}" type="parTrans" cxnId="{01DD640F-F70C-407D-8814-A13280E69999}">
      <dgm:prSet/>
      <dgm:spPr/>
      <dgm:t>
        <a:bodyPr/>
        <a:lstStyle/>
        <a:p>
          <a:endParaRPr lang="en-US"/>
        </a:p>
      </dgm:t>
    </dgm:pt>
    <dgm:pt modelId="{FBCC57C5-DF8C-4D22-B83F-5B65D86E875E}" type="sibTrans" cxnId="{01DD640F-F70C-407D-8814-A13280E69999}">
      <dgm:prSet/>
      <dgm:spPr/>
      <dgm:t>
        <a:bodyPr/>
        <a:lstStyle/>
        <a:p>
          <a:endParaRPr lang="en-US"/>
        </a:p>
      </dgm:t>
    </dgm:pt>
    <dgm:pt modelId="{DD60527D-8ABA-4D9F-909B-034121B543B0}">
      <dgm:prSet/>
      <dgm:spPr/>
      <dgm:t>
        <a:bodyPr/>
        <a:lstStyle/>
        <a:p>
          <a:pPr rtl="0"/>
          <a:r>
            <a:rPr lang="en-GB" dirty="0" err="1" smtClean="0"/>
            <a:t>Byoung</a:t>
          </a:r>
          <a:r>
            <a:rPr lang="en-GB" dirty="0" smtClean="0"/>
            <a:t> Jung Kim, </a:t>
          </a:r>
          <a:endParaRPr lang="en-GB" dirty="0"/>
        </a:p>
      </dgm:t>
    </dgm:pt>
    <dgm:pt modelId="{412F981E-B419-4313-BEAA-8980E3997015}" type="parTrans" cxnId="{8C276688-C80E-4166-857E-ACF6279F96A9}">
      <dgm:prSet/>
      <dgm:spPr/>
      <dgm:t>
        <a:bodyPr/>
        <a:lstStyle/>
        <a:p>
          <a:endParaRPr lang="en-US"/>
        </a:p>
      </dgm:t>
    </dgm:pt>
    <dgm:pt modelId="{0E8C3493-2704-4E6F-9EA9-2C56C2E7B45E}" type="sibTrans" cxnId="{8C276688-C80E-4166-857E-ACF6279F96A9}">
      <dgm:prSet/>
      <dgm:spPr/>
      <dgm:t>
        <a:bodyPr/>
        <a:lstStyle/>
        <a:p>
          <a:endParaRPr lang="en-US"/>
        </a:p>
      </dgm:t>
    </dgm:pt>
    <dgm:pt modelId="{24E89243-0F0F-450B-AD2E-5C4703D45A73}">
      <dgm:prSet/>
      <dgm:spPr/>
      <dgm:t>
        <a:bodyPr/>
        <a:lstStyle/>
        <a:p>
          <a:endParaRPr lang="en-US"/>
        </a:p>
      </dgm:t>
    </dgm:pt>
    <dgm:pt modelId="{A182935E-44DB-4EE4-B768-94D8B6F02F30}" type="parTrans" cxnId="{D51A9D63-12C3-4643-B61B-41B13C132230}">
      <dgm:prSet/>
      <dgm:spPr/>
      <dgm:t>
        <a:bodyPr/>
        <a:lstStyle/>
        <a:p>
          <a:endParaRPr lang="en-US"/>
        </a:p>
      </dgm:t>
    </dgm:pt>
    <dgm:pt modelId="{24E8735E-73D1-47B2-B208-F839B32392D6}" type="sibTrans" cxnId="{D51A9D63-12C3-4643-B61B-41B13C132230}">
      <dgm:prSet/>
      <dgm:spPr/>
      <dgm:t>
        <a:bodyPr/>
        <a:lstStyle/>
        <a:p>
          <a:endParaRPr lang="en-US"/>
        </a:p>
      </dgm:t>
    </dgm:pt>
    <dgm:pt modelId="{ABEEA204-42C4-4A2B-B8E2-DCE8243BB28C}">
      <dgm:prSet/>
      <dgm:spPr/>
      <dgm:t>
        <a:bodyPr/>
        <a:lstStyle/>
        <a:p>
          <a:endParaRPr lang="en-US"/>
        </a:p>
      </dgm:t>
    </dgm:pt>
    <dgm:pt modelId="{C5771759-3174-4525-9FD7-57F4784FDA73}" type="parTrans" cxnId="{A245348B-19B8-4750-88EB-BF8F9A890248}">
      <dgm:prSet/>
      <dgm:spPr/>
      <dgm:t>
        <a:bodyPr/>
        <a:lstStyle/>
        <a:p>
          <a:endParaRPr lang="en-US"/>
        </a:p>
      </dgm:t>
    </dgm:pt>
    <dgm:pt modelId="{4180D3D2-1D92-4DE9-9BE8-C3BC82452776}" type="sibTrans" cxnId="{A245348B-19B8-4750-88EB-BF8F9A890248}">
      <dgm:prSet/>
      <dgm:spPr/>
      <dgm:t>
        <a:bodyPr/>
        <a:lstStyle/>
        <a:p>
          <a:endParaRPr lang="en-US"/>
        </a:p>
      </dgm:t>
    </dgm:pt>
    <dgm:pt modelId="{0B32F8B6-6D37-4009-B3D5-E50FE41E52AF}">
      <dgm:prSet/>
      <dgm:spPr/>
      <dgm:t>
        <a:bodyPr/>
        <a:lstStyle/>
        <a:p>
          <a:endParaRPr lang="en-US"/>
        </a:p>
      </dgm:t>
    </dgm:pt>
    <dgm:pt modelId="{B05F6DC3-0417-4C34-8DC3-93B601AFE147}" type="parTrans" cxnId="{B95E9C09-301E-4E88-B260-C76289059E44}">
      <dgm:prSet/>
      <dgm:spPr/>
      <dgm:t>
        <a:bodyPr/>
        <a:lstStyle/>
        <a:p>
          <a:endParaRPr lang="en-US"/>
        </a:p>
      </dgm:t>
    </dgm:pt>
    <dgm:pt modelId="{72ABBA3A-3574-4426-BCA2-E2D7E0A66514}" type="sibTrans" cxnId="{B95E9C09-301E-4E88-B260-C76289059E44}">
      <dgm:prSet/>
      <dgm:spPr/>
      <dgm:t>
        <a:bodyPr/>
        <a:lstStyle/>
        <a:p>
          <a:endParaRPr lang="en-US"/>
        </a:p>
      </dgm:t>
    </dgm:pt>
    <dgm:pt modelId="{0B5A747F-6396-4618-A955-6DD8D45A0D84}">
      <dgm:prSet/>
      <dgm:spPr/>
      <dgm:t>
        <a:bodyPr/>
        <a:lstStyle/>
        <a:p>
          <a:endParaRPr lang="en-US"/>
        </a:p>
      </dgm:t>
    </dgm:pt>
    <dgm:pt modelId="{B1EA9816-7B86-46DC-90C5-8126B8F90BC2}" type="parTrans" cxnId="{3A1AC74E-1BAD-4397-83EB-2AB77742399B}">
      <dgm:prSet/>
      <dgm:spPr/>
      <dgm:t>
        <a:bodyPr/>
        <a:lstStyle/>
        <a:p>
          <a:endParaRPr lang="en-US"/>
        </a:p>
      </dgm:t>
    </dgm:pt>
    <dgm:pt modelId="{FCB74B18-82EA-48D6-8EB3-4F227DFD6E84}" type="sibTrans" cxnId="{3A1AC74E-1BAD-4397-83EB-2AB77742399B}">
      <dgm:prSet/>
      <dgm:spPr/>
      <dgm:t>
        <a:bodyPr/>
        <a:lstStyle/>
        <a:p>
          <a:endParaRPr lang="en-US"/>
        </a:p>
      </dgm:t>
    </dgm:pt>
    <dgm:pt modelId="{F5218BAF-4DAB-499F-A382-C0CAE3B13B58}">
      <dgm:prSet/>
      <dgm:spPr/>
      <dgm:t>
        <a:bodyPr/>
        <a:lstStyle/>
        <a:p>
          <a:endParaRPr lang="en-US"/>
        </a:p>
      </dgm:t>
    </dgm:pt>
    <dgm:pt modelId="{B24B2800-998E-4261-9B97-40B582F6D558}" type="parTrans" cxnId="{8F35B83B-7E8F-4672-ADA0-B1B57D75DE90}">
      <dgm:prSet/>
      <dgm:spPr/>
      <dgm:t>
        <a:bodyPr/>
        <a:lstStyle/>
        <a:p>
          <a:endParaRPr lang="en-US"/>
        </a:p>
      </dgm:t>
    </dgm:pt>
    <dgm:pt modelId="{C5C99A6B-218A-4E31-AA54-1E44107928A2}" type="sibTrans" cxnId="{8F35B83B-7E8F-4672-ADA0-B1B57D75DE90}">
      <dgm:prSet/>
      <dgm:spPr/>
      <dgm:t>
        <a:bodyPr/>
        <a:lstStyle/>
        <a:p>
          <a:endParaRPr lang="en-US"/>
        </a:p>
      </dgm:t>
    </dgm:pt>
    <dgm:pt modelId="{5C63A6BF-569A-449C-8312-0B2DFA7CA068}">
      <dgm:prSet/>
      <dgm:spPr/>
      <dgm:t>
        <a:bodyPr/>
        <a:lstStyle/>
        <a:p>
          <a:endParaRPr lang="en-US"/>
        </a:p>
      </dgm:t>
    </dgm:pt>
    <dgm:pt modelId="{6D82F1D2-B64E-4979-B58C-2E7239342548}" type="parTrans" cxnId="{F42C6017-7CB2-4A9B-9C9E-3040486977E4}">
      <dgm:prSet/>
      <dgm:spPr/>
      <dgm:t>
        <a:bodyPr/>
        <a:lstStyle/>
        <a:p>
          <a:endParaRPr lang="en-US"/>
        </a:p>
      </dgm:t>
    </dgm:pt>
    <dgm:pt modelId="{04CDEC47-1397-404A-ABCE-FDAA7F8DF52F}" type="sibTrans" cxnId="{F42C6017-7CB2-4A9B-9C9E-3040486977E4}">
      <dgm:prSet/>
      <dgm:spPr/>
      <dgm:t>
        <a:bodyPr/>
        <a:lstStyle/>
        <a:p>
          <a:endParaRPr lang="en-US"/>
        </a:p>
      </dgm:t>
    </dgm:pt>
    <dgm:pt modelId="{E02CB48C-2529-46B3-87DC-6A4A08518FB1}">
      <dgm:prSet/>
      <dgm:spPr/>
      <dgm:t>
        <a:bodyPr/>
        <a:lstStyle/>
        <a:p>
          <a:endParaRPr lang="en-US"/>
        </a:p>
      </dgm:t>
    </dgm:pt>
    <dgm:pt modelId="{F940B1B0-F412-4718-A63B-4EB0128A2BB2}" type="parTrans" cxnId="{E04902F6-007F-47AD-9CB7-BAF2E77D70E0}">
      <dgm:prSet/>
      <dgm:spPr/>
      <dgm:t>
        <a:bodyPr/>
        <a:lstStyle/>
        <a:p>
          <a:endParaRPr lang="en-US"/>
        </a:p>
      </dgm:t>
    </dgm:pt>
    <dgm:pt modelId="{7A97B4A4-B1F2-4066-9B93-958412BB95CC}" type="sibTrans" cxnId="{E04902F6-007F-47AD-9CB7-BAF2E77D70E0}">
      <dgm:prSet/>
      <dgm:spPr/>
      <dgm:t>
        <a:bodyPr/>
        <a:lstStyle/>
        <a:p>
          <a:endParaRPr lang="en-US"/>
        </a:p>
      </dgm:t>
    </dgm:pt>
    <dgm:pt modelId="{555EB878-7782-4C18-9159-D4C6EB4C0995}">
      <dgm:prSet/>
      <dgm:spPr/>
      <dgm:t>
        <a:bodyPr/>
        <a:lstStyle/>
        <a:p>
          <a:endParaRPr lang="en-US" dirty="0"/>
        </a:p>
      </dgm:t>
    </dgm:pt>
    <dgm:pt modelId="{D60FD3FE-DD6E-4194-8C23-D764663675A4}" type="parTrans" cxnId="{E00AC6D1-157D-4E22-8E69-2FD2B1F9AEAB}">
      <dgm:prSet/>
      <dgm:spPr/>
      <dgm:t>
        <a:bodyPr/>
        <a:lstStyle/>
        <a:p>
          <a:endParaRPr lang="en-US"/>
        </a:p>
      </dgm:t>
    </dgm:pt>
    <dgm:pt modelId="{2B5FC9BA-9A03-4F13-A8E9-32BBC8AF6531}" type="sibTrans" cxnId="{E00AC6D1-157D-4E22-8E69-2FD2B1F9AEAB}">
      <dgm:prSet/>
      <dgm:spPr/>
      <dgm:t>
        <a:bodyPr/>
        <a:lstStyle/>
        <a:p>
          <a:endParaRPr lang="en-US"/>
        </a:p>
      </dgm:t>
    </dgm:pt>
    <dgm:pt modelId="{0CAA984E-0055-4C10-BC96-1F4D38E3F144}" type="pres">
      <dgm:prSet presAssocID="{E6A98DC0-8B6E-4FA4-B115-BEC93DC47580}" presName="compositeShape" presStyleCnt="0">
        <dgm:presLayoutVars>
          <dgm:chMax val="7"/>
          <dgm:dir/>
          <dgm:resizeHandles val="exact"/>
        </dgm:presLayoutVars>
      </dgm:prSet>
      <dgm:spPr/>
      <dgm:t>
        <a:bodyPr/>
        <a:lstStyle/>
        <a:p>
          <a:endParaRPr lang="en-US"/>
        </a:p>
      </dgm:t>
    </dgm:pt>
    <dgm:pt modelId="{6BB9670D-8961-4E53-B5AB-41494CB0CB09}" type="pres">
      <dgm:prSet presAssocID="{79B4BA0D-5123-42F0-B635-9488600AA965}" presName="circ1" presStyleLbl="vennNode1" presStyleIdx="0" presStyleCnt="7"/>
      <dgm:spPr/>
    </dgm:pt>
    <dgm:pt modelId="{C64547E1-BF88-49EE-854B-9D1B9A0DD041}" type="pres">
      <dgm:prSet presAssocID="{79B4BA0D-5123-42F0-B635-9488600AA965}" presName="circ1Tx" presStyleLbl="revTx" presStyleIdx="0" presStyleCnt="0">
        <dgm:presLayoutVars>
          <dgm:chMax val="0"/>
          <dgm:chPref val="0"/>
          <dgm:bulletEnabled val="1"/>
        </dgm:presLayoutVars>
      </dgm:prSet>
      <dgm:spPr/>
      <dgm:t>
        <a:bodyPr/>
        <a:lstStyle/>
        <a:p>
          <a:endParaRPr lang="en-US"/>
        </a:p>
      </dgm:t>
    </dgm:pt>
    <dgm:pt modelId="{3D332CAD-BA5E-42E5-9A05-AD0AA0492132}" type="pres">
      <dgm:prSet presAssocID="{1FAEC0EC-637E-488E-8915-4C5A65EC66E5}" presName="circ2" presStyleLbl="vennNode1" presStyleIdx="1" presStyleCnt="7"/>
      <dgm:spPr/>
    </dgm:pt>
    <dgm:pt modelId="{C871344E-6B15-42E2-B6D0-063C31356F07}" type="pres">
      <dgm:prSet presAssocID="{1FAEC0EC-637E-488E-8915-4C5A65EC66E5}" presName="circ2Tx" presStyleLbl="revTx" presStyleIdx="0" presStyleCnt="0">
        <dgm:presLayoutVars>
          <dgm:chMax val="0"/>
          <dgm:chPref val="0"/>
          <dgm:bulletEnabled val="1"/>
        </dgm:presLayoutVars>
      </dgm:prSet>
      <dgm:spPr/>
      <dgm:t>
        <a:bodyPr/>
        <a:lstStyle/>
        <a:p>
          <a:endParaRPr lang="en-US"/>
        </a:p>
      </dgm:t>
    </dgm:pt>
    <dgm:pt modelId="{2AA555C0-97D9-4BA1-9EE6-83005F688BF8}" type="pres">
      <dgm:prSet presAssocID="{67485E67-5D9F-47B5-8B77-256FE5419E8E}" presName="circ3" presStyleLbl="vennNode1" presStyleIdx="2" presStyleCnt="7"/>
      <dgm:spPr/>
    </dgm:pt>
    <dgm:pt modelId="{8F5D1218-14FE-4E03-BC18-36D8A91802A6}" type="pres">
      <dgm:prSet presAssocID="{67485E67-5D9F-47B5-8B77-256FE5419E8E}" presName="circ3Tx" presStyleLbl="revTx" presStyleIdx="0" presStyleCnt="0">
        <dgm:presLayoutVars>
          <dgm:chMax val="0"/>
          <dgm:chPref val="0"/>
          <dgm:bulletEnabled val="1"/>
        </dgm:presLayoutVars>
      </dgm:prSet>
      <dgm:spPr/>
      <dgm:t>
        <a:bodyPr/>
        <a:lstStyle/>
        <a:p>
          <a:endParaRPr lang="en-US"/>
        </a:p>
      </dgm:t>
    </dgm:pt>
    <dgm:pt modelId="{EFD93DEA-F42C-4997-9084-FB81F4F40610}" type="pres">
      <dgm:prSet presAssocID="{8D0AB811-9FF8-4291-AFFF-B0291DAC106F}" presName="circ4" presStyleLbl="vennNode1" presStyleIdx="3" presStyleCnt="7"/>
      <dgm:spPr/>
    </dgm:pt>
    <dgm:pt modelId="{7D38244B-140C-415F-AF5D-88765DA034C3}" type="pres">
      <dgm:prSet presAssocID="{8D0AB811-9FF8-4291-AFFF-B0291DAC106F}" presName="circ4Tx" presStyleLbl="revTx" presStyleIdx="0" presStyleCnt="0">
        <dgm:presLayoutVars>
          <dgm:chMax val="0"/>
          <dgm:chPref val="0"/>
          <dgm:bulletEnabled val="1"/>
        </dgm:presLayoutVars>
      </dgm:prSet>
      <dgm:spPr/>
      <dgm:t>
        <a:bodyPr/>
        <a:lstStyle/>
        <a:p>
          <a:endParaRPr lang="en-US"/>
        </a:p>
      </dgm:t>
    </dgm:pt>
    <dgm:pt modelId="{CDF8AE91-29D8-41F5-B302-2B918D0D1138}" type="pres">
      <dgm:prSet presAssocID="{275C1276-9CA8-4E7B-94E3-C3608CFBBD2D}" presName="circ5" presStyleLbl="vennNode1" presStyleIdx="4" presStyleCnt="7"/>
      <dgm:spPr/>
    </dgm:pt>
    <dgm:pt modelId="{342E9ABC-490C-4785-A8DE-E054710BE28C}" type="pres">
      <dgm:prSet presAssocID="{275C1276-9CA8-4E7B-94E3-C3608CFBBD2D}" presName="circ5Tx" presStyleLbl="revTx" presStyleIdx="0" presStyleCnt="0">
        <dgm:presLayoutVars>
          <dgm:chMax val="0"/>
          <dgm:chPref val="0"/>
          <dgm:bulletEnabled val="1"/>
        </dgm:presLayoutVars>
      </dgm:prSet>
      <dgm:spPr/>
      <dgm:t>
        <a:bodyPr/>
        <a:lstStyle/>
        <a:p>
          <a:endParaRPr lang="en-US"/>
        </a:p>
      </dgm:t>
    </dgm:pt>
    <dgm:pt modelId="{F5CB2A33-A805-4D74-BA23-D070E16706B7}" type="pres">
      <dgm:prSet presAssocID="{D9B240DB-87D8-49DE-A9F4-94EE026031E6}" presName="circ6" presStyleLbl="vennNode1" presStyleIdx="5" presStyleCnt="7"/>
      <dgm:spPr/>
    </dgm:pt>
    <dgm:pt modelId="{9C770D02-91F8-4FC0-8239-6A2CCA9EDBB4}" type="pres">
      <dgm:prSet presAssocID="{D9B240DB-87D8-49DE-A9F4-94EE026031E6}" presName="circ6Tx" presStyleLbl="revTx" presStyleIdx="0" presStyleCnt="0">
        <dgm:presLayoutVars>
          <dgm:chMax val="0"/>
          <dgm:chPref val="0"/>
          <dgm:bulletEnabled val="1"/>
        </dgm:presLayoutVars>
      </dgm:prSet>
      <dgm:spPr/>
      <dgm:t>
        <a:bodyPr/>
        <a:lstStyle/>
        <a:p>
          <a:endParaRPr lang="en-US"/>
        </a:p>
      </dgm:t>
    </dgm:pt>
    <dgm:pt modelId="{735F0151-1E87-4D3A-BA0F-6F8E9BDCE5A5}" type="pres">
      <dgm:prSet presAssocID="{DD60527D-8ABA-4D9F-909B-034121B543B0}" presName="circ7" presStyleLbl="vennNode1" presStyleIdx="6" presStyleCnt="7"/>
      <dgm:spPr/>
    </dgm:pt>
    <dgm:pt modelId="{5EB31EE7-47A4-431C-9871-9C9E964B6779}" type="pres">
      <dgm:prSet presAssocID="{DD60527D-8ABA-4D9F-909B-034121B543B0}" presName="circ7Tx" presStyleLbl="revTx" presStyleIdx="0" presStyleCnt="0">
        <dgm:presLayoutVars>
          <dgm:chMax val="0"/>
          <dgm:chPref val="0"/>
          <dgm:bulletEnabled val="1"/>
        </dgm:presLayoutVars>
      </dgm:prSet>
      <dgm:spPr/>
      <dgm:t>
        <a:bodyPr/>
        <a:lstStyle/>
        <a:p>
          <a:endParaRPr lang="en-US"/>
        </a:p>
      </dgm:t>
    </dgm:pt>
  </dgm:ptLst>
  <dgm:cxnLst>
    <dgm:cxn modelId="{8C276688-C80E-4166-857E-ACF6279F96A9}" srcId="{E6A98DC0-8B6E-4FA4-B115-BEC93DC47580}" destId="{DD60527D-8ABA-4D9F-909B-034121B543B0}" srcOrd="6" destOrd="0" parTransId="{412F981E-B419-4313-BEAA-8980E3997015}" sibTransId="{0E8C3493-2704-4E6F-9EA9-2C56C2E7B45E}"/>
    <dgm:cxn modelId="{6E77AA39-7AC6-4FA5-89EB-A1A7D7A8F7E6}" srcId="{E6A98DC0-8B6E-4FA4-B115-BEC93DC47580}" destId="{8D0AB811-9FF8-4291-AFFF-B0291DAC106F}" srcOrd="3" destOrd="0" parTransId="{59B48751-D15A-4362-A052-DAC1EB0D7AFF}" sibTransId="{A11EA57C-B790-4967-AA71-55243484EE73}"/>
    <dgm:cxn modelId="{01DD640F-F70C-407D-8814-A13280E69999}" srcId="{E6A98DC0-8B6E-4FA4-B115-BEC93DC47580}" destId="{D9B240DB-87D8-49DE-A9F4-94EE026031E6}" srcOrd="5" destOrd="0" parTransId="{02D3176E-71A1-46E4-8749-DB639925E19B}" sibTransId="{FBCC57C5-DF8C-4D22-B83F-5B65D86E875E}"/>
    <dgm:cxn modelId="{A245348B-19B8-4750-88EB-BF8F9A890248}" srcId="{E6A98DC0-8B6E-4FA4-B115-BEC93DC47580}" destId="{ABEEA204-42C4-4A2B-B8E2-DCE8243BB28C}" srcOrd="8" destOrd="0" parTransId="{C5771759-3174-4525-9FD7-57F4784FDA73}" sibTransId="{4180D3D2-1D92-4DE9-9BE8-C3BC82452776}"/>
    <dgm:cxn modelId="{EBA7A908-1C64-4073-BFB4-5C15C42827EB}" srcId="{E6A98DC0-8B6E-4FA4-B115-BEC93DC47580}" destId="{1FAEC0EC-637E-488E-8915-4C5A65EC66E5}" srcOrd="1" destOrd="0" parTransId="{FFC26549-E7CD-42C3-810B-0DC8FFA59682}" sibTransId="{1FCCC641-F8E5-4770-AEBF-FCF3ED78DC36}"/>
    <dgm:cxn modelId="{8F35B83B-7E8F-4672-ADA0-B1B57D75DE90}" srcId="{E6A98DC0-8B6E-4FA4-B115-BEC93DC47580}" destId="{F5218BAF-4DAB-499F-A382-C0CAE3B13B58}" srcOrd="11" destOrd="0" parTransId="{B24B2800-998E-4261-9B97-40B582F6D558}" sibTransId="{C5C99A6B-218A-4E31-AA54-1E44107928A2}"/>
    <dgm:cxn modelId="{3A1AC74E-1BAD-4397-83EB-2AB77742399B}" srcId="{E6A98DC0-8B6E-4FA4-B115-BEC93DC47580}" destId="{0B5A747F-6396-4618-A955-6DD8D45A0D84}" srcOrd="10" destOrd="0" parTransId="{B1EA9816-7B86-46DC-90C5-8126B8F90BC2}" sibTransId="{FCB74B18-82EA-48D6-8EB3-4F227DFD6E84}"/>
    <dgm:cxn modelId="{5D95A131-5433-499D-8E5D-F3EF269A594E}" type="presOf" srcId="{D9B240DB-87D8-49DE-A9F4-94EE026031E6}" destId="{9C770D02-91F8-4FC0-8239-6A2CCA9EDBB4}" srcOrd="0" destOrd="0" presId="urn:microsoft.com/office/officeart/2005/8/layout/venn1"/>
    <dgm:cxn modelId="{3F6C3C75-108B-4FCA-BFD2-A75A6357F2A4}" srcId="{E6A98DC0-8B6E-4FA4-B115-BEC93DC47580}" destId="{275C1276-9CA8-4E7B-94E3-C3608CFBBD2D}" srcOrd="4" destOrd="0" parTransId="{8BB0A5DA-F6F8-48BE-806F-B1A292DBF1E8}" sibTransId="{C6309AA9-DF07-4EA3-9AE6-F58352C39EC7}"/>
    <dgm:cxn modelId="{B95E9C09-301E-4E88-B260-C76289059E44}" srcId="{E6A98DC0-8B6E-4FA4-B115-BEC93DC47580}" destId="{0B32F8B6-6D37-4009-B3D5-E50FE41E52AF}" srcOrd="9" destOrd="0" parTransId="{B05F6DC3-0417-4C34-8DC3-93B601AFE147}" sibTransId="{72ABBA3A-3574-4426-BCA2-E2D7E0A66514}"/>
    <dgm:cxn modelId="{714A3379-CCF7-4738-BC5C-40330997C922}" type="presOf" srcId="{275C1276-9CA8-4E7B-94E3-C3608CFBBD2D}" destId="{342E9ABC-490C-4785-A8DE-E054710BE28C}" srcOrd="0" destOrd="0" presId="urn:microsoft.com/office/officeart/2005/8/layout/venn1"/>
    <dgm:cxn modelId="{40100831-6582-4B55-B572-9F14FE627F5F}" type="presOf" srcId="{1FAEC0EC-637E-488E-8915-4C5A65EC66E5}" destId="{C871344E-6B15-42E2-B6D0-063C31356F07}" srcOrd="0" destOrd="0" presId="urn:microsoft.com/office/officeart/2005/8/layout/venn1"/>
    <dgm:cxn modelId="{66EDE1CD-F958-41A3-B1A6-CED6E5DEADDC}" type="presOf" srcId="{8D0AB811-9FF8-4291-AFFF-B0291DAC106F}" destId="{7D38244B-140C-415F-AF5D-88765DA034C3}" srcOrd="0" destOrd="0" presId="urn:microsoft.com/office/officeart/2005/8/layout/venn1"/>
    <dgm:cxn modelId="{68561142-3362-4DCC-B031-D6D225DAB06E}" type="presOf" srcId="{DD60527D-8ABA-4D9F-909B-034121B543B0}" destId="{5EB31EE7-47A4-431C-9871-9C9E964B6779}" srcOrd="0" destOrd="0" presId="urn:microsoft.com/office/officeart/2005/8/layout/venn1"/>
    <dgm:cxn modelId="{388F6A17-5CA7-4C36-B6D0-65CF08AB93FA}" type="presOf" srcId="{79B4BA0D-5123-42F0-B635-9488600AA965}" destId="{C64547E1-BF88-49EE-854B-9D1B9A0DD041}" srcOrd="0" destOrd="0" presId="urn:microsoft.com/office/officeart/2005/8/layout/venn1"/>
    <dgm:cxn modelId="{7D7DCF21-1872-4D55-8265-D8FC18074679}" srcId="{E6A98DC0-8B6E-4FA4-B115-BEC93DC47580}" destId="{79B4BA0D-5123-42F0-B635-9488600AA965}" srcOrd="0" destOrd="0" parTransId="{29606C55-814D-4975-AD51-424E594FA945}" sibTransId="{340C6C3D-2658-4335-A82D-8D05A91D26BB}"/>
    <dgm:cxn modelId="{BF64A870-3231-43ED-B71B-CCF4B49F5F40}" srcId="{E6A98DC0-8B6E-4FA4-B115-BEC93DC47580}" destId="{67485E67-5D9F-47B5-8B77-256FE5419E8E}" srcOrd="2" destOrd="0" parTransId="{35CB8EB0-EAB4-40EC-B3FE-7B7C02AB040C}" sibTransId="{34E3E724-AC14-48F7-A825-2F5DABA2280C}"/>
    <dgm:cxn modelId="{600D2E11-1051-4263-9FFC-054A1197E917}" type="presOf" srcId="{67485E67-5D9F-47B5-8B77-256FE5419E8E}" destId="{8F5D1218-14FE-4E03-BC18-36D8A91802A6}" srcOrd="0" destOrd="0" presId="urn:microsoft.com/office/officeart/2005/8/layout/venn1"/>
    <dgm:cxn modelId="{8DA0D6A8-7C3B-474F-AE07-0436331A6022}" type="presOf" srcId="{E6A98DC0-8B6E-4FA4-B115-BEC93DC47580}" destId="{0CAA984E-0055-4C10-BC96-1F4D38E3F144}" srcOrd="0" destOrd="0" presId="urn:microsoft.com/office/officeart/2005/8/layout/venn1"/>
    <dgm:cxn modelId="{E04902F6-007F-47AD-9CB7-BAF2E77D70E0}" srcId="{E6A98DC0-8B6E-4FA4-B115-BEC93DC47580}" destId="{E02CB48C-2529-46B3-87DC-6A4A08518FB1}" srcOrd="13" destOrd="0" parTransId="{F940B1B0-F412-4718-A63B-4EB0128A2BB2}" sibTransId="{7A97B4A4-B1F2-4066-9B93-958412BB95CC}"/>
    <dgm:cxn modelId="{F42C6017-7CB2-4A9B-9C9E-3040486977E4}" srcId="{E6A98DC0-8B6E-4FA4-B115-BEC93DC47580}" destId="{5C63A6BF-569A-449C-8312-0B2DFA7CA068}" srcOrd="12" destOrd="0" parTransId="{6D82F1D2-B64E-4979-B58C-2E7239342548}" sibTransId="{04CDEC47-1397-404A-ABCE-FDAA7F8DF52F}"/>
    <dgm:cxn modelId="{D51A9D63-12C3-4643-B61B-41B13C132230}" srcId="{E6A98DC0-8B6E-4FA4-B115-BEC93DC47580}" destId="{24E89243-0F0F-450B-AD2E-5C4703D45A73}" srcOrd="7" destOrd="0" parTransId="{A182935E-44DB-4EE4-B768-94D8B6F02F30}" sibTransId="{24E8735E-73D1-47B2-B208-F839B32392D6}"/>
    <dgm:cxn modelId="{E00AC6D1-157D-4E22-8E69-2FD2B1F9AEAB}" srcId="{E6A98DC0-8B6E-4FA4-B115-BEC93DC47580}" destId="{555EB878-7782-4C18-9159-D4C6EB4C0995}" srcOrd="14" destOrd="0" parTransId="{D60FD3FE-DD6E-4194-8C23-D764663675A4}" sibTransId="{2B5FC9BA-9A03-4F13-A8E9-32BBC8AF6531}"/>
    <dgm:cxn modelId="{D66AA552-F501-4377-BF63-83903617286A}" type="presParOf" srcId="{0CAA984E-0055-4C10-BC96-1F4D38E3F144}" destId="{6BB9670D-8961-4E53-B5AB-41494CB0CB09}" srcOrd="0" destOrd="0" presId="urn:microsoft.com/office/officeart/2005/8/layout/venn1"/>
    <dgm:cxn modelId="{D3E91548-0277-4170-A51B-6ABFE6DE1807}" type="presParOf" srcId="{0CAA984E-0055-4C10-BC96-1F4D38E3F144}" destId="{C64547E1-BF88-49EE-854B-9D1B9A0DD041}" srcOrd="1" destOrd="0" presId="urn:microsoft.com/office/officeart/2005/8/layout/venn1"/>
    <dgm:cxn modelId="{06D2E5B8-4297-4259-8F83-2D9AB971D5E6}" type="presParOf" srcId="{0CAA984E-0055-4C10-BC96-1F4D38E3F144}" destId="{3D332CAD-BA5E-42E5-9A05-AD0AA0492132}" srcOrd="2" destOrd="0" presId="urn:microsoft.com/office/officeart/2005/8/layout/venn1"/>
    <dgm:cxn modelId="{3A8B55A5-A0A9-4E06-ABC1-4163F190420B}" type="presParOf" srcId="{0CAA984E-0055-4C10-BC96-1F4D38E3F144}" destId="{C871344E-6B15-42E2-B6D0-063C31356F07}" srcOrd="3" destOrd="0" presId="urn:microsoft.com/office/officeart/2005/8/layout/venn1"/>
    <dgm:cxn modelId="{024AF53B-6FBD-4FE1-B5B8-CED815F80B8D}" type="presParOf" srcId="{0CAA984E-0055-4C10-BC96-1F4D38E3F144}" destId="{2AA555C0-97D9-4BA1-9EE6-83005F688BF8}" srcOrd="4" destOrd="0" presId="urn:microsoft.com/office/officeart/2005/8/layout/venn1"/>
    <dgm:cxn modelId="{386F88D0-C164-4F19-8429-F93A5A538AA3}" type="presParOf" srcId="{0CAA984E-0055-4C10-BC96-1F4D38E3F144}" destId="{8F5D1218-14FE-4E03-BC18-36D8A91802A6}" srcOrd="5" destOrd="0" presId="urn:microsoft.com/office/officeart/2005/8/layout/venn1"/>
    <dgm:cxn modelId="{7680F5D8-499F-4E1B-B609-31C02BE7D78F}" type="presParOf" srcId="{0CAA984E-0055-4C10-BC96-1F4D38E3F144}" destId="{EFD93DEA-F42C-4997-9084-FB81F4F40610}" srcOrd="6" destOrd="0" presId="urn:microsoft.com/office/officeart/2005/8/layout/venn1"/>
    <dgm:cxn modelId="{28E94BC9-3394-4F58-A718-F6C82F972D4C}" type="presParOf" srcId="{0CAA984E-0055-4C10-BC96-1F4D38E3F144}" destId="{7D38244B-140C-415F-AF5D-88765DA034C3}" srcOrd="7" destOrd="0" presId="urn:microsoft.com/office/officeart/2005/8/layout/venn1"/>
    <dgm:cxn modelId="{D4027220-62CD-4A54-8DBB-9FDE7F76B741}" type="presParOf" srcId="{0CAA984E-0055-4C10-BC96-1F4D38E3F144}" destId="{CDF8AE91-29D8-41F5-B302-2B918D0D1138}" srcOrd="8" destOrd="0" presId="urn:microsoft.com/office/officeart/2005/8/layout/venn1"/>
    <dgm:cxn modelId="{8809BCF3-9F93-4725-95C6-BE1F6146018F}" type="presParOf" srcId="{0CAA984E-0055-4C10-BC96-1F4D38E3F144}" destId="{342E9ABC-490C-4785-A8DE-E054710BE28C}" srcOrd="9" destOrd="0" presId="urn:microsoft.com/office/officeart/2005/8/layout/venn1"/>
    <dgm:cxn modelId="{3D0EA81F-FDBA-4EEA-AADA-BD2F4F83CBE2}" type="presParOf" srcId="{0CAA984E-0055-4C10-BC96-1F4D38E3F144}" destId="{F5CB2A33-A805-4D74-BA23-D070E16706B7}" srcOrd="10" destOrd="0" presId="urn:microsoft.com/office/officeart/2005/8/layout/venn1"/>
    <dgm:cxn modelId="{3DA6B634-CAC8-4D69-BDDE-66364AA0ADA7}" type="presParOf" srcId="{0CAA984E-0055-4C10-BC96-1F4D38E3F144}" destId="{9C770D02-91F8-4FC0-8239-6A2CCA9EDBB4}" srcOrd="11" destOrd="0" presId="urn:microsoft.com/office/officeart/2005/8/layout/venn1"/>
    <dgm:cxn modelId="{68DBE880-5E0F-4C39-AF5F-070C3DC5CD72}" type="presParOf" srcId="{0CAA984E-0055-4C10-BC96-1F4D38E3F144}" destId="{735F0151-1E87-4D3A-BA0F-6F8E9BDCE5A5}" srcOrd="12" destOrd="0" presId="urn:microsoft.com/office/officeart/2005/8/layout/venn1"/>
    <dgm:cxn modelId="{A61A0E62-369D-4672-B77F-7DD691734C3B}" type="presParOf" srcId="{0CAA984E-0055-4C10-BC96-1F4D38E3F144}" destId="{5EB31EE7-47A4-431C-9871-9C9E964B6779}"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9670D-8961-4E53-B5AB-41494CB0CB09}">
      <dsp:nvSpPr>
        <dsp:cNvPr id="0" name=""/>
        <dsp:cNvSpPr/>
      </dsp:nvSpPr>
      <dsp:spPr>
        <a:xfrm>
          <a:off x="4663955" y="1990341"/>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64547E1-BF88-49EE-854B-9D1B9A0DD041}">
      <dsp:nvSpPr>
        <dsp:cNvPr id="0" name=""/>
        <dsp:cNvSpPr/>
      </dsp:nvSpPr>
      <dsp:spPr>
        <a:xfrm>
          <a:off x="4478035" y="0"/>
          <a:ext cx="2921604" cy="15635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Academic studies</a:t>
          </a:r>
          <a:endParaRPr lang="en-GB" sz="2600" kern="1200"/>
        </a:p>
      </dsp:txBody>
      <dsp:txXfrm>
        <a:off x="4478035" y="0"/>
        <a:ext cx="2921604" cy="1563505"/>
      </dsp:txXfrm>
    </dsp:sp>
    <dsp:sp modelId="{3D332CAD-BA5E-42E5-9A05-AD0AA0492132}">
      <dsp:nvSpPr>
        <dsp:cNvPr id="0" name=""/>
        <dsp:cNvSpPr/>
      </dsp:nvSpPr>
      <dsp:spPr>
        <a:xfrm>
          <a:off x="5411886" y="2349948"/>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871344E-6B15-42E2-B6D0-063C31356F07}">
      <dsp:nvSpPr>
        <dsp:cNvPr id="0" name=""/>
        <dsp:cNvSpPr/>
      </dsp:nvSpPr>
      <dsp:spPr>
        <a:xfrm>
          <a:off x="8276121" y="1485329"/>
          <a:ext cx="2762244" cy="1719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Journals in CERN</a:t>
          </a:r>
          <a:endParaRPr lang="en-GB" sz="2600" kern="1200"/>
        </a:p>
      </dsp:txBody>
      <dsp:txXfrm>
        <a:off x="8276121" y="1485329"/>
        <a:ext cx="2762244" cy="1719855"/>
      </dsp:txXfrm>
    </dsp:sp>
    <dsp:sp modelId="{2AA555C0-97D9-4BA1-9EE6-83005F688BF8}">
      <dsp:nvSpPr>
        <dsp:cNvPr id="0" name=""/>
        <dsp:cNvSpPr/>
      </dsp:nvSpPr>
      <dsp:spPr>
        <a:xfrm>
          <a:off x="5595681" y="3159061"/>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F5D1218-14FE-4E03-BC18-36D8A91802A6}">
      <dsp:nvSpPr>
        <dsp:cNvPr id="0" name=""/>
        <dsp:cNvSpPr/>
      </dsp:nvSpPr>
      <dsp:spPr>
        <a:xfrm>
          <a:off x="8541721" y="3674236"/>
          <a:ext cx="2709124" cy="18371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Composite Structures</a:t>
          </a:r>
          <a:endParaRPr lang="en-GB" sz="2600" kern="1200"/>
        </a:p>
      </dsp:txBody>
      <dsp:txXfrm>
        <a:off x="8541721" y="3674236"/>
        <a:ext cx="2709124" cy="1837118"/>
      </dsp:txXfrm>
    </dsp:sp>
    <dsp:sp modelId="{EFD93DEA-F42C-4997-9084-FB81F4F40610}">
      <dsp:nvSpPr>
        <dsp:cNvPr id="0" name=""/>
        <dsp:cNvSpPr/>
      </dsp:nvSpPr>
      <dsp:spPr>
        <a:xfrm>
          <a:off x="5078292" y="3807916"/>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D38244B-140C-415F-AF5D-88765DA034C3}">
      <dsp:nvSpPr>
        <dsp:cNvPr id="0" name=""/>
        <dsp:cNvSpPr/>
      </dsp:nvSpPr>
      <dsp:spPr>
        <a:xfrm>
          <a:off x="7373079" y="6136757"/>
          <a:ext cx="2921604" cy="16807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Failure behaviour of honeycomb sandwich corner joints and inserts, 2009 </a:t>
          </a:r>
          <a:endParaRPr lang="en-GB" sz="2600" kern="1200"/>
        </a:p>
      </dsp:txBody>
      <dsp:txXfrm>
        <a:off x="7373079" y="6136757"/>
        <a:ext cx="2921604" cy="1680767"/>
      </dsp:txXfrm>
    </dsp:sp>
    <dsp:sp modelId="{CDF8AE91-29D8-41F5-B302-2B918D0D1138}">
      <dsp:nvSpPr>
        <dsp:cNvPr id="0" name=""/>
        <dsp:cNvSpPr/>
      </dsp:nvSpPr>
      <dsp:spPr>
        <a:xfrm>
          <a:off x="4249618" y="3807916"/>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42E9ABC-490C-4785-A8DE-E054710BE28C}">
      <dsp:nvSpPr>
        <dsp:cNvPr id="0" name=""/>
        <dsp:cNvSpPr/>
      </dsp:nvSpPr>
      <dsp:spPr>
        <a:xfrm>
          <a:off x="1582990" y="6136757"/>
          <a:ext cx="2921604" cy="16807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Sebastian Heimbs, Marc Pein</a:t>
          </a:r>
          <a:endParaRPr lang="en-GB" sz="2600" kern="1200"/>
        </a:p>
      </dsp:txBody>
      <dsp:txXfrm>
        <a:off x="1582990" y="6136757"/>
        <a:ext cx="2921604" cy="1680767"/>
      </dsp:txXfrm>
    </dsp:sp>
    <dsp:sp modelId="{F5CB2A33-A805-4D74-BA23-D070E16706B7}">
      <dsp:nvSpPr>
        <dsp:cNvPr id="0" name=""/>
        <dsp:cNvSpPr/>
      </dsp:nvSpPr>
      <dsp:spPr>
        <a:xfrm>
          <a:off x="3732229" y="3159061"/>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770D02-91F8-4FC0-8239-6A2CCA9EDBB4}">
      <dsp:nvSpPr>
        <dsp:cNvPr id="0" name=""/>
        <dsp:cNvSpPr/>
      </dsp:nvSpPr>
      <dsp:spPr>
        <a:xfrm>
          <a:off x="626829" y="3674236"/>
          <a:ext cx="2709124" cy="18371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smtClean="0"/>
            <a:t>Characteristics of joining inserts for composite sandwich panels, Nov 2008</a:t>
          </a:r>
          <a:endParaRPr lang="en-GB" sz="2600" kern="1200"/>
        </a:p>
      </dsp:txBody>
      <dsp:txXfrm>
        <a:off x="626829" y="3674236"/>
        <a:ext cx="2709124" cy="1837118"/>
      </dsp:txXfrm>
    </dsp:sp>
    <dsp:sp modelId="{735F0151-1E87-4D3A-BA0F-6F8E9BDCE5A5}">
      <dsp:nvSpPr>
        <dsp:cNvPr id="0" name=""/>
        <dsp:cNvSpPr/>
      </dsp:nvSpPr>
      <dsp:spPr>
        <a:xfrm>
          <a:off x="3916024" y="2349948"/>
          <a:ext cx="2549763" cy="2550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EB31EE7-47A4-431C-9871-9C9E964B6779}">
      <dsp:nvSpPr>
        <dsp:cNvPr id="0" name=""/>
        <dsp:cNvSpPr/>
      </dsp:nvSpPr>
      <dsp:spPr>
        <a:xfrm>
          <a:off x="839309" y="1485329"/>
          <a:ext cx="2762244" cy="1719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155700" rtl="0">
            <a:lnSpc>
              <a:spcPct val="90000"/>
            </a:lnSpc>
            <a:spcBef>
              <a:spcPct val="0"/>
            </a:spcBef>
            <a:spcAft>
              <a:spcPct val="35000"/>
            </a:spcAft>
          </a:pPr>
          <a:r>
            <a:rPr lang="en-GB" sz="2600" kern="1200" dirty="0" err="1" smtClean="0"/>
            <a:t>Byoung</a:t>
          </a:r>
          <a:r>
            <a:rPr lang="en-GB" sz="2600" kern="1200" dirty="0" smtClean="0"/>
            <a:t> Jung Kim, </a:t>
          </a:r>
          <a:endParaRPr lang="en-GB" sz="2600" kern="1200" dirty="0"/>
        </a:p>
      </dsp:txBody>
      <dsp:txXfrm>
        <a:off x="839309" y="1485329"/>
        <a:ext cx="2762244" cy="17198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08/02/2018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226765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08/02/2018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203534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08/02/2018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55013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08/02/2018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404276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C358FE-D003-48CC-A3E1-07535091DA53}" type="datetimeFigureOut">
              <a:rPr lang="en-GB" smtClean="0"/>
              <a:t>08/02/2018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67592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C358FE-D003-48CC-A3E1-07535091DA53}" type="datetimeFigureOut">
              <a:rPr lang="en-GB" smtClean="0"/>
              <a:t>08/02/2018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358889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C358FE-D003-48CC-A3E1-07535091DA53}" type="datetimeFigureOut">
              <a:rPr lang="en-GB" smtClean="0"/>
              <a:t>08/02/2018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589018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C358FE-D003-48CC-A3E1-07535091DA53}" type="datetimeFigureOut">
              <a:rPr lang="en-GB" smtClean="0"/>
              <a:t>08/02/2018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328038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58FE-D003-48CC-A3E1-07535091DA53}" type="datetimeFigureOut">
              <a:rPr lang="en-GB" smtClean="0"/>
              <a:t>08/02/2018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23679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C358FE-D003-48CC-A3E1-07535091DA53}" type="datetimeFigureOut">
              <a:rPr lang="en-GB" smtClean="0"/>
              <a:t>08/02/2018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97280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C358FE-D003-48CC-A3E1-07535091DA53}" type="datetimeFigureOut">
              <a:rPr lang="en-GB" smtClean="0"/>
              <a:t>08/02/2018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88383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358FE-D003-48CC-A3E1-07535091DA53}" type="datetimeFigureOut">
              <a:rPr lang="en-GB" smtClean="0"/>
              <a:t>08/02/2018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D84C9-7662-4F09-958F-43B4C398B209}" type="slidenum">
              <a:rPr lang="en-GB" smtClean="0"/>
              <a:t>‹#›</a:t>
            </a:fld>
            <a:endParaRPr lang="en-GB"/>
          </a:p>
        </p:txBody>
      </p:sp>
    </p:spTree>
    <p:extLst>
      <p:ext uri="{BB962C8B-B14F-4D97-AF65-F5344CB8AC3E}">
        <p14:creationId xmlns:p14="http://schemas.microsoft.com/office/powerpoint/2010/main" val="382174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oIieqHavBBQ&amp;spfreload=1"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stanleyengineeredfastening.com/brands/spiralock/technology/see-it-wor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pozit.isae.fr/theses/2005/2005_Bunyawanichakul_Phacharaporn.pdf"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quiminet.com/productos/panel-de-honeycomb-103806321169/proveedores.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wiss-composite.ch/?gclid=EAIaIQobChMIzaG0O2E2QIVwpPtCh3hGwQAEAAYASAAEgKqx_D_BwE" TargetMode="External"/><Relationship Id="rId2" Type="http://schemas.openxmlformats.org/officeDocument/2006/relationships/hyperlink" Target="http://www.honeycombpanels.eu/33/honeycomb-panel-compocel-al-(f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nidaplast.com/fr/produits/nidaskin" TargetMode="External"/><Relationship Id="rId2" Type="http://schemas.openxmlformats.org/officeDocument/2006/relationships/hyperlink" Target="http://www.ipm-mondia.com/panneaux_usines.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3hti.com/wp-content/uploads/2015/03/mentorpaper_82958.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joao.carlos.batista.lopes@cern.ch" TargetMode="External"/><Relationship Id="rId2" Type="http://schemas.openxmlformats.org/officeDocument/2006/relationships/hyperlink" Target="http://workshape.fr/"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technolineconcept.fr/images/MTnidabeille.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Sintering@busch.ch" TargetMode="External"/><Relationship Id="rId2" Type="http://schemas.openxmlformats.org/officeDocument/2006/relationships/hyperlink" Target="http://www.compositesbusch.ch/company/#Contact"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www.kvt-fastening.ch/fr/produits/marques/bighead/"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www.talkcomposites.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HCP for R3/1 and RE4/1</a:t>
            </a:r>
            <a:br>
              <a:rPr lang="en-GB" dirty="0" smtClean="0"/>
            </a:br>
            <a:r>
              <a:rPr lang="en-GB" dirty="0" smtClean="0"/>
              <a:t>Panel de </a:t>
            </a:r>
            <a:r>
              <a:rPr lang="en-GB" dirty="0" err="1" smtClean="0"/>
              <a:t>panal</a:t>
            </a:r>
            <a:r>
              <a:rPr lang="en-GB" dirty="0" smtClean="0"/>
              <a:t> </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Jan 2018</a:t>
            </a:r>
            <a:endParaRPr lang="en-GB" dirty="0"/>
          </a:p>
        </p:txBody>
      </p:sp>
    </p:spTree>
    <p:extLst>
      <p:ext uri="{BB962C8B-B14F-4D97-AF65-F5344CB8AC3E}">
        <p14:creationId xmlns:p14="http://schemas.microsoft.com/office/powerpoint/2010/main" val="403261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849" t="27446" r="32726" b="8652"/>
          <a:stretch/>
        </p:blipFill>
        <p:spPr>
          <a:xfrm>
            <a:off x="4838700" y="571139"/>
            <a:ext cx="6086475" cy="5124812"/>
          </a:xfrm>
          <a:prstGeom prst="rect">
            <a:avLst/>
          </a:prstGeom>
        </p:spPr>
      </p:pic>
      <p:sp>
        <p:nvSpPr>
          <p:cNvPr id="2" name="TextBox 1"/>
          <p:cNvSpPr txBox="1"/>
          <p:nvPr/>
        </p:nvSpPr>
        <p:spPr>
          <a:xfrm>
            <a:off x="457200" y="1581150"/>
            <a:ext cx="3295650" cy="2585323"/>
          </a:xfrm>
          <a:prstGeom prst="rect">
            <a:avLst/>
          </a:prstGeom>
          <a:noFill/>
        </p:spPr>
        <p:txBody>
          <a:bodyPr wrap="square" rtlCol="0">
            <a:spAutoFit/>
          </a:bodyPr>
          <a:lstStyle/>
          <a:p>
            <a:r>
              <a:rPr lang="en-GB" dirty="0" err="1" smtClean="0"/>
              <a:t>Alu</a:t>
            </a:r>
            <a:r>
              <a:rPr lang="en-GB" dirty="0" smtClean="0"/>
              <a:t> bars inserted on all 4 edges</a:t>
            </a:r>
          </a:p>
          <a:p>
            <a:r>
              <a:rPr lang="en-GB" dirty="0" smtClean="0"/>
              <a:t>5 additional bars inserted for the  cooling mounting</a:t>
            </a:r>
          </a:p>
          <a:p>
            <a:endParaRPr lang="en-GB" dirty="0"/>
          </a:p>
          <a:p>
            <a:endParaRPr lang="en-GB" dirty="0" smtClean="0"/>
          </a:p>
          <a:p>
            <a:r>
              <a:rPr lang="en-GB" dirty="0" smtClean="0"/>
              <a:t>Foam injection for edge facings</a:t>
            </a:r>
          </a:p>
          <a:p>
            <a:endParaRPr lang="en-GB" dirty="0" smtClean="0"/>
          </a:p>
          <a:p>
            <a:endParaRPr lang="en-GB" dirty="0"/>
          </a:p>
          <a:p>
            <a:r>
              <a:rPr lang="en-GB" dirty="0" smtClean="0"/>
              <a:t>Honeycomb cell cut to shape</a:t>
            </a:r>
            <a:endParaRPr lang="en-GB" dirty="0"/>
          </a:p>
        </p:txBody>
      </p:sp>
    </p:spTree>
    <p:extLst>
      <p:ext uri="{BB962C8B-B14F-4D97-AF65-F5344CB8AC3E}">
        <p14:creationId xmlns:p14="http://schemas.microsoft.com/office/powerpoint/2010/main" val="8715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45110" y="3816032"/>
            <a:ext cx="5739130" cy="286448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t="-10321" b="-10321"/>
          <a:stretch/>
        </p:blipFill>
        <p:spPr bwMode="auto">
          <a:xfrm>
            <a:off x="329565" y="591185"/>
            <a:ext cx="5017770" cy="335153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a:stretch/>
        </p:blipFill>
        <p:spPr bwMode="auto">
          <a:xfrm>
            <a:off x="6993255" y="2008504"/>
            <a:ext cx="4920615" cy="323977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562600" y="466666"/>
            <a:ext cx="6096000" cy="800219"/>
          </a:xfrm>
          <a:prstGeom prst="rect">
            <a:avLst/>
          </a:prstGeom>
        </p:spPr>
        <p:txBody>
          <a:bodyPr>
            <a:spAutoFit/>
          </a:bodyPr>
          <a:lstStyle/>
          <a:p>
            <a:pPr algn="ctr">
              <a:spcAft>
                <a:spcPts val="0"/>
              </a:spcAft>
            </a:pPr>
            <a:r>
              <a:rPr lang="en-GB" kern="1400" spc="-50" dirty="0">
                <a:latin typeface="Cambria" panose="02040503050406030204" pitchFamily="18" charset="0"/>
                <a:ea typeface="Times New Roman" panose="02020603050405020304" pitchFamily="18" charset="0"/>
                <a:cs typeface="Times New Roman" panose="02020603050405020304" pitchFamily="18" charset="0"/>
              </a:rPr>
              <a:t>ATLAS MICROMEGAS </a:t>
            </a:r>
          </a:p>
          <a:p>
            <a:pPr algn="ctr">
              <a:spcAft>
                <a:spcPts val="0"/>
              </a:spcAft>
            </a:pPr>
            <a:r>
              <a:rPr lang="en-GB" kern="1400" spc="-50" dirty="0">
                <a:latin typeface="Cambria" panose="02040503050406030204" pitchFamily="18" charset="0"/>
                <a:ea typeface="Times New Roman" panose="02020603050405020304" pitchFamily="18" charset="0"/>
                <a:cs typeface="Times New Roman" panose="02020603050405020304" pitchFamily="18" charset="0"/>
              </a:rPr>
              <a:t>Module 0 Assembly procedure</a:t>
            </a:r>
          </a:p>
          <a:p>
            <a:r>
              <a:rPr lang="en-GB" sz="1000" i="1" dirty="0">
                <a:latin typeface="Calibri" panose="020F0502020204030204" pitchFamily="34" charset="0"/>
                <a:ea typeface="MS Mincho" panose="02020609040205080304" pitchFamily="49" charset="-128"/>
                <a:cs typeface="Times New Roman" panose="02020603050405020304" pitchFamily="18" charset="0"/>
              </a:rPr>
              <a:t>drift panel assembly</a:t>
            </a:r>
            <a:endParaRPr lang="en-GB" dirty="0"/>
          </a:p>
        </p:txBody>
      </p:sp>
    </p:spTree>
    <p:extLst>
      <p:ext uri="{BB962C8B-B14F-4D97-AF65-F5344CB8AC3E}">
        <p14:creationId xmlns:p14="http://schemas.microsoft.com/office/powerpoint/2010/main" val="1955831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2838" y="1181757"/>
            <a:ext cx="3699641" cy="3908762"/>
          </a:xfrm>
          <a:prstGeom prst="rect">
            <a:avLst/>
          </a:prstGeom>
          <a:noFill/>
        </p:spPr>
        <p:txBody>
          <a:bodyPr wrap="square" rtlCol="0">
            <a:spAutoFit/>
          </a:bodyPr>
          <a:lstStyle/>
          <a:p>
            <a:r>
              <a:rPr lang="en-GB" sz="3200" b="1" dirty="0" smtClean="0"/>
              <a:t>Second Scenario</a:t>
            </a:r>
          </a:p>
          <a:p>
            <a:endParaRPr lang="en-GB" dirty="0"/>
          </a:p>
          <a:p>
            <a:pPr marL="342900" indent="-342900">
              <a:buAutoNum type="arabicPlain"/>
            </a:pPr>
            <a:r>
              <a:rPr lang="en-GB" dirty="0" smtClean="0"/>
              <a:t>Buy in OEM panel </a:t>
            </a:r>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smtClean="0"/>
          </a:p>
          <a:p>
            <a:pPr marL="342900" indent="-342900">
              <a:buAutoNum type="arabicPlain"/>
            </a:pPr>
            <a:endParaRPr lang="en-GB" dirty="0"/>
          </a:p>
          <a:p>
            <a:pPr marL="342900" indent="-342900">
              <a:buAutoNum type="arabicPlain"/>
            </a:pPr>
            <a:r>
              <a:rPr lang="en-GB" dirty="0" smtClean="0"/>
              <a:t>Machining, inserts and edge facings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5" y="328317"/>
            <a:ext cx="2876550" cy="2876550"/>
          </a:xfrm>
          <a:prstGeom prst="rect">
            <a:avLst/>
          </a:prstGeom>
        </p:spPr>
      </p:pic>
      <p:pic>
        <p:nvPicPr>
          <p:cNvPr id="7" name="Picture 6"/>
          <p:cNvPicPr>
            <a:picLocks noChangeAspect="1"/>
          </p:cNvPicPr>
          <p:nvPr/>
        </p:nvPicPr>
        <p:blipFill>
          <a:blip r:embed="rId3"/>
          <a:stretch>
            <a:fillRect/>
          </a:stretch>
        </p:blipFill>
        <p:spPr>
          <a:xfrm>
            <a:off x="9363075" y="3904344"/>
            <a:ext cx="2619375" cy="17430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011" y="3398047"/>
            <a:ext cx="4550714" cy="2755671"/>
          </a:xfrm>
          <a:prstGeom prst="rect">
            <a:avLst/>
          </a:prstGeom>
        </p:spPr>
      </p:pic>
    </p:spTree>
    <p:extLst>
      <p:ext uri="{BB962C8B-B14F-4D97-AF65-F5344CB8AC3E}">
        <p14:creationId xmlns:p14="http://schemas.microsoft.com/office/powerpoint/2010/main" val="176945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204" t="28967" r="26472" b="-179"/>
          <a:stretch/>
        </p:blipFill>
        <p:spPr>
          <a:xfrm>
            <a:off x="5419725" y="0"/>
            <a:ext cx="6021660" cy="6858000"/>
          </a:xfrm>
          <a:prstGeom prst="rect">
            <a:avLst/>
          </a:prstGeom>
        </p:spPr>
      </p:pic>
      <p:sp>
        <p:nvSpPr>
          <p:cNvPr id="2" name="TextBox 1"/>
          <p:cNvSpPr txBox="1"/>
          <p:nvPr/>
        </p:nvSpPr>
        <p:spPr>
          <a:xfrm>
            <a:off x="1114425" y="1362075"/>
            <a:ext cx="2990850" cy="2739211"/>
          </a:xfrm>
          <a:prstGeom prst="rect">
            <a:avLst/>
          </a:prstGeom>
          <a:noFill/>
        </p:spPr>
        <p:txBody>
          <a:bodyPr wrap="square" rtlCol="0">
            <a:spAutoFit/>
          </a:bodyPr>
          <a:lstStyle/>
          <a:p>
            <a:r>
              <a:rPr lang="en-GB" sz="3200" b="1" dirty="0" smtClean="0"/>
              <a:t>Close outs or Edge Facings</a:t>
            </a:r>
          </a:p>
          <a:p>
            <a:endParaRPr lang="en-GB" dirty="0"/>
          </a:p>
          <a:p>
            <a:endParaRPr lang="en-GB" dirty="0" smtClean="0"/>
          </a:p>
          <a:p>
            <a:r>
              <a:rPr lang="en-GB" dirty="0" smtClean="0"/>
              <a:t>A large choice</a:t>
            </a:r>
          </a:p>
          <a:p>
            <a:r>
              <a:rPr lang="en-GB" dirty="0" smtClean="0"/>
              <a:t>See the book “Honeycomb Technology” by T. </a:t>
            </a:r>
            <a:r>
              <a:rPr lang="en-GB" dirty="0" err="1" smtClean="0"/>
              <a:t>Bitzer</a:t>
            </a:r>
            <a:r>
              <a:rPr lang="en-GB" dirty="0" smtClean="0"/>
              <a:t>, old but complete.</a:t>
            </a:r>
            <a:endParaRPr lang="en-GB" dirty="0"/>
          </a:p>
        </p:txBody>
      </p:sp>
      <p:pic>
        <p:nvPicPr>
          <p:cNvPr id="5" name="Picture 4"/>
          <p:cNvPicPr>
            <a:picLocks noChangeAspect="1"/>
          </p:cNvPicPr>
          <p:nvPr/>
        </p:nvPicPr>
        <p:blipFill rotWithShape="1">
          <a:blip r:embed="rId3"/>
          <a:srcRect l="40279" t="59734" r="29612" b="23458"/>
          <a:stretch/>
        </p:blipFill>
        <p:spPr>
          <a:xfrm>
            <a:off x="600074" y="5172074"/>
            <a:ext cx="4610101" cy="1371601"/>
          </a:xfrm>
          <a:prstGeom prst="rect">
            <a:avLst/>
          </a:prstGeom>
        </p:spPr>
      </p:pic>
    </p:spTree>
    <p:extLst>
      <p:ext uri="{BB962C8B-B14F-4D97-AF65-F5344CB8AC3E}">
        <p14:creationId xmlns:p14="http://schemas.microsoft.com/office/powerpoint/2010/main" val="30279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000" t="30562" r="26916" b="2954"/>
          <a:stretch/>
        </p:blipFill>
        <p:spPr>
          <a:xfrm>
            <a:off x="5724525" y="0"/>
            <a:ext cx="5438775" cy="6861824"/>
          </a:xfrm>
          <a:prstGeom prst="rect">
            <a:avLst/>
          </a:prstGeom>
        </p:spPr>
      </p:pic>
      <p:sp>
        <p:nvSpPr>
          <p:cNvPr id="2" name="Rectangle 1"/>
          <p:cNvSpPr/>
          <p:nvPr/>
        </p:nvSpPr>
        <p:spPr>
          <a:xfrm>
            <a:off x="594652" y="2355563"/>
            <a:ext cx="4620945" cy="584775"/>
          </a:xfrm>
          <a:prstGeom prst="rect">
            <a:avLst/>
          </a:prstGeom>
        </p:spPr>
        <p:txBody>
          <a:bodyPr wrap="none">
            <a:spAutoFit/>
          </a:bodyPr>
          <a:lstStyle/>
          <a:p>
            <a:pPr lvl="0"/>
            <a:r>
              <a:rPr lang="en-GB" sz="3200" b="1" dirty="0">
                <a:solidFill>
                  <a:prstClr val="black"/>
                </a:solidFill>
              </a:rPr>
              <a:t>Close outs or Edge Facings</a:t>
            </a:r>
          </a:p>
        </p:txBody>
      </p:sp>
    </p:spTree>
    <p:extLst>
      <p:ext uri="{BB962C8B-B14F-4D97-AF65-F5344CB8AC3E}">
        <p14:creationId xmlns:p14="http://schemas.microsoft.com/office/powerpoint/2010/main" val="280474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Panel edges or edge facing methods</a:t>
            </a:r>
            <a:endParaRPr lang="en-GB" dirty="0"/>
          </a:p>
        </p:txBody>
      </p:sp>
      <p:pic>
        <p:nvPicPr>
          <p:cNvPr id="4" name="Picture 3"/>
          <p:cNvPicPr>
            <a:picLocks noChangeAspect="1"/>
          </p:cNvPicPr>
          <p:nvPr/>
        </p:nvPicPr>
        <p:blipFill rotWithShape="1">
          <a:blip r:embed="rId2"/>
          <a:srcRect l="7621" t="20291" r="37706" b="41221"/>
          <a:stretch/>
        </p:blipFill>
        <p:spPr>
          <a:xfrm>
            <a:off x="838200" y="1400073"/>
            <a:ext cx="7710422" cy="3647090"/>
          </a:xfrm>
          <a:prstGeom prst="rect">
            <a:avLst/>
          </a:prstGeom>
        </p:spPr>
      </p:pic>
      <p:sp>
        <p:nvSpPr>
          <p:cNvPr id="5" name="Rectangle 4"/>
          <p:cNvSpPr/>
          <p:nvPr/>
        </p:nvSpPr>
        <p:spPr>
          <a:xfrm>
            <a:off x="952523" y="5437589"/>
            <a:ext cx="7161941" cy="923330"/>
          </a:xfrm>
          <a:prstGeom prst="rect">
            <a:avLst/>
          </a:prstGeom>
        </p:spPr>
        <p:txBody>
          <a:bodyPr wrap="square">
            <a:spAutoFit/>
          </a:bodyPr>
          <a:lstStyle/>
          <a:p>
            <a:r>
              <a:rPr lang="en-GB" dirty="0" err="1" smtClean="0"/>
              <a:t>Alucore</a:t>
            </a:r>
            <a:r>
              <a:rPr lang="en-GB" dirty="0" smtClean="0"/>
              <a:t> edge </a:t>
            </a:r>
            <a:r>
              <a:rPr lang="en-GB" dirty="0" err="1" smtClean="0"/>
              <a:t>prcocessing</a:t>
            </a:r>
            <a:endParaRPr lang="en-GB" dirty="0" smtClean="0"/>
          </a:p>
          <a:p>
            <a:r>
              <a:rPr lang="en-GB" u="sng" dirty="0" smtClean="0">
                <a:hlinkClick r:id="rId3"/>
              </a:rPr>
              <a:t>https</a:t>
            </a:r>
            <a:r>
              <a:rPr lang="en-GB" u="sng" dirty="0">
                <a:hlinkClick r:id="rId3"/>
              </a:rPr>
              <a:t>://</a:t>
            </a:r>
            <a:r>
              <a:rPr lang="en-GB" u="sng" dirty="0" smtClean="0">
                <a:hlinkClick r:id="rId3"/>
              </a:rPr>
              <a:t>www.youtube.com/watch?v=oIieqHavBBQ&amp;spfreload=1</a:t>
            </a:r>
            <a:endParaRPr lang="en-GB" u="sng" dirty="0" smtClean="0"/>
          </a:p>
          <a:p>
            <a:r>
              <a:rPr lang="en-GB" dirty="0"/>
              <a:t>https://</a:t>
            </a:r>
            <a:r>
              <a:rPr lang="en-GB" dirty="0" smtClean="0"/>
              <a:t>www.youtube.com/watch?v=Jnbcokk3N_A</a:t>
            </a:r>
            <a:endParaRPr lang="en-GB" dirty="0"/>
          </a:p>
        </p:txBody>
      </p:sp>
    </p:spTree>
    <p:extLst>
      <p:ext uri="{BB962C8B-B14F-4D97-AF65-F5344CB8AC3E}">
        <p14:creationId xmlns:p14="http://schemas.microsoft.com/office/powerpoint/2010/main" val="28795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94" y="0"/>
            <a:ext cx="8654292" cy="1077218"/>
          </a:xfrm>
          <a:prstGeom prst="rect">
            <a:avLst/>
          </a:prstGeom>
        </p:spPr>
        <p:txBody>
          <a:bodyPr wrap="none">
            <a:spAutoFit/>
          </a:bodyPr>
          <a:lstStyle/>
          <a:p>
            <a:r>
              <a:rPr lang="en-GB" sz="2800" b="1" dirty="0" smtClean="0"/>
              <a:t>Edge Facings Methods, automated large scale production</a:t>
            </a:r>
            <a:endParaRPr lang="en-GB" dirty="0"/>
          </a:p>
          <a:p>
            <a:endParaRPr lang="en-GB" dirty="0" smtClean="0"/>
          </a:p>
          <a:p>
            <a:r>
              <a:rPr lang="en-GB" dirty="0" smtClean="0"/>
              <a:t>https</a:t>
            </a:r>
            <a:r>
              <a:rPr lang="en-GB" dirty="0"/>
              <a:t>://www.youtube.com/watch?v=W-udub9VPxM</a:t>
            </a:r>
          </a:p>
        </p:txBody>
      </p:sp>
      <p:pic>
        <p:nvPicPr>
          <p:cNvPr id="5" name="Picture 4"/>
          <p:cNvPicPr>
            <a:picLocks noChangeAspect="1"/>
          </p:cNvPicPr>
          <p:nvPr/>
        </p:nvPicPr>
        <p:blipFill rotWithShape="1">
          <a:blip r:embed="rId2"/>
          <a:srcRect l="16203" t="19831" r="40110" b="38909"/>
          <a:stretch/>
        </p:blipFill>
        <p:spPr>
          <a:xfrm>
            <a:off x="6732652" y="1005421"/>
            <a:ext cx="4840569" cy="2495377"/>
          </a:xfrm>
          <a:prstGeom prst="rect">
            <a:avLst/>
          </a:prstGeom>
        </p:spPr>
      </p:pic>
      <p:pic>
        <p:nvPicPr>
          <p:cNvPr id="6" name="Picture 5"/>
          <p:cNvPicPr>
            <a:picLocks noChangeAspect="1"/>
          </p:cNvPicPr>
          <p:nvPr/>
        </p:nvPicPr>
        <p:blipFill rotWithShape="1">
          <a:blip r:embed="rId3"/>
          <a:srcRect l="15940" t="18952" r="40190" b="36370"/>
          <a:stretch/>
        </p:blipFill>
        <p:spPr>
          <a:xfrm>
            <a:off x="370794" y="1154284"/>
            <a:ext cx="4366366" cy="2427115"/>
          </a:xfrm>
          <a:prstGeom prst="rect">
            <a:avLst/>
          </a:prstGeom>
        </p:spPr>
      </p:pic>
      <p:pic>
        <p:nvPicPr>
          <p:cNvPr id="7" name="Picture 6"/>
          <p:cNvPicPr>
            <a:picLocks noChangeAspect="1"/>
          </p:cNvPicPr>
          <p:nvPr/>
        </p:nvPicPr>
        <p:blipFill rotWithShape="1">
          <a:blip r:embed="rId4"/>
          <a:srcRect l="16669" t="20117" r="39906" b="36549"/>
          <a:stretch/>
        </p:blipFill>
        <p:spPr>
          <a:xfrm>
            <a:off x="2634715" y="3429000"/>
            <a:ext cx="5648278" cy="3076575"/>
          </a:xfrm>
          <a:prstGeom prst="rect">
            <a:avLst/>
          </a:prstGeom>
        </p:spPr>
      </p:pic>
    </p:spTree>
    <p:extLst>
      <p:ext uri="{BB962C8B-B14F-4D97-AF65-F5344CB8AC3E}">
        <p14:creationId xmlns:p14="http://schemas.microsoft.com/office/powerpoint/2010/main" val="276312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824" y="295961"/>
            <a:ext cx="6962775" cy="1692771"/>
          </a:xfrm>
          <a:prstGeom prst="rect">
            <a:avLst/>
          </a:prstGeom>
        </p:spPr>
        <p:txBody>
          <a:bodyPr wrap="square">
            <a:spAutoFit/>
          </a:bodyPr>
          <a:lstStyle/>
          <a:p>
            <a:r>
              <a:rPr lang="en-GB" sz="3200" b="1" dirty="0" smtClean="0"/>
              <a:t>Edge Facings, small hand tool approach</a:t>
            </a:r>
          </a:p>
          <a:p>
            <a:endParaRPr lang="en-GB" u="sng" dirty="0" smtClean="0"/>
          </a:p>
          <a:p>
            <a:endParaRPr lang="en-GB" u="sng" dirty="0"/>
          </a:p>
          <a:p>
            <a:r>
              <a:rPr lang="en-GB" dirty="0"/>
              <a:t>https://www.youtube.com/watch?v=oIieqHavBBQ&amp;spfreload=1</a:t>
            </a:r>
            <a:endParaRPr lang="en-GB" dirty="0" smtClean="0"/>
          </a:p>
          <a:p>
            <a:endParaRPr lang="en-GB" dirty="0" smtClean="0"/>
          </a:p>
        </p:txBody>
      </p:sp>
      <p:pic>
        <p:nvPicPr>
          <p:cNvPr id="5" name="Picture 4"/>
          <p:cNvPicPr>
            <a:picLocks noChangeAspect="1"/>
          </p:cNvPicPr>
          <p:nvPr/>
        </p:nvPicPr>
        <p:blipFill rotWithShape="1">
          <a:blip r:embed="rId2"/>
          <a:srcRect l="16595" t="20291" r="40155" b="35759"/>
          <a:stretch/>
        </p:blipFill>
        <p:spPr>
          <a:xfrm>
            <a:off x="504824" y="1666875"/>
            <a:ext cx="4791075" cy="2657475"/>
          </a:xfrm>
          <a:prstGeom prst="rect">
            <a:avLst/>
          </a:prstGeom>
        </p:spPr>
      </p:pic>
      <p:pic>
        <p:nvPicPr>
          <p:cNvPr id="6" name="Picture 5"/>
          <p:cNvPicPr>
            <a:picLocks noChangeAspect="1"/>
          </p:cNvPicPr>
          <p:nvPr/>
        </p:nvPicPr>
        <p:blipFill rotWithShape="1">
          <a:blip r:embed="rId3"/>
          <a:srcRect l="16818" t="18502" r="47114" b="36123"/>
          <a:stretch/>
        </p:blipFill>
        <p:spPr>
          <a:xfrm>
            <a:off x="2190749" y="3543300"/>
            <a:ext cx="3990975" cy="2740470"/>
          </a:xfrm>
          <a:prstGeom prst="rect">
            <a:avLst/>
          </a:prstGeom>
        </p:spPr>
      </p:pic>
      <p:pic>
        <p:nvPicPr>
          <p:cNvPr id="7" name="Picture 6"/>
          <p:cNvPicPr>
            <a:picLocks noChangeAspect="1"/>
          </p:cNvPicPr>
          <p:nvPr/>
        </p:nvPicPr>
        <p:blipFill rotWithShape="1">
          <a:blip r:embed="rId4"/>
          <a:srcRect l="16868" t="19124" r="40749" b="36406"/>
          <a:stretch/>
        </p:blipFill>
        <p:spPr>
          <a:xfrm>
            <a:off x="5653086" y="1787788"/>
            <a:ext cx="4429125" cy="2536562"/>
          </a:xfrm>
          <a:prstGeom prst="rect">
            <a:avLst/>
          </a:prstGeom>
        </p:spPr>
      </p:pic>
    </p:spTree>
    <p:extLst>
      <p:ext uri="{BB962C8B-B14F-4D97-AF65-F5344CB8AC3E}">
        <p14:creationId xmlns:p14="http://schemas.microsoft.com/office/powerpoint/2010/main" val="233621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639" t="28121" r="24567" b="-1558"/>
          <a:stretch/>
        </p:blipFill>
        <p:spPr>
          <a:xfrm>
            <a:off x="5146058" y="0"/>
            <a:ext cx="6245841" cy="6829364"/>
          </a:xfrm>
          <a:prstGeom prst="rect">
            <a:avLst/>
          </a:prstGeom>
        </p:spPr>
      </p:pic>
      <p:sp>
        <p:nvSpPr>
          <p:cNvPr id="2" name="TextBox 1"/>
          <p:cNvSpPr txBox="1"/>
          <p:nvPr/>
        </p:nvSpPr>
        <p:spPr>
          <a:xfrm>
            <a:off x="1038225" y="1838324"/>
            <a:ext cx="3564908" cy="4124206"/>
          </a:xfrm>
          <a:prstGeom prst="rect">
            <a:avLst/>
          </a:prstGeom>
          <a:noFill/>
        </p:spPr>
        <p:txBody>
          <a:bodyPr wrap="square" rtlCol="0">
            <a:spAutoFit/>
          </a:bodyPr>
          <a:lstStyle/>
          <a:p>
            <a:r>
              <a:rPr lang="en-GB" sz="3200" b="1" dirty="0" smtClean="0"/>
              <a:t>Inserts , threaded holes </a:t>
            </a:r>
            <a:r>
              <a:rPr lang="en-GB" sz="3200" b="1" dirty="0" err="1" smtClean="0"/>
              <a:t>etc</a:t>
            </a:r>
            <a:endParaRPr lang="en-GB" sz="3200" b="1" dirty="0" smtClean="0"/>
          </a:p>
          <a:p>
            <a:endParaRPr lang="en-GB" dirty="0" smtClean="0"/>
          </a:p>
          <a:p>
            <a:r>
              <a:rPr lang="en-GB" dirty="0" smtClean="0"/>
              <a:t>There are also many solution that have been refined since this publication.</a:t>
            </a:r>
          </a:p>
          <a:p>
            <a:endParaRPr lang="en-GB" dirty="0"/>
          </a:p>
          <a:p>
            <a:r>
              <a:rPr lang="en-GB" dirty="0"/>
              <a:t>See the book “Honeycomb Technology” by T. </a:t>
            </a:r>
            <a:r>
              <a:rPr lang="en-GB" dirty="0" err="1"/>
              <a:t>Bitzer</a:t>
            </a:r>
            <a:r>
              <a:rPr lang="en-GB" dirty="0"/>
              <a:t>, old but complete.</a:t>
            </a:r>
          </a:p>
          <a:p>
            <a:endParaRPr lang="en-GB" dirty="0" smtClean="0"/>
          </a:p>
          <a:p>
            <a:endParaRPr lang="en-GB" dirty="0"/>
          </a:p>
          <a:p>
            <a:endParaRPr lang="en-GB" dirty="0"/>
          </a:p>
        </p:txBody>
      </p:sp>
    </p:spTree>
    <p:extLst>
      <p:ext uri="{BB962C8B-B14F-4D97-AF65-F5344CB8AC3E}">
        <p14:creationId xmlns:p14="http://schemas.microsoft.com/office/powerpoint/2010/main" val="250115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7375" y="628650"/>
            <a:ext cx="9474004" cy="5293757"/>
          </a:xfrm>
          <a:prstGeom prst="rect">
            <a:avLst/>
          </a:prstGeom>
          <a:noFill/>
        </p:spPr>
        <p:txBody>
          <a:bodyPr wrap="none" rtlCol="0">
            <a:spAutoFit/>
          </a:bodyPr>
          <a:lstStyle/>
          <a:p>
            <a:r>
              <a:rPr lang="en-GB" sz="3200" b="1" dirty="0" smtClean="0"/>
              <a:t>There are many insert solutions illustrated on </a:t>
            </a:r>
            <a:r>
              <a:rPr lang="en-GB" sz="3200" b="1" dirty="0" err="1" smtClean="0"/>
              <a:t>Youtube</a:t>
            </a:r>
            <a:r>
              <a:rPr lang="en-GB" dirty="0" smtClean="0"/>
              <a:t>;</a:t>
            </a:r>
          </a:p>
          <a:p>
            <a:endParaRPr lang="en-GB" dirty="0"/>
          </a:p>
          <a:p>
            <a:r>
              <a:rPr lang="en-GB" dirty="0"/>
              <a:t>https://www.youtube.com/watch?v=NCC2TcSR4bY</a:t>
            </a:r>
          </a:p>
          <a:p>
            <a:endParaRPr lang="en-GB" dirty="0" smtClean="0"/>
          </a:p>
          <a:p>
            <a:r>
              <a:rPr lang="en-GB" dirty="0"/>
              <a:t>https://www.youtube.com/watch?v=nyVZyc2TTAg</a:t>
            </a:r>
          </a:p>
          <a:p>
            <a:endParaRPr lang="en-GB" dirty="0" smtClean="0"/>
          </a:p>
          <a:p>
            <a:endParaRPr lang="en-GB" dirty="0"/>
          </a:p>
          <a:p>
            <a:r>
              <a:rPr lang="en-GB" dirty="0"/>
              <a:t>https://www.youtube.com/watch?v=EFZBOP-Xb64&amp;list=PLjztg1Gd4WZRbYbiKB-c1zrLAJChPo7vH</a:t>
            </a:r>
          </a:p>
          <a:p>
            <a:endParaRPr lang="en-GB" dirty="0" smtClean="0"/>
          </a:p>
          <a:p>
            <a:endParaRPr lang="en-GB" dirty="0" smtClean="0"/>
          </a:p>
          <a:p>
            <a:r>
              <a:rPr lang="en-GB" dirty="0"/>
              <a:t>3M inserts ?</a:t>
            </a:r>
          </a:p>
          <a:p>
            <a:r>
              <a:rPr lang="en-GB" dirty="0"/>
              <a:t>https://www.youtube.com/watch?v=M9qkvBZwMwE</a:t>
            </a:r>
          </a:p>
          <a:p>
            <a:endParaRPr lang="en-GB" dirty="0"/>
          </a:p>
          <a:p>
            <a:endParaRPr lang="en-GB" dirty="0"/>
          </a:p>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80732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6375" y="1381125"/>
            <a:ext cx="9144000" cy="5109091"/>
          </a:xfrm>
          <a:prstGeom prst="rect">
            <a:avLst/>
          </a:prstGeom>
          <a:noFill/>
        </p:spPr>
        <p:txBody>
          <a:bodyPr wrap="square" rtlCol="0">
            <a:spAutoFit/>
          </a:bodyPr>
          <a:lstStyle/>
          <a:p>
            <a:r>
              <a:rPr lang="en-GB" sz="3200" b="1" dirty="0" smtClean="0"/>
              <a:t>Revisit the Honeycomb panel construction due to the very poor quality received from the Chinese supplier for RE4/2 and RE4/3.</a:t>
            </a:r>
          </a:p>
          <a:p>
            <a:endParaRPr lang="en-GB" sz="3200" b="1" dirty="0"/>
          </a:p>
          <a:p>
            <a:r>
              <a:rPr lang="en-GB" dirty="0" smtClean="0"/>
              <a:t>Defects were the lower grad quality aluminium alloy skins . Insufficient bonding due to incomplete polymerisation of the film bonding the skins to the </a:t>
            </a:r>
            <a:r>
              <a:rPr lang="en-GB" dirty="0" err="1" smtClean="0"/>
              <a:t>alu</a:t>
            </a:r>
            <a:r>
              <a:rPr lang="en-GB" dirty="0" smtClean="0"/>
              <a:t> core (Cells). The resultant out-gassing caused massive delamination in zones from 20 - &gt;60cm . </a:t>
            </a:r>
          </a:p>
          <a:p>
            <a:endParaRPr lang="en-GB" dirty="0"/>
          </a:p>
          <a:p>
            <a:r>
              <a:rPr lang="en-GB" dirty="0" smtClean="0"/>
              <a:t>Consequences of this were the 1 year corrective work to collapse the bubbles formed by the aforementioned delamination.</a:t>
            </a:r>
          </a:p>
          <a:p>
            <a:endParaRPr lang="en-GB" dirty="0" smtClean="0"/>
          </a:p>
          <a:p>
            <a:r>
              <a:rPr lang="en-GB" dirty="0" smtClean="0"/>
              <a:t>Due to this lack of integrity the panel stiffness in compromised.</a:t>
            </a:r>
          </a:p>
          <a:p>
            <a:endParaRPr lang="en-GB" dirty="0"/>
          </a:p>
          <a:p>
            <a:r>
              <a:rPr lang="en-GB" dirty="0" smtClean="0"/>
              <a:t>In addition it was not established if this outgassing is continuing causing pressure to bear on the gaps inside.</a:t>
            </a:r>
            <a:endParaRPr lang="en-GB" dirty="0"/>
          </a:p>
        </p:txBody>
      </p:sp>
    </p:spTree>
    <p:extLst>
      <p:ext uri="{BB962C8B-B14F-4D97-AF65-F5344CB8AC3E}">
        <p14:creationId xmlns:p14="http://schemas.microsoft.com/office/powerpoint/2010/main" val="42089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455" y="725578"/>
            <a:ext cx="4946290" cy="1785104"/>
          </a:xfrm>
          <a:prstGeom prst="rect">
            <a:avLst/>
          </a:prstGeom>
        </p:spPr>
        <p:txBody>
          <a:bodyPr wrap="none">
            <a:spAutoFit/>
          </a:bodyPr>
          <a:lstStyle/>
          <a:p>
            <a:r>
              <a:rPr lang="en-GB" sz="2800" dirty="0" smtClean="0"/>
              <a:t>Inserts continued</a:t>
            </a:r>
          </a:p>
          <a:p>
            <a:endParaRPr lang="en-GB" sz="2800" dirty="0" smtClean="0"/>
          </a:p>
          <a:p>
            <a:r>
              <a:rPr lang="en-GB" dirty="0" smtClean="0"/>
              <a:t>NPFasteners.com/deform-nut</a:t>
            </a:r>
          </a:p>
          <a:p>
            <a:endParaRPr lang="en-GB" dirty="0"/>
          </a:p>
          <a:p>
            <a:r>
              <a:rPr lang="en-GB" dirty="0" smtClean="0"/>
              <a:t>https</a:t>
            </a:r>
            <a:r>
              <a:rPr lang="en-GB" dirty="0"/>
              <a:t>://www.youtube.com/watch?v=NCC2TcSR4bY</a:t>
            </a:r>
          </a:p>
        </p:txBody>
      </p:sp>
      <p:pic>
        <p:nvPicPr>
          <p:cNvPr id="5" name="Picture 4"/>
          <p:cNvPicPr>
            <a:picLocks noChangeAspect="1"/>
          </p:cNvPicPr>
          <p:nvPr/>
        </p:nvPicPr>
        <p:blipFill rotWithShape="1">
          <a:blip r:embed="rId2"/>
          <a:srcRect l="16417" t="19295" r="43755" b="38839"/>
          <a:stretch/>
        </p:blipFill>
        <p:spPr>
          <a:xfrm>
            <a:off x="5705410" y="307433"/>
            <a:ext cx="3549534" cy="2036618"/>
          </a:xfrm>
          <a:prstGeom prst="rect">
            <a:avLst/>
          </a:prstGeom>
        </p:spPr>
      </p:pic>
      <p:pic>
        <p:nvPicPr>
          <p:cNvPr id="6" name="Picture 5"/>
          <p:cNvPicPr>
            <a:picLocks noChangeAspect="1"/>
          </p:cNvPicPr>
          <p:nvPr/>
        </p:nvPicPr>
        <p:blipFill rotWithShape="1">
          <a:blip r:embed="rId3"/>
          <a:srcRect l="16171" t="19060" r="39600" b="35537"/>
          <a:stretch/>
        </p:blipFill>
        <p:spPr>
          <a:xfrm>
            <a:off x="364635" y="2936179"/>
            <a:ext cx="5340775" cy="2992581"/>
          </a:xfrm>
          <a:prstGeom prst="rect">
            <a:avLst/>
          </a:prstGeom>
        </p:spPr>
      </p:pic>
      <p:pic>
        <p:nvPicPr>
          <p:cNvPr id="7" name="Picture 6"/>
          <p:cNvPicPr>
            <a:picLocks noChangeAspect="1"/>
          </p:cNvPicPr>
          <p:nvPr/>
        </p:nvPicPr>
        <p:blipFill rotWithShape="1">
          <a:blip r:embed="rId4"/>
          <a:srcRect l="27623" t="25834" r="45595" b="46797"/>
          <a:stretch/>
        </p:blipFill>
        <p:spPr>
          <a:xfrm>
            <a:off x="4736978" y="3120845"/>
            <a:ext cx="2990926" cy="1668350"/>
          </a:xfrm>
          <a:prstGeom prst="rect">
            <a:avLst/>
          </a:prstGeom>
        </p:spPr>
      </p:pic>
      <p:pic>
        <p:nvPicPr>
          <p:cNvPr id="8" name="Picture 7"/>
          <p:cNvPicPr>
            <a:picLocks noChangeAspect="1"/>
          </p:cNvPicPr>
          <p:nvPr/>
        </p:nvPicPr>
        <p:blipFill rotWithShape="1">
          <a:blip r:embed="rId5"/>
          <a:srcRect l="22939" t="20271" r="47657" b="41025"/>
          <a:stretch/>
        </p:blipFill>
        <p:spPr>
          <a:xfrm>
            <a:off x="8329352" y="2751513"/>
            <a:ext cx="2834640" cy="2036618"/>
          </a:xfrm>
          <a:prstGeom prst="rect">
            <a:avLst/>
          </a:prstGeom>
        </p:spPr>
      </p:pic>
      <p:sp>
        <p:nvSpPr>
          <p:cNvPr id="9" name="TextBox 8"/>
          <p:cNvSpPr txBox="1"/>
          <p:nvPr/>
        </p:nvSpPr>
        <p:spPr>
          <a:xfrm>
            <a:off x="8728364" y="4788131"/>
            <a:ext cx="1895302" cy="923330"/>
          </a:xfrm>
          <a:prstGeom prst="rect">
            <a:avLst/>
          </a:prstGeom>
          <a:solidFill>
            <a:srgbClr val="FFC000"/>
          </a:solidFill>
        </p:spPr>
        <p:txBody>
          <a:bodyPr wrap="square" rtlCol="0">
            <a:spAutoFit/>
          </a:bodyPr>
          <a:lstStyle/>
          <a:p>
            <a:r>
              <a:rPr lang="en-GB" dirty="0" smtClean="0"/>
              <a:t>Shear test on M6 gives 584kg to rupture !</a:t>
            </a:r>
            <a:endParaRPr lang="en-GB" dirty="0"/>
          </a:p>
        </p:txBody>
      </p:sp>
    </p:spTree>
    <p:extLst>
      <p:ext uri="{BB962C8B-B14F-4D97-AF65-F5344CB8AC3E}">
        <p14:creationId xmlns:p14="http://schemas.microsoft.com/office/powerpoint/2010/main" val="177330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455" y="725578"/>
            <a:ext cx="5714065" cy="1354217"/>
          </a:xfrm>
          <a:prstGeom prst="rect">
            <a:avLst/>
          </a:prstGeom>
        </p:spPr>
        <p:txBody>
          <a:bodyPr wrap="none">
            <a:spAutoFit/>
          </a:bodyPr>
          <a:lstStyle/>
          <a:p>
            <a:r>
              <a:rPr lang="en-GB" sz="2800" dirty="0" smtClean="0"/>
              <a:t>Inserts continued</a:t>
            </a:r>
          </a:p>
          <a:p>
            <a:endParaRPr lang="en-GB" dirty="0" smtClean="0"/>
          </a:p>
          <a:p>
            <a:r>
              <a:rPr lang="en-GB" dirty="0"/>
              <a:t>https://www.clipnuts.com/products/potted-in-inserts.html</a:t>
            </a:r>
            <a:endParaRPr lang="en-GB" dirty="0" smtClean="0"/>
          </a:p>
          <a:p>
            <a:r>
              <a:rPr lang="en-GB" dirty="0" smtClean="0"/>
              <a:t>https</a:t>
            </a:r>
            <a:r>
              <a:rPr lang="en-GB" dirty="0"/>
              <a:t>://</a:t>
            </a:r>
            <a:r>
              <a:rPr lang="en-GB" dirty="0" smtClean="0"/>
              <a:t>www.youtube.com/watch?v=M9qkvBZwMwE</a:t>
            </a:r>
            <a:endParaRPr lang="en-GB" dirty="0"/>
          </a:p>
        </p:txBody>
      </p:sp>
      <p:pic>
        <p:nvPicPr>
          <p:cNvPr id="5" name="Picture 4"/>
          <p:cNvPicPr>
            <a:picLocks noChangeAspect="1"/>
          </p:cNvPicPr>
          <p:nvPr/>
        </p:nvPicPr>
        <p:blipFill rotWithShape="1">
          <a:blip r:embed="rId2"/>
          <a:srcRect l="23115" t="22648" r="23864" b="40745"/>
          <a:stretch/>
        </p:blipFill>
        <p:spPr>
          <a:xfrm>
            <a:off x="6492240" y="423949"/>
            <a:ext cx="5029200" cy="1895302"/>
          </a:xfrm>
          <a:prstGeom prst="rect">
            <a:avLst/>
          </a:prstGeom>
        </p:spPr>
      </p:pic>
      <p:pic>
        <p:nvPicPr>
          <p:cNvPr id="6" name="Picture 5"/>
          <p:cNvPicPr>
            <a:picLocks noChangeAspect="1"/>
          </p:cNvPicPr>
          <p:nvPr/>
        </p:nvPicPr>
        <p:blipFill rotWithShape="1">
          <a:blip r:embed="rId3"/>
          <a:srcRect l="16173" t="18818" r="42793" b="39181"/>
          <a:stretch/>
        </p:blipFill>
        <p:spPr>
          <a:xfrm>
            <a:off x="773083" y="2319251"/>
            <a:ext cx="3823856" cy="2136371"/>
          </a:xfrm>
          <a:prstGeom prst="rect">
            <a:avLst/>
          </a:prstGeom>
        </p:spPr>
      </p:pic>
      <p:pic>
        <p:nvPicPr>
          <p:cNvPr id="7" name="Picture 6"/>
          <p:cNvPicPr>
            <a:picLocks noChangeAspect="1"/>
          </p:cNvPicPr>
          <p:nvPr/>
        </p:nvPicPr>
        <p:blipFill rotWithShape="1">
          <a:blip r:embed="rId4"/>
          <a:srcRect l="16821" t="20233" r="41764" b="39862"/>
          <a:stretch/>
        </p:blipFill>
        <p:spPr>
          <a:xfrm>
            <a:off x="3458093" y="3200400"/>
            <a:ext cx="3366655" cy="1770611"/>
          </a:xfrm>
          <a:prstGeom prst="rect">
            <a:avLst/>
          </a:prstGeom>
        </p:spPr>
      </p:pic>
      <p:pic>
        <p:nvPicPr>
          <p:cNvPr id="8" name="Picture 7"/>
          <p:cNvPicPr>
            <a:picLocks noChangeAspect="1"/>
          </p:cNvPicPr>
          <p:nvPr/>
        </p:nvPicPr>
        <p:blipFill rotWithShape="1">
          <a:blip r:embed="rId5"/>
          <a:srcRect l="16842" t="17714" r="48151" b="39933"/>
          <a:stretch/>
        </p:blipFill>
        <p:spPr>
          <a:xfrm>
            <a:off x="7161416" y="3665912"/>
            <a:ext cx="3726000" cy="2460567"/>
          </a:xfrm>
          <a:prstGeom prst="rect">
            <a:avLst/>
          </a:prstGeom>
        </p:spPr>
      </p:pic>
      <p:pic>
        <p:nvPicPr>
          <p:cNvPr id="9" name="Picture 8"/>
          <p:cNvPicPr>
            <a:picLocks noChangeAspect="1"/>
          </p:cNvPicPr>
          <p:nvPr/>
        </p:nvPicPr>
        <p:blipFill rotWithShape="1">
          <a:blip r:embed="rId6"/>
          <a:srcRect l="18318" t="26008" r="41292" b="40462"/>
          <a:stretch/>
        </p:blipFill>
        <p:spPr>
          <a:xfrm>
            <a:off x="1787235" y="5128952"/>
            <a:ext cx="3192087" cy="1446415"/>
          </a:xfrm>
          <a:prstGeom prst="rect">
            <a:avLst/>
          </a:prstGeom>
        </p:spPr>
      </p:pic>
    </p:spTree>
    <p:extLst>
      <p:ext uri="{BB962C8B-B14F-4D97-AF65-F5344CB8AC3E}">
        <p14:creationId xmlns:p14="http://schemas.microsoft.com/office/powerpoint/2010/main" val="307871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455" y="725578"/>
            <a:ext cx="3042756" cy="1908215"/>
          </a:xfrm>
          <a:prstGeom prst="rect">
            <a:avLst/>
          </a:prstGeom>
        </p:spPr>
        <p:txBody>
          <a:bodyPr wrap="none">
            <a:spAutoFit/>
          </a:bodyPr>
          <a:lstStyle/>
          <a:p>
            <a:r>
              <a:rPr lang="en-GB" sz="2800" dirty="0" smtClean="0"/>
              <a:t>Inserts continued</a:t>
            </a:r>
          </a:p>
          <a:p>
            <a:endParaRPr lang="en-GB" dirty="0" smtClean="0"/>
          </a:p>
          <a:p>
            <a:r>
              <a:rPr lang="en-GB" dirty="0"/>
              <a:t>https://</a:t>
            </a:r>
            <a:r>
              <a:rPr lang="en-GB" dirty="0" smtClean="0"/>
              <a:t>www.clipn</a:t>
            </a:r>
          </a:p>
          <a:p>
            <a:r>
              <a:rPr lang="en-GB" dirty="0" smtClean="0">
                <a:hlinkClick r:id="rId2"/>
              </a:rPr>
              <a:t>https</a:t>
            </a:r>
            <a:r>
              <a:rPr lang="en-GB" dirty="0">
                <a:hlinkClick r:id="rId2"/>
              </a:rPr>
              <a:t>://</a:t>
            </a:r>
            <a:r>
              <a:rPr lang="en-GB" dirty="0" smtClean="0">
                <a:hlinkClick r:id="rId2"/>
              </a:rPr>
              <a:t>www.youtube.com/wa</a:t>
            </a:r>
            <a:endParaRPr lang="en-GB" dirty="0" smtClean="0"/>
          </a:p>
          <a:p>
            <a:endParaRPr lang="en-GB" dirty="0" smtClean="0"/>
          </a:p>
          <a:p>
            <a:endParaRPr lang="en-GB" dirty="0"/>
          </a:p>
        </p:txBody>
      </p:sp>
      <p:sp>
        <p:nvSpPr>
          <p:cNvPr id="7" name="Rectangle 6"/>
          <p:cNvSpPr/>
          <p:nvPr/>
        </p:nvSpPr>
        <p:spPr>
          <a:xfrm>
            <a:off x="422455" y="725578"/>
            <a:ext cx="5171287" cy="3016210"/>
          </a:xfrm>
          <a:prstGeom prst="rect">
            <a:avLst/>
          </a:prstGeom>
        </p:spPr>
        <p:txBody>
          <a:bodyPr wrap="none">
            <a:spAutoFit/>
          </a:bodyPr>
          <a:lstStyle/>
          <a:p>
            <a:r>
              <a:rPr lang="en-GB" sz="2800" dirty="0" smtClean="0"/>
              <a:t>Inserts continued</a:t>
            </a:r>
          </a:p>
          <a:p>
            <a:endParaRPr lang="en-GB" dirty="0" smtClean="0"/>
          </a:p>
          <a:p>
            <a:endParaRPr lang="en-GB" dirty="0"/>
          </a:p>
          <a:p>
            <a:endParaRPr lang="en-GB" dirty="0" smtClean="0"/>
          </a:p>
          <a:p>
            <a:endParaRPr lang="en-GB" dirty="0"/>
          </a:p>
          <a:p>
            <a:r>
              <a:rPr lang="en-GB" dirty="0"/>
              <a:t>www.flatironpanelproducts.com</a:t>
            </a:r>
            <a:endParaRPr lang="en-GB" dirty="0" smtClean="0"/>
          </a:p>
          <a:p>
            <a:endParaRPr lang="en-GB" dirty="0" smtClean="0"/>
          </a:p>
          <a:p>
            <a:endParaRPr lang="en-GB" dirty="0"/>
          </a:p>
          <a:p>
            <a:endParaRPr lang="en-GB" dirty="0" smtClean="0"/>
          </a:p>
          <a:p>
            <a:r>
              <a:rPr lang="en-GB" dirty="0" smtClean="0"/>
              <a:t>https</a:t>
            </a:r>
            <a:r>
              <a:rPr lang="en-GB" dirty="0"/>
              <a:t>://</a:t>
            </a:r>
            <a:r>
              <a:rPr lang="en-GB" dirty="0" smtClean="0"/>
              <a:t>www.youtube.com/watch?v=M9qkvBZwMwE</a:t>
            </a:r>
            <a:endParaRPr lang="en-GB" dirty="0"/>
          </a:p>
        </p:txBody>
      </p:sp>
      <p:pic>
        <p:nvPicPr>
          <p:cNvPr id="8" name="Picture 7"/>
          <p:cNvPicPr>
            <a:picLocks noChangeAspect="1"/>
          </p:cNvPicPr>
          <p:nvPr/>
        </p:nvPicPr>
        <p:blipFill rotWithShape="1">
          <a:blip r:embed="rId3"/>
          <a:srcRect l="22257" t="24942" r="45349" b="42810"/>
          <a:stretch/>
        </p:blipFill>
        <p:spPr>
          <a:xfrm>
            <a:off x="6848578" y="515389"/>
            <a:ext cx="3258589" cy="1770612"/>
          </a:xfrm>
          <a:prstGeom prst="rect">
            <a:avLst/>
          </a:prstGeom>
        </p:spPr>
      </p:pic>
    </p:spTree>
    <p:extLst>
      <p:ext uri="{BB962C8B-B14F-4D97-AF65-F5344CB8AC3E}">
        <p14:creationId xmlns:p14="http://schemas.microsoft.com/office/powerpoint/2010/main" val="152796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039" t="14505" r="35445" b="37964"/>
          <a:stretch/>
        </p:blipFill>
        <p:spPr>
          <a:xfrm>
            <a:off x="210207" y="559675"/>
            <a:ext cx="4235669" cy="2929212"/>
          </a:xfrm>
          <a:prstGeom prst="rect">
            <a:avLst/>
          </a:prstGeom>
        </p:spPr>
      </p:pic>
      <p:sp>
        <p:nvSpPr>
          <p:cNvPr id="5" name="Rectangle 4"/>
          <p:cNvSpPr/>
          <p:nvPr/>
        </p:nvSpPr>
        <p:spPr>
          <a:xfrm>
            <a:off x="1245648" y="375009"/>
            <a:ext cx="2721835" cy="369332"/>
          </a:xfrm>
          <a:prstGeom prst="rect">
            <a:avLst/>
          </a:prstGeom>
        </p:spPr>
        <p:txBody>
          <a:bodyPr wrap="none">
            <a:spAutoFit/>
          </a:bodyPr>
          <a:lstStyle/>
          <a:p>
            <a:r>
              <a:rPr lang="en-GB" dirty="0"/>
              <a:t>http://www.wittenco.com/</a:t>
            </a:r>
          </a:p>
        </p:txBody>
      </p:sp>
      <p:pic>
        <p:nvPicPr>
          <p:cNvPr id="6" name="Picture 5"/>
          <p:cNvPicPr>
            <a:picLocks noChangeAspect="1"/>
          </p:cNvPicPr>
          <p:nvPr/>
        </p:nvPicPr>
        <p:blipFill rotWithShape="1">
          <a:blip r:embed="rId3"/>
          <a:srcRect l="31032" t="11860" r="32106" b="514"/>
          <a:stretch/>
        </p:blipFill>
        <p:spPr>
          <a:xfrm>
            <a:off x="4582510" y="-1"/>
            <a:ext cx="5307724" cy="6886727"/>
          </a:xfrm>
          <a:prstGeom prst="rect">
            <a:avLst/>
          </a:prstGeom>
        </p:spPr>
      </p:pic>
      <p:sp>
        <p:nvSpPr>
          <p:cNvPr id="7" name="Rectangle 6"/>
          <p:cNvSpPr/>
          <p:nvPr/>
        </p:nvSpPr>
        <p:spPr>
          <a:xfrm>
            <a:off x="5044414" y="5530334"/>
            <a:ext cx="5095754" cy="369332"/>
          </a:xfrm>
          <a:prstGeom prst="rect">
            <a:avLst/>
          </a:prstGeom>
          <a:solidFill>
            <a:srgbClr val="FFC000"/>
          </a:solidFill>
        </p:spPr>
        <p:txBody>
          <a:bodyPr wrap="none">
            <a:spAutoFit/>
          </a:bodyPr>
          <a:lstStyle/>
          <a:p>
            <a:r>
              <a:rPr lang="en-GB" dirty="0"/>
              <a:t>http://www.youngengineers.com/newproducts.aspx</a:t>
            </a:r>
          </a:p>
        </p:txBody>
      </p:sp>
    </p:spTree>
    <p:extLst>
      <p:ext uri="{BB962C8B-B14F-4D97-AF65-F5344CB8AC3E}">
        <p14:creationId xmlns:p14="http://schemas.microsoft.com/office/powerpoint/2010/main" val="381670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239" y="620330"/>
            <a:ext cx="10194175" cy="1200329"/>
          </a:xfrm>
          <a:prstGeom prst="rect">
            <a:avLst/>
          </a:prstGeom>
        </p:spPr>
        <p:txBody>
          <a:bodyPr wrap="square">
            <a:spAutoFit/>
          </a:bodyPr>
          <a:lstStyle/>
          <a:p>
            <a:r>
              <a:rPr lang="en-GB" dirty="0">
                <a:hlinkClick r:id="rId2"/>
              </a:rPr>
              <a:t>http://</a:t>
            </a:r>
            <a:r>
              <a:rPr lang="en-GB" dirty="0" smtClean="0">
                <a:hlinkClick r:id="rId2"/>
              </a:rPr>
              <a:t>www.stanleyengineeredfastening.com/brands/spiralock/technology/see-it-work</a:t>
            </a:r>
            <a:endParaRPr lang="en-GB" dirty="0" smtClean="0"/>
          </a:p>
          <a:p>
            <a:endParaRPr lang="en-GB" dirty="0"/>
          </a:p>
          <a:p>
            <a:endParaRPr lang="en-GB" dirty="0" smtClean="0"/>
          </a:p>
          <a:p>
            <a:endParaRPr lang="en-GB" dirty="0"/>
          </a:p>
        </p:txBody>
      </p:sp>
      <p:pic>
        <p:nvPicPr>
          <p:cNvPr id="5" name="Picture 4"/>
          <p:cNvPicPr>
            <a:picLocks noChangeAspect="1"/>
          </p:cNvPicPr>
          <p:nvPr/>
        </p:nvPicPr>
        <p:blipFill rotWithShape="1">
          <a:blip r:embed="rId3"/>
          <a:srcRect l="19190" t="10064" r="36805" b="36959"/>
          <a:stretch/>
        </p:blipFill>
        <p:spPr>
          <a:xfrm>
            <a:off x="3882043" y="1463040"/>
            <a:ext cx="5569527" cy="3659976"/>
          </a:xfrm>
          <a:prstGeom prst="rect">
            <a:avLst/>
          </a:prstGeom>
        </p:spPr>
      </p:pic>
    </p:spTree>
    <p:extLst>
      <p:ext uri="{BB962C8B-B14F-4D97-AF65-F5344CB8AC3E}">
        <p14:creationId xmlns:p14="http://schemas.microsoft.com/office/powerpoint/2010/main" val="2738925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320" y="811522"/>
            <a:ext cx="6096000" cy="369332"/>
          </a:xfrm>
          <a:prstGeom prst="rect">
            <a:avLst/>
          </a:prstGeom>
        </p:spPr>
        <p:txBody>
          <a:bodyPr>
            <a:spAutoFit/>
          </a:bodyPr>
          <a:lstStyle/>
          <a:p>
            <a:r>
              <a:rPr lang="en-GB" dirty="0" smtClean="0"/>
              <a:t>NAS1832 (equivalent D1832) moulded in inserts for HCP</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909" y="1381679"/>
            <a:ext cx="3807229" cy="2070181"/>
          </a:xfrm>
          <a:prstGeom prst="rect">
            <a:avLst/>
          </a:prstGeom>
        </p:spPr>
      </p:pic>
      <p:pic>
        <p:nvPicPr>
          <p:cNvPr id="6" name="Picture 5"/>
          <p:cNvPicPr>
            <a:picLocks noChangeAspect="1"/>
          </p:cNvPicPr>
          <p:nvPr/>
        </p:nvPicPr>
        <p:blipFill rotWithShape="1">
          <a:blip r:embed="rId3"/>
          <a:srcRect l="13781" t="16216" r="18187" b="56184"/>
          <a:stretch/>
        </p:blipFill>
        <p:spPr>
          <a:xfrm>
            <a:off x="0" y="5045825"/>
            <a:ext cx="8183639" cy="1812175"/>
          </a:xfrm>
          <a:prstGeom prst="rect">
            <a:avLst/>
          </a:prstGeom>
        </p:spPr>
      </p:pic>
      <p:pic>
        <p:nvPicPr>
          <p:cNvPr id="7" name="Picture 6"/>
          <p:cNvPicPr>
            <a:picLocks noChangeAspect="1"/>
          </p:cNvPicPr>
          <p:nvPr/>
        </p:nvPicPr>
        <p:blipFill rotWithShape="1">
          <a:blip r:embed="rId4"/>
          <a:srcRect l="14754" t="25183" r="19132" b="43000"/>
          <a:stretch/>
        </p:blipFill>
        <p:spPr>
          <a:xfrm>
            <a:off x="5199369" y="3227105"/>
            <a:ext cx="6392488" cy="1679172"/>
          </a:xfrm>
          <a:prstGeom prst="rect">
            <a:avLst/>
          </a:prstGeom>
        </p:spPr>
      </p:pic>
      <p:sp>
        <p:nvSpPr>
          <p:cNvPr id="8" name="Rectangle 7"/>
          <p:cNvSpPr/>
          <p:nvPr/>
        </p:nvSpPr>
        <p:spPr>
          <a:xfrm>
            <a:off x="1111687" y="3975854"/>
            <a:ext cx="3867084" cy="369332"/>
          </a:xfrm>
          <a:prstGeom prst="rect">
            <a:avLst/>
          </a:prstGeom>
        </p:spPr>
        <p:txBody>
          <a:bodyPr wrap="none">
            <a:spAutoFit/>
          </a:bodyPr>
          <a:lstStyle/>
          <a:p>
            <a:r>
              <a:rPr lang="en-GB" dirty="0"/>
              <a:t>https://industrio.fr/les-produits/inserts</a:t>
            </a:r>
          </a:p>
        </p:txBody>
      </p:sp>
    </p:spTree>
    <p:extLst>
      <p:ext uri="{BB962C8B-B14F-4D97-AF65-F5344CB8AC3E}">
        <p14:creationId xmlns:p14="http://schemas.microsoft.com/office/powerpoint/2010/main" val="275122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11" y="0"/>
            <a:ext cx="3048000" cy="2933700"/>
          </a:xfrm>
          <a:prstGeom prst="rect">
            <a:avLst/>
          </a:prstGeom>
        </p:spPr>
      </p:pic>
      <p:pic>
        <p:nvPicPr>
          <p:cNvPr id="5" name="Picture 4"/>
          <p:cNvPicPr>
            <a:picLocks noChangeAspect="1"/>
          </p:cNvPicPr>
          <p:nvPr/>
        </p:nvPicPr>
        <p:blipFill rotWithShape="1">
          <a:blip r:embed="rId3"/>
          <a:srcRect l="33091" t="19113" r="38027" b="32719"/>
          <a:stretch/>
        </p:blipFill>
        <p:spPr>
          <a:xfrm>
            <a:off x="7797338" y="2568632"/>
            <a:ext cx="2502131" cy="2277687"/>
          </a:xfrm>
          <a:prstGeom prst="rect">
            <a:avLst/>
          </a:prstGeom>
        </p:spPr>
      </p:pic>
      <p:sp>
        <p:nvSpPr>
          <p:cNvPr id="6" name="Rectangle 5"/>
          <p:cNvSpPr/>
          <p:nvPr/>
        </p:nvSpPr>
        <p:spPr>
          <a:xfrm>
            <a:off x="6697287" y="5425086"/>
            <a:ext cx="4952846" cy="646331"/>
          </a:xfrm>
          <a:prstGeom prst="rect">
            <a:avLst/>
          </a:prstGeom>
        </p:spPr>
        <p:txBody>
          <a:bodyPr wrap="square">
            <a:spAutoFit/>
          </a:bodyPr>
          <a:lstStyle/>
          <a:p>
            <a:r>
              <a:rPr lang="en-GB" dirty="0"/>
              <a:t>https://www.cr-system-components.de/english/products/standard-parts/</a:t>
            </a:r>
          </a:p>
        </p:txBody>
      </p:sp>
    </p:spTree>
    <p:extLst>
      <p:ext uri="{BB962C8B-B14F-4D97-AF65-F5344CB8AC3E}">
        <p14:creationId xmlns:p14="http://schemas.microsoft.com/office/powerpoint/2010/main" val="2368488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015" y="1109847"/>
            <a:ext cx="10407534" cy="5680779"/>
          </a:xfrm>
          <a:prstGeom prst="rect">
            <a:avLst/>
          </a:prstGeom>
        </p:spPr>
      </p:pic>
      <p:sp>
        <p:nvSpPr>
          <p:cNvPr id="5" name="Rectangle 4"/>
          <p:cNvSpPr/>
          <p:nvPr/>
        </p:nvSpPr>
        <p:spPr>
          <a:xfrm>
            <a:off x="1185949" y="828148"/>
            <a:ext cx="8215746" cy="369332"/>
          </a:xfrm>
          <a:prstGeom prst="rect">
            <a:avLst/>
          </a:prstGeom>
        </p:spPr>
        <p:txBody>
          <a:bodyPr wrap="square">
            <a:spAutoFit/>
          </a:bodyPr>
          <a:lstStyle/>
          <a:p>
            <a:r>
              <a:rPr lang="en-GB" dirty="0"/>
              <a:t>http://www.directindustry.com/prod/specialinsert-srl/product-58531-422079.html</a:t>
            </a:r>
          </a:p>
        </p:txBody>
      </p:sp>
    </p:spTree>
    <p:extLst>
      <p:ext uri="{BB962C8B-B14F-4D97-AF65-F5344CB8AC3E}">
        <p14:creationId xmlns:p14="http://schemas.microsoft.com/office/powerpoint/2010/main" val="2238275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9125" y="667436"/>
            <a:ext cx="10610850" cy="369332"/>
          </a:xfrm>
          <a:prstGeom prst="rect">
            <a:avLst/>
          </a:prstGeom>
        </p:spPr>
        <p:txBody>
          <a:bodyPr wrap="square">
            <a:spAutoFit/>
          </a:bodyPr>
          <a:lstStyle/>
          <a:p>
            <a:r>
              <a:rPr lang="en-GB" dirty="0"/>
              <a:t>http://pdf.directindustry.com/pdf/specialinsert-srl/inserts-composite-materials/58531-298077.html</a:t>
            </a:r>
          </a:p>
        </p:txBody>
      </p:sp>
      <p:pic>
        <p:nvPicPr>
          <p:cNvPr id="5" name="Picture 4"/>
          <p:cNvPicPr>
            <a:picLocks noChangeAspect="1"/>
          </p:cNvPicPr>
          <p:nvPr/>
        </p:nvPicPr>
        <p:blipFill rotWithShape="1">
          <a:blip r:embed="rId2"/>
          <a:srcRect l="23744" t="19808" r="38180" b="26725"/>
          <a:stretch/>
        </p:blipFill>
        <p:spPr>
          <a:xfrm>
            <a:off x="1352551" y="1013785"/>
            <a:ext cx="7289184" cy="5587040"/>
          </a:xfrm>
          <a:prstGeom prst="rect">
            <a:avLst/>
          </a:prstGeom>
        </p:spPr>
      </p:pic>
    </p:spTree>
    <p:extLst>
      <p:ext uri="{BB962C8B-B14F-4D97-AF65-F5344CB8AC3E}">
        <p14:creationId xmlns:p14="http://schemas.microsoft.com/office/powerpoint/2010/main" val="413832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542" t="11641" r="18855" b="21756"/>
          <a:stretch/>
        </p:blipFill>
        <p:spPr>
          <a:xfrm>
            <a:off x="1552576" y="761619"/>
            <a:ext cx="10106024" cy="5868558"/>
          </a:xfrm>
          <a:prstGeom prst="rect">
            <a:avLst/>
          </a:prstGeom>
        </p:spPr>
      </p:pic>
      <p:sp>
        <p:nvSpPr>
          <p:cNvPr id="5" name="Rectangle 4"/>
          <p:cNvSpPr/>
          <p:nvPr/>
        </p:nvSpPr>
        <p:spPr>
          <a:xfrm>
            <a:off x="695325" y="286435"/>
            <a:ext cx="9525000" cy="369332"/>
          </a:xfrm>
          <a:prstGeom prst="rect">
            <a:avLst/>
          </a:prstGeom>
        </p:spPr>
        <p:txBody>
          <a:bodyPr wrap="square">
            <a:spAutoFit/>
          </a:bodyPr>
          <a:lstStyle/>
          <a:p>
            <a:r>
              <a:rPr lang="en-GB" dirty="0"/>
              <a:t>https://catalog.monroeaerospace.com/item/all-categories/inserts-1/nas1833-3-375-1</a:t>
            </a:r>
          </a:p>
        </p:txBody>
      </p:sp>
    </p:spTree>
    <p:extLst>
      <p:ext uri="{BB962C8B-B14F-4D97-AF65-F5344CB8AC3E}">
        <p14:creationId xmlns:p14="http://schemas.microsoft.com/office/powerpoint/2010/main" val="165433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769" t="42417" r="31510" b="23484"/>
          <a:stretch/>
        </p:blipFill>
        <p:spPr>
          <a:xfrm>
            <a:off x="2990850" y="757073"/>
            <a:ext cx="8061413" cy="5100802"/>
          </a:xfrm>
          <a:prstGeom prst="rect">
            <a:avLst/>
          </a:prstGeom>
        </p:spPr>
      </p:pic>
    </p:spTree>
    <p:extLst>
      <p:ext uri="{BB962C8B-B14F-4D97-AF65-F5344CB8AC3E}">
        <p14:creationId xmlns:p14="http://schemas.microsoft.com/office/powerpoint/2010/main" val="426305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612017"/>
            <a:ext cx="8972204" cy="646331"/>
          </a:xfrm>
          <a:prstGeom prst="rect">
            <a:avLst/>
          </a:prstGeom>
        </p:spPr>
        <p:txBody>
          <a:bodyPr wrap="square">
            <a:spAutoFit/>
          </a:bodyPr>
          <a:lstStyle/>
          <a:p>
            <a:r>
              <a:rPr lang="en-GB" dirty="0">
                <a:hlinkClick r:id="rId2"/>
              </a:rPr>
              <a:t>https://</a:t>
            </a:r>
            <a:r>
              <a:rPr lang="en-GB" dirty="0" smtClean="0">
                <a:hlinkClick r:id="rId2"/>
              </a:rPr>
              <a:t>depozit.isae.fr/theses/2005/2005_Bunyawanichakul_Phacharaporn.pdf</a:t>
            </a:r>
            <a:endParaRPr lang="en-GB" dirty="0" smtClean="0"/>
          </a:p>
          <a:p>
            <a:r>
              <a:rPr lang="en-GB" dirty="0" smtClean="0"/>
              <a:t>300 pages of good experimental work</a:t>
            </a:r>
            <a:endParaRPr lang="en-GB" dirty="0"/>
          </a:p>
        </p:txBody>
      </p:sp>
      <p:pic>
        <p:nvPicPr>
          <p:cNvPr id="5" name="Picture 4"/>
          <p:cNvPicPr>
            <a:picLocks noChangeAspect="1"/>
          </p:cNvPicPr>
          <p:nvPr/>
        </p:nvPicPr>
        <p:blipFill rotWithShape="1">
          <a:blip r:embed="rId3"/>
          <a:srcRect l="34823" t="16916" r="36764" b="8181"/>
          <a:stretch/>
        </p:blipFill>
        <p:spPr>
          <a:xfrm>
            <a:off x="8212974" y="199504"/>
            <a:ext cx="3979025" cy="5725593"/>
          </a:xfrm>
          <a:prstGeom prst="rect">
            <a:avLst/>
          </a:prstGeom>
        </p:spPr>
      </p:pic>
      <p:pic>
        <p:nvPicPr>
          <p:cNvPr id="6" name="Picture 5"/>
          <p:cNvPicPr>
            <a:picLocks noChangeAspect="1"/>
          </p:cNvPicPr>
          <p:nvPr/>
        </p:nvPicPr>
        <p:blipFill rotWithShape="1">
          <a:blip r:embed="rId4"/>
          <a:srcRect l="36860" t="17470" r="37188" b="9638"/>
          <a:stretch/>
        </p:blipFill>
        <p:spPr>
          <a:xfrm>
            <a:off x="613065" y="2114649"/>
            <a:ext cx="2261062" cy="3466408"/>
          </a:xfrm>
          <a:prstGeom prst="rect">
            <a:avLst/>
          </a:prstGeom>
        </p:spPr>
      </p:pic>
      <p:pic>
        <p:nvPicPr>
          <p:cNvPr id="7" name="Picture 6"/>
          <p:cNvPicPr>
            <a:picLocks noChangeAspect="1"/>
          </p:cNvPicPr>
          <p:nvPr/>
        </p:nvPicPr>
        <p:blipFill rotWithShape="1">
          <a:blip r:embed="rId5"/>
          <a:srcRect l="35924" t="18324" r="36846" b="13137"/>
          <a:stretch/>
        </p:blipFill>
        <p:spPr>
          <a:xfrm>
            <a:off x="3025833" y="2114649"/>
            <a:ext cx="2734888" cy="3757353"/>
          </a:xfrm>
          <a:prstGeom prst="rect">
            <a:avLst/>
          </a:prstGeom>
        </p:spPr>
      </p:pic>
      <p:pic>
        <p:nvPicPr>
          <p:cNvPr id="8" name="Picture 7"/>
          <p:cNvPicPr>
            <a:picLocks noChangeAspect="1"/>
          </p:cNvPicPr>
          <p:nvPr/>
        </p:nvPicPr>
        <p:blipFill rotWithShape="1">
          <a:blip r:embed="rId6"/>
          <a:srcRect l="36898" t="20845" r="37777" b="8240"/>
          <a:stretch/>
        </p:blipFill>
        <p:spPr>
          <a:xfrm>
            <a:off x="5648499" y="2114649"/>
            <a:ext cx="2593570" cy="3964155"/>
          </a:xfrm>
          <a:prstGeom prst="rect">
            <a:avLst/>
          </a:prstGeom>
        </p:spPr>
      </p:pic>
    </p:spTree>
    <p:extLst>
      <p:ext uri="{BB962C8B-B14F-4D97-AF65-F5344CB8AC3E}">
        <p14:creationId xmlns:p14="http://schemas.microsoft.com/office/powerpoint/2010/main" val="405261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421" y="196381"/>
            <a:ext cx="7209905" cy="369332"/>
          </a:xfrm>
          <a:prstGeom prst="rect">
            <a:avLst/>
          </a:prstGeom>
        </p:spPr>
        <p:txBody>
          <a:bodyPr wrap="square">
            <a:spAutoFit/>
          </a:bodyPr>
          <a:lstStyle/>
          <a:p>
            <a:r>
              <a:rPr lang="en-GB" dirty="0"/>
              <a:t>http://www.3dcontentcentral.com/parts/all-parts-suppliers.aspx</a:t>
            </a:r>
          </a:p>
        </p:txBody>
      </p:sp>
      <p:pic>
        <p:nvPicPr>
          <p:cNvPr id="5" name="Picture 4"/>
          <p:cNvPicPr>
            <a:picLocks noChangeAspect="1"/>
          </p:cNvPicPr>
          <p:nvPr/>
        </p:nvPicPr>
        <p:blipFill>
          <a:blip r:embed="rId2"/>
          <a:stretch>
            <a:fillRect/>
          </a:stretch>
        </p:blipFill>
        <p:spPr>
          <a:xfrm>
            <a:off x="0" y="565713"/>
            <a:ext cx="11280371" cy="6157202"/>
          </a:xfrm>
          <a:prstGeom prst="rect">
            <a:avLst/>
          </a:prstGeom>
        </p:spPr>
      </p:pic>
      <p:sp>
        <p:nvSpPr>
          <p:cNvPr id="6" name="TextBox 5"/>
          <p:cNvSpPr txBox="1"/>
          <p:nvPr/>
        </p:nvSpPr>
        <p:spPr>
          <a:xfrm>
            <a:off x="8944495" y="2693324"/>
            <a:ext cx="1803861" cy="646331"/>
          </a:xfrm>
          <a:prstGeom prst="rect">
            <a:avLst/>
          </a:prstGeom>
          <a:solidFill>
            <a:srgbClr val="FFC000"/>
          </a:solidFill>
        </p:spPr>
        <p:txBody>
          <a:bodyPr wrap="square" rtlCol="0">
            <a:spAutoFit/>
          </a:bodyPr>
          <a:lstStyle/>
          <a:p>
            <a:r>
              <a:rPr lang="en-GB" dirty="0" smtClean="0"/>
              <a:t>All suppliers with drawings !</a:t>
            </a:r>
            <a:endParaRPr lang="en-GB" dirty="0"/>
          </a:p>
        </p:txBody>
      </p:sp>
    </p:spTree>
    <p:extLst>
      <p:ext uri="{BB962C8B-B14F-4D97-AF65-F5344CB8AC3E}">
        <p14:creationId xmlns:p14="http://schemas.microsoft.com/office/powerpoint/2010/main" val="389033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t>Panel Sources in Mexico</a:t>
            </a:r>
            <a:br>
              <a:rPr lang="en-GB" sz="3200" b="1" dirty="0" smtClean="0"/>
            </a:br>
            <a:r>
              <a:rPr lang="en-GB" sz="2400" dirty="0" smtClean="0"/>
              <a:t/>
            </a:r>
            <a:br>
              <a:rPr lang="en-GB" sz="2400" dirty="0" smtClean="0"/>
            </a:br>
            <a:r>
              <a:rPr lang="en-GB" sz="1800" dirty="0" smtClean="0">
                <a:hlinkClick r:id="rId2"/>
              </a:rPr>
              <a:t>https://www.quiminet.com/productos/panel-de-honeycomb-103806321169/proveedores.htm</a:t>
            </a:r>
            <a:endParaRPr lang="en-GB" sz="1800" dirty="0"/>
          </a:p>
        </p:txBody>
      </p:sp>
      <p:sp>
        <p:nvSpPr>
          <p:cNvPr id="3" name="Content Placeholder 2"/>
          <p:cNvSpPr>
            <a:spLocks noGrp="1"/>
          </p:cNvSpPr>
          <p:nvPr>
            <p:ph idx="1"/>
          </p:nvPr>
        </p:nvSpPr>
        <p:spPr/>
        <p:txBody>
          <a:bodyPr>
            <a:normAutofit/>
          </a:bodyPr>
          <a:lstStyle/>
          <a:p>
            <a:endParaRPr lang="en-GB" sz="1200" dirty="0" smtClean="0"/>
          </a:p>
          <a:p>
            <a:endParaRPr lang="en-GB" sz="1200" dirty="0"/>
          </a:p>
          <a:p>
            <a:endParaRPr lang="en-GB" sz="1200" dirty="0" smtClean="0"/>
          </a:p>
          <a:p>
            <a:r>
              <a:rPr lang="en-GB" sz="1200" dirty="0" smtClean="0"/>
              <a:t>GRUPO LLERANDI. </a:t>
            </a:r>
            <a:r>
              <a:rPr lang="es-ES" sz="1200" dirty="0" smtClean="0"/>
              <a:t>BLVD ESTEBAN DE ANTUÑANO S/N ENTRE 6 Y 10 PTE Puebla, Puebla México. </a:t>
            </a:r>
          </a:p>
          <a:p>
            <a:r>
              <a:rPr lang="es-ES" sz="1200" dirty="0" smtClean="0"/>
              <a:t>http://grupollerandi.com/servicios/materiales-compuestos</a:t>
            </a:r>
          </a:p>
          <a:p>
            <a:r>
              <a:rPr lang="es-ES" sz="1200" dirty="0" err="1" smtClean="0"/>
              <a:t>Provem</a:t>
            </a:r>
            <a:r>
              <a:rPr lang="es-ES" sz="1200" dirty="0" smtClean="0"/>
              <a:t>. AVE. DE LA TRANSFORMACION 646, PARQUE INDUSTRIAL QUERETARO </a:t>
            </a:r>
            <a:r>
              <a:rPr lang="es-ES" sz="1200" dirty="0" err="1" smtClean="0"/>
              <a:t>QUERETARO</a:t>
            </a:r>
            <a:r>
              <a:rPr lang="es-ES" sz="1200" dirty="0" smtClean="0"/>
              <a:t>, QUERETARO México.  </a:t>
            </a:r>
            <a:r>
              <a:rPr lang="es-ES" sz="1200" dirty="0" err="1" smtClean="0"/>
              <a:t>Paper</a:t>
            </a:r>
            <a:r>
              <a:rPr lang="es-ES" sz="1200" dirty="0" smtClean="0"/>
              <a:t> </a:t>
            </a:r>
            <a:r>
              <a:rPr lang="es-ES" sz="1200" dirty="0" err="1" smtClean="0"/>
              <a:t>packing</a:t>
            </a:r>
            <a:r>
              <a:rPr lang="es-ES" sz="1200" dirty="0" smtClean="0"/>
              <a:t> material</a:t>
            </a:r>
          </a:p>
          <a:p>
            <a:r>
              <a:rPr lang="es-ES" sz="1200" dirty="0" err="1" smtClean="0"/>
              <a:t>Novapak</a:t>
            </a:r>
            <a:r>
              <a:rPr lang="es-ES" sz="1200" dirty="0" smtClean="0"/>
              <a:t>. Alberto N. </a:t>
            </a:r>
            <a:r>
              <a:rPr lang="es-ES" sz="1200" dirty="0" err="1" smtClean="0"/>
              <a:t>Swain</a:t>
            </a:r>
            <a:r>
              <a:rPr lang="es-ES" sz="1200" dirty="0" smtClean="0"/>
              <a:t> No. 234 Col. Ciudad Industrial, Coahuila, Torreón C.P. 27019. México.   </a:t>
            </a:r>
            <a:r>
              <a:rPr lang="es-ES" sz="1200" dirty="0" err="1" smtClean="0"/>
              <a:t>Packing</a:t>
            </a:r>
            <a:r>
              <a:rPr lang="es-ES" sz="1200" dirty="0" smtClean="0"/>
              <a:t>.</a:t>
            </a:r>
          </a:p>
          <a:p>
            <a:r>
              <a:rPr lang="es-ES" sz="1200" dirty="0" smtClean="0"/>
              <a:t>BASF. Insurgentes Sur No. 975 Col. Ciudad de los Deportes, Distrito Federal C.P. 03710. México</a:t>
            </a:r>
          </a:p>
          <a:p>
            <a:r>
              <a:rPr lang="en-GB" sz="1200" dirty="0" err="1" smtClean="0"/>
              <a:t>Grupo</a:t>
            </a:r>
            <a:r>
              <a:rPr lang="en-GB" sz="1200" dirty="0" smtClean="0"/>
              <a:t> </a:t>
            </a:r>
            <a:r>
              <a:rPr lang="en-GB" sz="1200" dirty="0" err="1" smtClean="0"/>
              <a:t>Quinzco</a:t>
            </a:r>
            <a:r>
              <a:rPr lang="en-GB" sz="1200" dirty="0" smtClean="0"/>
              <a:t>. </a:t>
            </a:r>
            <a:r>
              <a:rPr lang="es-ES" sz="1200" dirty="0" smtClean="0"/>
              <a:t>Monterrey 25 Col. Fraccionamiento Valle </a:t>
            </a:r>
            <a:r>
              <a:rPr lang="es-ES" sz="1200" dirty="0" err="1" smtClean="0"/>
              <a:t>CeylánEstado</a:t>
            </a:r>
            <a:r>
              <a:rPr lang="es-ES" sz="1200" dirty="0" smtClean="0"/>
              <a:t> de México C.P. 54150. México. Tel; 52 55 4169-6844</a:t>
            </a:r>
          </a:p>
          <a:p>
            <a:r>
              <a:rPr lang="es-ES" sz="1200" dirty="0" smtClean="0"/>
              <a:t>Aislamientos y Más. José </a:t>
            </a:r>
            <a:r>
              <a:rPr lang="es-ES" sz="1200" dirty="0" err="1" smtClean="0"/>
              <a:t>Benitez</a:t>
            </a:r>
            <a:r>
              <a:rPr lang="es-ES" sz="1200" dirty="0" smtClean="0"/>
              <a:t> 2186 Col. Colonia Obispado, Monterrey, Nuevo León C.P. 64040. México. Tel; 52 81 4170-8342</a:t>
            </a:r>
          </a:p>
          <a:p>
            <a:endParaRPr lang="es-ES" sz="1200" dirty="0" smtClean="0"/>
          </a:p>
          <a:p>
            <a:endParaRPr lang="en-GB" sz="1600" dirty="0"/>
          </a:p>
        </p:txBody>
      </p:sp>
    </p:spTree>
    <p:extLst>
      <p:ext uri="{BB962C8B-B14F-4D97-AF65-F5344CB8AC3E}">
        <p14:creationId xmlns:p14="http://schemas.microsoft.com/office/powerpoint/2010/main" val="3463436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3700" y="1924049"/>
            <a:ext cx="6705600" cy="3170099"/>
          </a:xfrm>
          <a:prstGeom prst="rect">
            <a:avLst/>
          </a:prstGeom>
        </p:spPr>
        <p:txBody>
          <a:bodyPr wrap="square">
            <a:spAutoFit/>
          </a:bodyPr>
          <a:lstStyle/>
          <a:p>
            <a:r>
              <a:rPr lang="en-GB" sz="3200" b="1" dirty="0"/>
              <a:t>Original panel characterisation, Can we produce something similar </a:t>
            </a:r>
            <a:r>
              <a:rPr lang="en-GB" sz="3200" b="1" dirty="0" smtClean="0"/>
              <a:t>?</a:t>
            </a:r>
          </a:p>
          <a:p>
            <a:endParaRPr lang="en-GB" sz="3200" b="1" dirty="0"/>
          </a:p>
          <a:p>
            <a:endParaRPr lang="en-GB" sz="3200" b="1" dirty="0" smtClean="0"/>
          </a:p>
          <a:p>
            <a:endParaRPr lang="en-GB" dirty="0"/>
          </a:p>
          <a:p>
            <a:r>
              <a:rPr lang="en-GB" dirty="0" smtClean="0"/>
              <a:t>Yes of course we can Honeycomb material is used in every country around the world in the building and transport industry. The days when the scope was limited to aerospace and military have gone.</a:t>
            </a:r>
            <a:endParaRPr lang="en-GB" dirty="0"/>
          </a:p>
        </p:txBody>
      </p:sp>
    </p:spTree>
    <p:extLst>
      <p:ext uri="{BB962C8B-B14F-4D97-AF65-F5344CB8AC3E}">
        <p14:creationId xmlns:p14="http://schemas.microsoft.com/office/powerpoint/2010/main" val="1066565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450" y="381000"/>
            <a:ext cx="7267575" cy="923330"/>
          </a:xfrm>
          <a:prstGeom prst="rect">
            <a:avLst/>
          </a:prstGeom>
          <a:noFill/>
        </p:spPr>
        <p:txBody>
          <a:bodyPr wrap="square" rtlCol="0">
            <a:spAutoFit/>
          </a:bodyPr>
          <a:lstStyle/>
          <a:p>
            <a:r>
              <a:rPr lang="en-GB" dirty="0" smtClean="0"/>
              <a:t>Original panel characterisation</a:t>
            </a:r>
          </a:p>
          <a:p>
            <a:endParaRPr lang="en-GB" dirty="0"/>
          </a:p>
          <a:p>
            <a:endParaRPr lang="en-GB" dirty="0"/>
          </a:p>
        </p:txBody>
      </p:sp>
      <p:pic>
        <p:nvPicPr>
          <p:cNvPr id="5" name="Picture 4"/>
          <p:cNvPicPr>
            <a:picLocks noChangeAspect="1"/>
          </p:cNvPicPr>
          <p:nvPr/>
        </p:nvPicPr>
        <p:blipFill>
          <a:blip r:embed="rId2"/>
          <a:stretch>
            <a:fillRect/>
          </a:stretch>
        </p:blipFill>
        <p:spPr>
          <a:xfrm>
            <a:off x="0" y="685801"/>
            <a:ext cx="11277600" cy="61556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275" y="3763646"/>
            <a:ext cx="3327400" cy="2495550"/>
          </a:xfrm>
          <a:prstGeom prst="rect">
            <a:avLst/>
          </a:prstGeom>
        </p:spPr>
      </p:pic>
      <p:sp>
        <p:nvSpPr>
          <p:cNvPr id="7" name="TextBox 6"/>
          <p:cNvSpPr txBox="1"/>
          <p:nvPr/>
        </p:nvSpPr>
        <p:spPr>
          <a:xfrm>
            <a:off x="590550" y="4657725"/>
            <a:ext cx="2486025" cy="1200329"/>
          </a:xfrm>
          <a:prstGeom prst="rect">
            <a:avLst/>
          </a:prstGeom>
          <a:noFill/>
        </p:spPr>
        <p:txBody>
          <a:bodyPr wrap="square" rtlCol="0">
            <a:spAutoFit/>
          </a:bodyPr>
          <a:lstStyle/>
          <a:p>
            <a:r>
              <a:rPr lang="en-GB" dirty="0" smtClean="0"/>
              <a:t>Solid </a:t>
            </a:r>
            <a:r>
              <a:rPr lang="en-GB" dirty="0" err="1" smtClean="0"/>
              <a:t>Alu</a:t>
            </a:r>
            <a:r>
              <a:rPr lang="en-GB" dirty="0" smtClean="0"/>
              <a:t> panel is twice  as stiff as an HCP but its weight is x4 times heavier. </a:t>
            </a:r>
            <a:endParaRPr lang="en-GB" dirty="0"/>
          </a:p>
        </p:txBody>
      </p:sp>
    </p:spTree>
    <p:extLst>
      <p:ext uri="{BB962C8B-B14F-4D97-AF65-F5344CB8AC3E}">
        <p14:creationId xmlns:p14="http://schemas.microsoft.com/office/powerpoint/2010/main" val="2582158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847725"/>
            <a:ext cx="6591300" cy="2308324"/>
          </a:xfrm>
          <a:prstGeom prst="rect">
            <a:avLst/>
          </a:prstGeom>
          <a:noFill/>
        </p:spPr>
        <p:txBody>
          <a:bodyPr wrap="square" rtlCol="0">
            <a:spAutoFit/>
          </a:bodyPr>
          <a:lstStyle/>
          <a:p>
            <a:r>
              <a:rPr lang="en-GB" dirty="0" smtClean="0"/>
              <a:t>Aluminium alloy (6mm) AW 6082 weighs 16.2kg/m2</a:t>
            </a:r>
          </a:p>
          <a:p>
            <a:endParaRPr lang="en-GB" dirty="0"/>
          </a:p>
          <a:p>
            <a:endParaRPr lang="en-GB" dirty="0" smtClean="0"/>
          </a:p>
          <a:p>
            <a:r>
              <a:rPr lang="en-GB" dirty="0" smtClean="0"/>
              <a:t>Honey comb panel (6mm)weighs approx.	4kg/m2</a:t>
            </a:r>
          </a:p>
          <a:p>
            <a:endParaRPr lang="en-GB" dirty="0"/>
          </a:p>
          <a:p>
            <a:r>
              <a:rPr lang="en-GB" dirty="0" smtClean="0"/>
              <a:t>RE*/3 panel weighs </a:t>
            </a:r>
          </a:p>
          <a:p>
            <a:endParaRPr lang="en-GB" dirty="0"/>
          </a:p>
          <a:p>
            <a:r>
              <a:rPr lang="en-GB" dirty="0" smtClean="0"/>
              <a:t>RE*/2 </a:t>
            </a:r>
            <a:r>
              <a:rPr lang="en-GB" dirty="0" err="1" smtClean="0"/>
              <a:t>anel</a:t>
            </a:r>
            <a:r>
              <a:rPr lang="en-GB" dirty="0" smtClean="0"/>
              <a:t> weighs		 </a:t>
            </a:r>
            <a:endParaRPr lang="en-GB" dirty="0"/>
          </a:p>
        </p:txBody>
      </p:sp>
      <p:graphicFrame>
        <p:nvGraphicFramePr>
          <p:cNvPr id="5" name="Chart 4"/>
          <p:cNvGraphicFramePr>
            <a:graphicFrameLocks/>
          </p:cNvGraphicFramePr>
          <p:nvPr>
            <p:extLst>
              <p:ext uri="{D42A27DB-BD31-4B8C-83A1-F6EECF244321}">
                <p14:modId xmlns:p14="http://schemas.microsoft.com/office/powerpoint/2010/main" val="2822361778"/>
              </p:ext>
            </p:extLst>
          </p:nvPr>
        </p:nvGraphicFramePr>
        <p:xfrm>
          <a:off x="3000375" y="3486150"/>
          <a:ext cx="5524499" cy="3033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2051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It is possible to make HCP in house.</a:t>
            </a:r>
          </a:p>
          <a:p>
            <a:r>
              <a:rPr lang="en-GB" dirty="0" smtClean="0"/>
              <a:t>Making HCP without strict supervision is NOT a solution.</a:t>
            </a:r>
          </a:p>
          <a:p>
            <a:r>
              <a:rPr lang="en-GB" dirty="0" smtClean="0"/>
              <a:t>Adopting industrial practise of buying in and processing to obtain the required product IS a good solution.</a:t>
            </a:r>
          </a:p>
          <a:p>
            <a:r>
              <a:rPr lang="en-GB" dirty="0" smtClean="0"/>
              <a:t>Investigation of local industrial suppliers is required.</a:t>
            </a:r>
          </a:p>
          <a:p>
            <a:r>
              <a:rPr lang="en-GB" dirty="0" smtClean="0"/>
              <a:t>Post processing, inserts </a:t>
            </a:r>
            <a:r>
              <a:rPr lang="en-GB" dirty="0" err="1" smtClean="0"/>
              <a:t>etc</a:t>
            </a:r>
            <a:r>
              <a:rPr lang="en-GB" dirty="0" smtClean="0"/>
              <a:t> may be managed in house with non automated procedures.</a:t>
            </a:r>
            <a:endParaRPr lang="en-GB" dirty="0"/>
          </a:p>
        </p:txBody>
      </p:sp>
    </p:spTree>
    <p:extLst>
      <p:ext uri="{BB962C8B-B14F-4D97-AF65-F5344CB8AC3E}">
        <p14:creationId xmlns:p14="http://schemas.microsoft.com/office/powerpoint/2010/main" val="496568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Refs</a:t>
            </a:r>
            <a:endParaRPr lang="en-GB" dirty="0"/>
          </a:p>
        </p:txBody>
      </p:sp>
      <p:sp>
        <p:nvSpPr>
          <p:cNvPr id="3" name="Content Placeholder 2"/>
          <p:cNvSpPr>
            <a:spLocks noGrp="1"/>
          </p:cNvSpPr>
          <p:nvPr>
            <p:ph idx="1"/>
          </p:nvPr>
        </p:nvSpPr>
        <p:spPr/>
        <p:txBody>
          <a:bodyPr>
            <a:normAutofit fontScale="92500" lnSpcReduction="20000"/>
          </a:bodyPr>
          <a:lstStyle/>
          <a:p>
            <a:r>
              <a:rPr lang="en-GB" sz="1600" dirty="0" smtClean="0"/>
              <a:t>Very large HCP made here at CERN</a:t>
            </a:r>
          </a:p>
          <a:p>
            <a:pPr marL="0" indent="0">
              <a:buNone/>
            </a:pPr>
            <a:r>
              <a:rPr lang="en-GB" sz="1600" dirty="0" smtClean="0"/>
              <a:t>	EDMS 1756235, PH/DT/CO, F. P. Gomez</a:t>
            </a:r>
          </a:p>
          <a:p>
            <a:r>
              <a:rPr lang="en-GB" sz="1600" dirty="0" smtClean="0"/>
              <a:t>Also thermal containment vessel. EDMS 1698508</a:t>
            </a:r>
          </a:p>
          <a:p>
            <a:r>
              <a:rPr lang="en-GB" sz="1600" dirty="0" smtClean="0"/>
              <a:t>EDMS 1507417</a:t>
            </a:r>
          </a:p>
          <a:p>
            <a:r>
              <a:rPr lang="en-GB" sz="1600" dirty="0"/>
              <a:t>Mechanical Calculation ; https://www.youtube.com/watch?v=q-uLJN8upWE</a:t>
            </a:r>
          </a:p>
          <a:p>
            <a:endParaRPr lang="en-GB" sz="1600" dirty="0" smtClean="0"/>
          </a:p>
          <a:p>
            <a:endParaRPr lang="en-GB" sz="1600" dirty="0" smtClean="0"/>
          </a:p>
          <a:p>
            <a:pPr marL="0" indent="0">
              <a:buNone/>
            </a:pPr>
            <a:endParaRPr lang="en-GB" sz="1600" dirty="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r>
              <a:rPr lang="en-GB" sz="1600" dirty="0" smtClean="0"/>
              <a:t>Honeycomb </a:t>
            </a:r>
            <a:r>
              <a:rPr lang="en-GB" sz="1600" dirty="0"/>
              <a:t>Technology: Materials, Design, Manufacturing, Applications and Testing 1997th Edition </a:t>
            </a:r>
            <a:endParaRPr lang="en-GB" sz="1600" dirty="0" smtClean="0"/>
          </a:p>
          <a:p>
            <a:pPr marL="0" indent="0">
              <a:buNone/>
            </a:pPr>
            <a:r>
              <a:rPr lang="en-GB" sz="1600" dirty="0" smtClean="0"/>
              <a:t>by </a:t>
            </a:r>
            <a:r>
              <a:rPr lang="en-GB" sz="1600" dirty="0"/>
              <a:t>T.N. </a:t>
            </a:r>
            <a:r>
              <a:rPr lang="en-GB" sz="1600" dirty="0" err="1"/>
              <a:t>Bitzer</a:t>
            </a:r>
            <a:r>
              <a:rPr lang="en-GB" sz="1600" dirty="0"/>
              <a:t> (Author) </a:t>
            </a:r>
          </a:p>
        </p:txBody>
      </p:sp>
    </p:spTree>
    <p:extLst>
      <p:ext uri="{BB962C8B-B14F-4D97-AF65-F5344CB8AC3E}">
        <p14:creationId xmlns:p14="http://schemas.microsoft.com/office/powerpoint/2010/main" val="1217408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9" y="733426"/>
            <a:ext cx="11125201" cy="1695450"/>
          </a:xfrm>
          <a:prstGeom prst="rect">
            <a:avLst/>
          </a:prstGeom>
        </p:spPr>
        <p:txBody>
          <a:bodyPr wrap="square">
            <a:spAutoFit/>
          </a:bodyPr>
          <a:lstStyle/>
          <a:p>
            <a:r>
              <a:rPr lang="en-GB" sz="3200" b="1" dirty="0" smtClean="0"/>
              <a:t>Retro fitting of HCP panels</a:t>
            </a:r>
          </a:p>
          <a:p>
            <a:endParaRPr lang="en-GB" dirty="0"/>
          </a:p>
          <a:p>
            <a:r>
              <a:rPr lang="en-GB" dirty="0" smtClean="0"/>
              <a:t>Any changes cause problems. Bad preparation and processing causes bond failure. Pressure on the gaps is NOT good.</a:t>
            </a:r>
          </a:p>
          <a:p>
            <a:r>
              <a:rPr lang="en-GB" dirty="0" smtClean="0"/>
              <a:t>http</a:t>
            </a:r>
            <a:r>
              <a:rPr lang="en-GB" dirty="0"/>
              <a:t>://rpc-cms-re4-upscope.web.cern.ch/rpc-cms-re4-upscope/RPC/Chamber%20production/Components/Mechanics/RetroFitting/LucsDoc/CleaningRE4MechanicsV2.pdf</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899" y="2920603"/>
            <a:ext cx="4657725" cy="34932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24962" y="3344466"/>
            <a:ext cx="3390900" cy="25431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44" y="2920604"/>
            <a:ext cx="4657725" cy="3493294"/>
          </a:xfrm>
          <a:prstGeom prst="rect">
            <a:avLst/>
          </a:prstGeom>
        </p:spPr>
      </p:pic>
    </p:spTree>
    <p:extLst>
      <p:ext uri="{BB962C8B-B14F-4D97-AF65-F5344CB8AC3E}">
        <p14:creationId xmlns:p14="http://schemas.microsoft.com/office/powerpoint/2010/main" val="1399224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398" t="24852" r="27083" b="2901"/>
          <a:stretch/>
        </p:blipFill>
        <p:spPr>
          <a:xfrm>
            <a:off x="5486400" y="-3808"/>
            <a:ext cx="4952999" cy="6769096"/>
          </a:xfrm>
          <a:prstGeom prst="rect">
            <a:avLst/>
          </a:prstGeom>
        </p:spPr>
      </p:pic>
    </p:spTree>
    <p:extLst>
      <p:ext uri="{BB962C8B-B14F-4D97-AF65-F5344CB8AC3E}">
        <p14:creationId xmlns:p14="http://schemas.microsoft.com/office/powerpoint/2010/main" val="281260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Approx. dimensions of RE3/1 (&amp; RE4/1)</a:t>
            </a:r>
            <a:endParaRPr lang="en-GB" dirty="0"/>
          </a:p>
        </p:txBody>
      </p:sp>
      <p:sp>
        <p:nvSpPr>
          <p:cNvPr id="6" name="TextBox 5"/>
          <p:cNvSpPr txBox="1"/>
          <p:nvPr/>
        </p:nvSpPr>
        <p:spPr>
          <a:xfrm>
            <a:off x="8730155" y="2206187"/>
            <a:ext cx="1681655" cy="923330"/>
          </a:xfrm>
          <a:prstGeom prst="rect">
            <a:avLst/>
          </a:prstGeom>
          <a:noFill/>
        </p:spPr>
        <p:txBody>
          <a:bodyPr wrap="square" rtlCol="0">
            <a:spAutoFit/>
          </a:bodyPr>
          <a:lstStyle/>
          <a:p>
            <a:r>
              <a:rPr lang="en-GB" dirty="0" smtClean="0"/>
              <a:t>Weights of panels solid and HCP</a:t>
            </a:r>
            <a:endParaRPr lang="en-GB" dirty="0"/>
          </a:p>
        </p:txBody>
      </p:sp>
      <p:sp>
        <p:nvSpPr>
          <p:cNvPr id="7" name="Trapezoid 6"/>
          <p:cNvSpPr/>
          <p:nvPr/>
        </p:nvSpPr>
        <p:spPr>
          <a:xfrm rot="12583553">
            <a:off x="2043432" y="2033805"/>
            <a:ext cx="3660672" cy="4029335"/>
          </a:xfrm>
          <a:prstGeom prst="trapezoid">
            <a:avLst/>
          </a:prstGeom>
          <a:solidFill>
            <a:srgbClr val="92D050"/>
          </a:solidFill>
          <a:scene3d>
            <a:camera prst="orthographicFront">
              <a:rot lat="2100000" lon="18899978" rev="0"/>
            </a:camera>
            <a:lightRig rig="threePt" dir="t"/>
          </a:scene3d>
          <a:sp3d extrusionH="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H="1">
            <a:off x="3047622" y="2599134"/>
            <a:ext cx="1609726" cy="2886075"/>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73768" y="3828812"/>
            <a:ext cx="893380" cy="369332"/>
          </a:xfrm>
          <a:prstGeom prst="rect">
            <a:avLst/>
          </a:prstGeom>
          <a:noFill/>
        </p:spPr>
        <p:txBody>
          <a:bodyPr wrap="square" rtlCol="0">
            <a:spAutoFit/>
          </a:bodyPr>
          <a:lstStyle/>
          <a:p>
            <a:r>
              <a:rPr lang="en-GB" dirty="0" smtClean="0"/>
              <a:t>1.7m</a:t>
            </a:r>
            <a:endParaRPr lang="en-GB" dirty="0"/>
          </a:p>
        </p:txBody>
      </p:sp>
      <p:cxnSp>
        <p:nvCxnSpPr>
          <p:cNvPr id="13" name="Straight Arrow Connector 12"/>
          <p:cNvCxnSpPr/>
          <p:nvPr/>
        </p:nvCxnSpPr>
        <p:spPr>
          <a:xfrm>
            <a:off x="3276600" y="2206187"/>
            <a:ext cx="3086100" cy="0"/>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40518" y="1848663"/>
            <a:ext cx="893380" cy="369332"/>
          </a:xfrm>
          <a:prstGeom prst="rect">
            <a:avLst/>
          </a:prstGeom>
          <a:noFill/>
        </p:spPr>
        <p:txBody>
          <a:bodyPr wrap="square" rtlCol="0">
            <a:spAutoFit/>
          </a:bodyPr>
          <a:lstStyle/>
          <a:p>
            <a:r>
              <a:rPr lang="en-GB" dirty="0" smtClean="0"/>
              <a:t>1.3m</a:t>
            </a:r>
            <a:endParaRPr lang="en-GB" dirty="0"/>
          </a:p>
        </p:txBody>
      </p:sp>
    </p:spTree>
    <p:extLst>
      <p:ext uri="{BB962C8B-B14F-4D97-AF65-F5344CB8AC3E}">
        <p14:creationId xmlns:p14="http://schemas.microsoft.com/office/powerpoint/2010/main" val="908420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167" y="578069"/>
            <a:ext cx="11845158" cy="5355312"/>
          </a:xfrm>
          <a:prstGeom prst="rect">
            <a:avLst/>
          </a:prstGeom>
          <a:noFill/>
        </p:spPr>
        <p:txBody>
          <a:bodyPr wrap="square" rtlCol="0">
            <a:spAutoFit/>
          </a:bodyPr>
          <a:lstStyle/>
          <a:p>
            <a:r>
              <a:rPr lang="en-GB" dirty="0" smtClean="0"/>
              <a:t>Aluminium HCP in UK</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a:t>Aluminium HCP in </a:t>
            </a:r>
            <a:r>
              <a:rPr lang="en-GB" dirty="0" smtClean="0"/>
              <a:t>Italy</a:t>
            </a:r>
          </a:p>
          <a:p>
            <a:r>
              <a:rPr lang="en-GB" dirty="0">
                <a:hlinkClick r:id="rId2"/>
              </a:rPr>
              <a:t>http://www.honeycombpanels.eu/33/honeycomb-panel-compocel-al-(fr</a:t>
            </a:r>
            <a:r>
              <a:rPr lang="en-GB" dirty="0" smtClean="0">
                <a:hlinkClick r:id="rId2"/>
              </a:rPr>
              <a:t>)</a:t>
            </a:r>
            <a:endParaRPr lang="en-GB" dirty="0" smtClean="0"/>
          </a:p>
          <a:p>
            <a:endParaRPr lang="en-GB" dirty="0"/>
          </a:p>
          <a:p>
            <a:endParaRPr lang="en-GB" dirty="0" smtClean="0"/>
          </a:p>
          <a:p>
            <a:r>
              <a:rPr lang="en-GB" dirty="0" smtClean="0"/>
              <a:t>Swiss Composite</a:t>
            </a:r>
          </a:p>
          <a:p>
            <a:r>
              <a:rPr lang="en-GB" dirty="0">
                <a:hlinkClick r:id="rId3"/>
              </a:rPr>
              <a:t>https://www.swiss-composite.ch/?</a:t>
            </a:r>
            <a:r>
              <a:rPr lang="en-GB" dirty="0" smtClean="0">
                <a:hlinkClick r:id="rId3"/>
              </a:rPr>
              <a:t>gclid=EAIaIQobChMIzaG0O2E2QIVwpPtCh3hGwQAEAAYASAAEgKqx_D_BwE</a:t>
            </a:r>
            <a:endParaRPr lang="en-GB" dirty="0" smtClean="0"/>
          </a:p>
          <a:p>
            <a:r>
              <a:rPr lang="en-GB" dirty="0"/>
              <a:t>https://www.swiss-composite.ch/pdf/Produkteuebersicht.pdf</a:t>
            </a:r>
            <a:endParaRPr lang="en-GB" dirty="0" smtClean="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067318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7726" y="941709"/>
            <a:ext cx="10115783" cy="3970318"/>
          </a:xfrm>
          <a:prstGeom prst="rect">
            <a:avLst/>
          </a:prstGeom>
        </p:spPr>
        <p:txBody>
          <a:bodyPr wrap="none">
            <a:spAutoFit/>
          </a:bodyPr>
          <a:lstStyle/>
          <a:p>
            <a:r>
              <a:rPr lang="en-GB" dirty="0" err="1" smtClean="0">
                <a:hlinkClick r:id="rId2"/>
              </a:rPr>
              <a:t>En</a:t>
            </a:r>
            <a:r>
              <a:rPr lang="en-GB" dirty="0" smtClean="0">
                <a:hlinkClick r:id="rId2"/>
              </a:rPr>
              <a:t> France</a:t>
            </a:r>
          </a:p>
          <a:p>
            <a:endParaRPr lang="en-GB" dirty="0">
              <a:hlinkClick r:id="rId2"/>
            </a:endParaRPr>
          </a:p>
          <a:p>
            <a:r>
              <a:rPr lang="en-GB" dirty="0" smtClean="0">
                <a:hlinkClick r:id="rId2"/>
              </a:rPr>
              <a:t>http</a:t>
            </a:r>
            <a:r>
              <a:rPr lang="en-GB" dirty="0">
                <a:hlinkClick r:id="rId2"/>
              </a:rPr>
              <a:t>://</a:t>
            </a:r>
            <a:r>
              <a:rPr lang="en-GB" dirty="0" smtClean="0">
                <a:hlinkClick r:id="rId2"/>
              </a:rPr>
              <a:t>www.ipm-mondia.com/panneaux_usines.html</a:t>
            </a:r>
            <a:endParaRPr lang="en-GB" dirty="0" smtClean="0"/>
          </a:p>
          <a:p>
            <a:endParaRPr lang="en-GB" dirty="0"/>
          </a:p>
          <a:p>
            <a:endParaRPr lang="en-GB" dirty="0" smtClean="0"/>
          </a:p>
          <a:p>
            <a:r>
              <a:rPr lang="en-GB" dirty="0">
                <a:hlinkClick r:id="rId3"/>
              </a:rPr>
              <a:t>http://</a:t>
            </a:r>
            <a:r>
              <a:rPr lang="en-GB" dirty="0" smtClean="0">
                <a:hlinkClick r:id="rId3"/>
              </a:rPr>
              <a:t>www.nidaplast.com/fr/produits/nidaskin</a:t>
            </a:r>
            <a:endParaRPr lang="en-GB" dirty="0" smtClean="0"/>
          </a:p>
          <a:p>
            <a:r>
              <a:rPr lang="en-GB" dirty="0"/>
              <a:t>http://www.nidaplast.com/sites/default/files/downloads/COMP_FT_NIDASKIN-ALUMINIUM_FR_2017.pdf</a:t>
            </a:r>
          </a:p>
          <a:p>
            <a:endParaRPr lang="en-GB" dirty="0" smtClean="0"/>
          </a:p>
          <a:p>
            <a:r>
              <a:rPr lang="en-GB"/>
              <a:t>http://www.afl-honeycomb.com/produit.html</a:t>
            </a:r>
            <a:endParaRPr lang="en-GB" dirty="0"/>
          </a:p>
          <a:p>
            <a:endParaRPr lang="en-GB" dirty="0" smtClean="0"/>
          </a:p>
          <a:p>
            <a:endParaRPr lang="en-GB" dirty="0"/>
          </a:p>
          <a:p>
            <a:endParaRPr lang="en-GB" dirty="0" smtClean="0"/>
          </a:p>
          <a:p>
            <a:r>
              <a:rPr lang="en-GB" dirty="0" smtClean="0"/>
              <a:t>Inserts</a:t>
            </a:r>
          </a:p>
          <a:p>
            <a:r>
              <a:rPr lang="en-GB" dirty="0"/>
              <a:t>http://www.epciengineering.com/wp-content/uploads/2017/08/young-engineers-catalogue.pdf</a:t>
            </a:r>
          </a:p>
        </p:txBody>
      </p:sp>
    </p:spTree>
    <p:extLst>
      <p:ext uri="{BB962C8B-B14F-4D97-AF65-F5344CB8AC3E}">
        <p14:creationId xmlns:p14="http://schemas.microsoft.com/office/powerpoint/2010/main" val="4130980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239" t="15451" r="35822" b="4030"/>
          <a:stretch/>
        </p:blipFill>
        <p:spPr>
          <a:xfrm rot="16200000">
            <a:off x="1998017" y="-1607320"/>
            <a:ext cx="6868699" cy="10083338"/>
          </a:xfrm>
          <a:prstGeom prst="rect">
            <a:avLst/>
          </a:prstGeom>
        </p:spPr>
      </p:pic>
    </p:spTree>
    <p:extLst>
      <p:ext uri="{BB962C8B-B14F-4D97-AF65-F5344CB8AC3E}">
        <p14:creationId xmlns:p14="http://schemas.microsoft.com/office/powerpoint/2010/main" val="247475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051" t="13595" r="25362" b="-653"/>
          <a:stretch/>
        </p:blipFill>
        <p:spPr>
          <a:xfrm>
            <a:off x="18559" y="0"/>
            <a:ext cx="5968538" cy="5393387"/>
          </a:xfrm>
          <a:prstGeom prst="rect">
            <a:avLst/>
          </a:prstGeom>
        </p:spPr>
      </p:pic>
      <p:pic>
        <p:nvPicPr>
          <p:cNvPr id="5" name="Picture 4"/>
          <p:cNvPicPr>
            <a:picLocks noChangeAspect="1"/>
          </p:cNvPicPr>
          <p:nvPr/>
        </p:nvPicPr>
        <p:blipFill rotWithShape="1">
          <a:blip r:embed="rId3"/>
          <a:srcRect l="34054" t="85048" r="25245" b="-210"/>
          <a:stretch/>
        </p:blipFill>
        <p:spPr>
          <a:xfrm>
            <a:off x="2385754" y="5393387"/>
            <a:ext cx="7202686" cy="1464613"/>
          </a:xfrm>
          <a:prstGeom prst="rect">
            <a:avLst/>
          </a:prstGeom>
        </p:spPr>
      </p:pic>
    </p:spTree>
    <p:extLst>
      <p:ext uri="{BB962C8B-B14F-4D97-AF65-F5344CB8AC3E}">
        <p14:creationId xmlns:p14="http://schemas.microsoft.com/office/powerpoint/2010/main" val="1262494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227" t="9238" r="29844" b="4214"/>
          <a:stretch/>
        </p:blipFill>
        <p:spPr>
          <a:xfrm>
            <a:off x="5636029" y="2964"/>
            <a:ext cx="5793971" cy="6855036"/>
          </a:xfrm>
          <a:prstGeom prst="rect">
            <a:avLst/>
          </a:prstGeom>
        </p:spPr>
      </p:pic>
      <p:sp>
        <p:nvSpPr>
          <p:cNvPr id="5" name="TextBox 4"/>
          <p:cNvSpPr txBox="1"/>
          <p:nvPr/>
        </p:nvSpPr>
        <p:spPr>
          <a:xfrm>
            <a:off x="182879" y="781396"/>
            <a:ext cx="5178829" cy="2031325"/>
          </a:xfrm>
          <a:prstGeom prst="rect">
            <a:avLst/>
          </a:prstGeom>
          <a:noFill/>
        </p:spPr>
        <p:txBody>
          <a:bodyPr wrap="square" rtlCol="0">
            <a:spAutoFit/>
          </a:bodyPr>
          <a:lstStyle/>
          <a:p>
            <a:r>
              <a:rPr lang="en-GB" dirty="0" smtClean="0"/>
              <a:t>Spoke with Julien </a:t>
            </a:r>
            <a:r>
              <a:rPr lang="en-GB" dirty="0" err="1" smtClean="0"/>
              <a:t>Meunier</a:t>
            </a:r>
            <a:r>
              <a:rPr lang="en-GB" dirty="0" smtClean="0"/>
              <a:t> on 070218.</a:t>
            </a:r>
          </a:p>
          <a:p>
            <a:r>
              <a:rPr lang="en-GB" dirty="0" smtClean="0"/>
              <a:t>Will call back 090218</a:t>
            </a:r>
          </a:p>
          <a:p>
            <a:r>
              <a:rPr lang="en-GB" dirty="0" smtClean="0"/>
              <a:t>On 00412192230730 or 34</a:t>
            </a:r>
          </a:p>
          <a:p>
            <a:r>
              <a:rPr lang="en-GB" dirty="0" smtClean="0"/>
              <a:t>Ready to talk , </a:t>
            </a:r>
            <a:r>
              <a:rPr lang="en-GB" dirty="0" err="1" smtClean="0"/>
              <a:t>goog</a:t>
            </a:r>
            <a:r>
              <a:rPr lang="en-GB" dirty="0" smtClean="0"/>
              <a:t> tech understanding.</a:t>
            </a:r>
          </a:p>
          <a:p>
            <a:r>
              <a:rPr lang="en-GB" dirty="0" smtClean="0"/>
              <a:t>Suggested KVT and keenest</a:t>
            </a:r>
          </a:p>
          <a:p>
            <a:endParaRPr lang="en-GB" dirty="0"/>
          </a:p>
          <a:p>
            <a:endParaRPr lang="en-GB" dirty="0"/>
          </a:p>
        </p:txBody>
      </p:sp>
    </p:spTree>
    <p:extLst>
      <p:ext uri="{BB962C8B-B14F-4D97-AF65-F5344CB8AC3E}">
        <p14:creationId xmlns:p14="http://schemas.microsoft.com/office/powerpoint/2010/main" val="2580910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1258" y="1227159"/>
            <a:ext cx="9587346" cy="1200329"/>
          </a:xfrm>
          <a:prstGeom prst="rect">
            <a:avLst/>
          </a:prstGeom>
        </p:spPr>
        <p:txBody>
          <a:bodyPr wrap="square">
            <a:spAutoFit/>
          </a:bodyPr>
          <a:lstStyle/>
          <a:p>
            <a:r>
              <a:rPr lang="en-GB" dirty="0">
                <a:hlinkClick r:id="rId2"/>
              </a:rPr>
              <a:t>https://</a:t>
            </a:r>
            <a:r>
              <a:rPr lang="en-GB" dirty="0" smtClean="0">
                <a:hlinkClick r:id="rId2"/>
              </a:rPr>
              <a:t>3hti.com/wp-content/uploads/2015/03/mentorpaper_82958.pdf</a:t>
            </a:r>
            <a:endParaRPr lang="en-GB" dirty="0" smtClean="0"/>
          </a:p>
          <a:p>
            <a:endParaRPr lang="en-GB" dirty="0"/>
          </a:p>
          <a:p>
            <a:endParaRPr lang="en-GB" dirty="0" smtClean="0"/>
          </a:p>
          <a:p>
            <a:r>
              <a:rPr lang="en-GB" dirty="0" smtClean="0"/>
              <a:t>??</a:t>
            </a:r>
            <a:endParaRPr lang="en-GB" dirty="0"/>
          </a:p>
        </p:txBody>
      </p:sp>
    </p:spTree>
    <p:extLst>
      <p:ext uri="{BB962C8B-B14F-4D97-AF65-F5344CB8AC3E}">
        <p14:creationId xmlns:p14="http://schemas.microsoft.com/office/powerpoint/2010/main" val="1487020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0206946" cy="6858000"/>
          </a:xfrm>
          <a:prstGeom prst="rect">
            <a:avLst/>
          </a:prstGeom>
        </p:spPr>
      </p:pic>
      <p:sp>
        <p:nvSpPr>
          <p:cNvPr id="5" name="Rectangle 4"/>
          <p:cNvSpPr/>
          <p:nvPr/>
        </p:nvSpPr>
        <p:spPr>
          <a:xfrm>
            <a:off x="935864" y="2461893"/>
            <a:ext cx="7937679" cy="369332"/>
          </a:xfrm>
          <a:prstGeom prst="rect">
            <a:avLst/>
          </a:prstGeom>
          <a:solidFill>
            <a:srgbClr val="FFC000"/>
          </a:solidFill>
        </p:spPr>
        <p:txBody>
          <a:bodyPr wrap="square">
            <a:spAutoFit/>
          </a:bodyPr>
          <a:lstStyle/>
          <a:p>
            <a:r>
              <a:rPr lang="en-GB" dirty="0"/>
              <a:t>http://www.honeycombpanels.eu/33/honeycomb-panel-compocel-al-(fr)</a:t>
            </a:r>
          </a:p>
        </p:txBody>
      </p:sp>
    </p:spTree>
    <p:extLst>
      <p:ext uri="{BB962C8B-B14F-4D97-AF65-F5344CB8AC3E}">
        <p14:creationId xmlns:p14="http://schemas.microsoft.com/office/powerpoint/2010/main" val="713155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779" t="9581" r="9583" b="2949"/>
          <a:stretch/>
        </p:blipFill>
        <p:spPr>
          <a:xfrm>
            <a:off x="132596" y="0"/>
            <a:ext cx="8367459" cy="6864564"/>
          </a:xfrm>
          <a:prstGeom prst="rect">
            <a:avLst/>
          </a:prstGeom>
        </p:spPr>
      </p:pic>
      <p:pic>
        <p:nvPicPr>
          <p:cNvPr id="5" name="Picture 4"/>
          <p:cNvPicPr>
            <a:picLocks noChangeAspect="1"/>
          </p:cNvPicPr>
          <p:nvPr/>
        </p:nvPicPr>
        <p:blipFill rotWithShape="1">
          <a:blip r:embed="rId2"/>
          <a:srcRect l="36737" t="82964" r="26325" b="2923"/>
          <a:stretch/>
        </p:blipFill>
        <p:spPr>
          <a:xfrm>
            <a:off x="4675030" y="2369775"/>
            <a:ext cx="7675416" cy="1970405"/>
          </a:xfrm>
          <a:prstGeom prst="rect">
            <a:avLst/>
          </a:prstGeom>
        </p:spPr>
      </p:pic>
    </p:spTree>
    <p:extLst>
      <p:ext uri="{BB962C8B-B14F-4D97-AF65-F5344CB8AC3E}">
        <p14:creationId xmlns:p14="http://schemas.microsoft.com/office/powerpoint/2010/main" val="2818292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types of HCP</a:t>
            </a:r>
            <a:endParaRPr lang="en-GB" dirty="0"/>
          </a:p>
        </p:txBody>
      </p:sp>
      <p:sp>
        <p:nvSpPr>
          <p:cNvPr id="3" name="Content Placeholder 2"/>
          <p:cNvSpPr>
            <a:spLocks noGrp="1"/>
          </p:cNvSpPr>
          <p:nvPr>
            <p:ph idx="1"/>
          </p:nvPr>
        </p:nvSpPr>
        <p:spPr/>
        <p:txBody>
          <a:bodyPr>
            <a:normAutofit/>
          </a:bodyPr>
          <a:lstStyle/>
          <a:p>
            <a:r>
              <a:rPr lang="en-GB" sz="1050" dirty="0" smtClean="0"/>
              <a:t>Military faraday application made in </a:t>
            </a:r>
            <a:r>
              <a:rPr lang="en-GB" sz="1050" dirty="0" err="1" smtClean="0"/>
              <a:t>mexico</a:t>
            </a:r>
            <a:r>
              <a:rPr lang="en-GB" sz="1050" dirty="0" smtClean="0"/>
              <a:t>. Parker Hannifin de México S.A. de C.V. , Fluid Connectors Division, </a:t>
            </a:r>
            <a:r>
              <a:rPr lang="en-GB" sz="1050" dirty="0" err="1" smtClean="0"/>
              <a:t>Antiguo</a:t>
            </a:r>
            <a:r>
              <a:rPr lang="en-GB" sz="1050" dirty="0" smtClean="0"/>
              <a:t> Camino a San Lorenzo 338, Zona Industrial Toluca, Mexico</a:t>
            </a:r>
          </a:p>
          <a:p>
            <a:pPr marL="0" indent="0">
              <a:buNone/>
            </a:pPr>
            <a:r>
              <a:rPr lang="en-GB" sz="1050" dirty="0" smtClean="0"/>
              <a:t>Tel; 722 275 42 00</a:t>
            </a:r>
          </a:p>
          <a:p>
            <a:pPr marL="0" indent="0">
              <a:buNone/>
            </a:pPr>
            <a:endParaRPr lang="en-GB" sz="1050" dirty="0"/>
          </a:p>
          <a:p>
            <a:pPr marL="0" indent="0">
              <a:buNone/>
            </a:pPr>
            <a:endParaRPr lang="en-GB" sz="1050" dirty="0" smtClean="0"/>
          </a:p>
        </p:txBody>
      </p:sp>
    </p:spTree>
    <p:extLst>
      <p:ext uri="{BB962C8B-B14F-4D97-AF65-F5344CB8AC3E}">
        <p14:creationId xmlns:p14="http://schemas.microsoft.com/office/powerpoint/2010/main" val="563181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64" t="19057" r="39440" b="35931"/>
          <a:stretch/>
        </p:blipFill>
        <p:spPr>
          <a:xfrm>
            <a:off x="6762750" y="1028700"/>
            <a:ext cx="3924300" cy="2171700"/>
          </a:xfrm>
          <a:prstGeom prst="rect">
            <a:avLst/>
          </a:prstGeom>
        </p:spPr>
      </p:pic>
      <p:sp>
        <p:nvSpPr>
          <p:cNvPr id="5" name="TextBox 4"/>
          <p:cNvSpPr txBox="1"/>
          <p:nvPr/>
        </p:nvSpPr>
        <p:spPr>
          <a:xfrm>
            <a:off x="2695575" y="443925"/>
            <a:ext cx="6677025" cy="584775"/>
          </a:xfrm>
          <a:prstGeom prst="rect">
            <a:avLst/>
          </a:prstGeom>
          <a:noFill/>
        </p:spPr>
        <p:txBody>
          <a:bodyPr wrap="square" rtlCol="0">
            <a:spAutoFit/>
          </a:bodyPr>
          <a:lstStyle/>
          <a:p>
            <a:r>
              <a:rPr lang="en-GB" sz="3200" b="1" dirty="0" smtClean="0"/>
              <a:t>Industrial Honeycomb production</a:t>
            </a:r>
            <a:endParaRPr lang="en-GB" sz="3200" b="1" dirty="0"/>
          </a:p>
        </p:txBody>
      </p:sp>
      <p:pic>
        <p:nvPicPr>
          <p:cNvPr id="6" name="Picture 5"/>
          <p:cNvPicPr>
            <a:picLocks noChangeAspect="1"/>
          </p:cNvPicPr>
          <p:nvPr/>
        </p:nvPicPr>
        <p:blipFill rotWithShape="1">
          <a:blip r:embed="rId3"/>
          <a:srcRect l="21587" t="23383" r="45015" b="36535"/>
          <a:stretch/>
        </p:blipFill>
        <p:spPr>
          <a:xfrm>
            <a:off x="4029076" y="3242995"/>
            <a:ext cx="4171950" cy="2732930"/>
          </a:xfrm>
          <a:prstGeom prst="rect">
            <a:avLst/>
          </a:prstGeom>
        </p:spPr>
      </p:pic>
      <p:sp>
        <p:nvSpPr>
          <p:cNvPr id="7" name="Rectangle 6"/>
          <p:cNvSpPr/>
          <p:nvPr/>
        </p:nvSpPr>
        <p:spPr>
          <a:xfrm>
            <a:off x="3533055" y="3244334"/>
            <a:ext cx="5125890" cy="369332"/>
          </a:xfrm>
          <a:prstGeom prst="rect">
            <a:avLst/>
          </a:prstGeom>
        </p:spPr>
        <p:txBody>
          <a:bodyPr wrap="none">
            <a:spAutoFit/>
          </a:bodyPr>
          <a:lstStyle/>
          <a:p>
            <a:r>
              <a:rPr lang="en-GB" dirty="0"/>
              <a:t>https://www.youtube.com/watch?v=V7nwcqbn4QM</a:t>
            </a:r>
          </a:p>
        </p:txBody>
      </p:sp>
    </p:spTree>
    <p:extLst>
      <p:ext uri="{BB962C8B-B14F-4D97-AF65-F5344CB8AC3E}">
        <p14:creationId xmlns:p14="http://schemas.microsoft.com/office/powerpoint/2010/main" val="366348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634" t="30860" r="30481" b="18474"/>
          <a:stretch/>
        </p:blipFill>
        <p:spPr>
          <a:xfrm>
            <a:off x="2533650" y="0"/>
            <a:ext cx="9658350" cy="6869004"/>
          </a:xfrm>
          <a:prstGeom prst="rect">
            <a:avLst/>
          </a:prstGeom>
        </p:spPr>
      </p:pic>
      <p:sp>
        <p:nvSpPr>
          <p:cNvPr id="5" name="TextBox 4"/>
          <p:cNvSpPr txBox="1"/>
          <p:nvPr/>
        </p:nvSpPr>
        <p:spPr>
          <a:xfrm>
            <a:off x="1304924" y="2333625"/>
            <a:ext cx="4648201" cy="1015663"/>
          </a:xfrm>
          <a:prstGeom prst="rect">
            <a:avLst/>
          </a:prstGeom>
          <a:solidFill>
            <a:srgbClr val="FFC000"/>
          </a:solidFill>
        </p:spPr>
        <p:txBody>
          <a:bodyPr wrap="square" rtlCol="0">
            <a:spAutoFit/>
          </a:bodyPr>
          <a:lstStyle/>
          <a:p>
            <a:r>
              <a:rPr lang="en-GB" sz="2000" b="1" dirty="0" smtClean="0"/>
              <a:t>Top HCP for RE4/3 showing cut outs and chamfered through holes on the edges for clamping the structural volume</a:t>
            </a:r>
            <a:r>
              <a:rPr lang="en-GB" dirty="0" smtClean="0"/>
              <a:t>. </a:t>
            </a:r>
            <a:endParaRPr lang="en-GB" dirty="0"/>
          </a:p>
        </p:txBody>
      </p:sp>
    </p:spTree>
    <p:extLst>
      <p:ext uri="{BB962C8B-B14F-4D97-AF65-F5344CB8AC3E}">
        <p14:creationId xmlns:p14="http://schemas.microsoft.com/office/powerpoint/2010/main" val="1264724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77" t="19104" r="39286" b="34946"/>
          <a:stretch/>
        </p:blipFill>
        <p:spPr>
          <a:xfrm>
            <a:off x="143029" y="2028826"/>
            <a:ext cx="4819496" cy="2732521"/>
          </a:xfrm>
          <a:prstGeom prst="rect">
            <a:avLst/>
          </a:prstGeom>
        </p:spPr>
      </p:pic>
      <p:sp>
        <p:nvSpPr>
          <p:cNvPr id="5" name="TextBox 4"/>
          <p:cNvSpPr txBox="1"/>
          <p:nvPr/>
        </p:nvSpPr>
        <p:spPr>
          <a:xfrm>
            <a:off x="3133725" y="971550"/>
            <a:ext cx="6657975" cy="923330"/>
          </a:xfrm>
          <a:prstGeom prst="rect">
            <a:avLst/>
          </a:prstGeom>
          <a:noFill/>
        </p:spPr>
        <p:txBody>
          <a:bodyPr wrap="square" rtlCol="0">
            <a:spAutoFit/>
          </a:bodyPr>
          <a:lstStyle/>
          <a:p>
            <a:r>
              <a:rPr lang="en-GB" dirty="0" smtClean="0"/>
              <a:t>Dedicated Hand tools for cutting Composite panels</a:t>
            </a:r>
          </a:p>
          <a:p>
            <a:endParaRPr lang="en-GB" dirty="0"/>
          </a:p>
          <a:p>
            <a:r>
              <a:rPr lang="en-GB" dirty="0"/>
              <a:t>https://www.youtube.com/watch?v=GmWUftf_lm0</a:t>
            </a:r>
          </a:p>
        </p:txBody>
      </p:sp>
      <p:pic>
        <p:nvPicPr>
          <p:cNvPr id="6" name="Picture 5"/>
          <p:cNvPicPr>
            <a:picLocks noChangeAspect="1"/>
          </p:cNvPicPr>
          <p:nvPr/>
        </p:nvPicPr>
        <p:blipFill rotWithShape="1">
          <a:blip r:embed="rId3"/>
          <a:srcRect l="21644" t="19183" r="44885" b="35534"/>
          <a:stretch/>
        </p:blipFill>
        <p:spPr>
          <a:xfrm>
            <a:off x="7048500" y="3181350"/>
            <a:ext cx="3714750" cy="2743200"/>
          </a:xfrm>
          <a:prstGeom prst="rect">
            <a:avLst/>
          </a:prstGeom>
        </p:spPr>
      </p:pic>
      <p:sp>
        <p:nvSpPr>
          <p:cNvPr id="7" name="Rectangle 6"/>
          <p:cNvSpPr/>
          <p:nvPr/>
        </p:nvSpPr>
        <p:spPr>
          <a:xfrm>
            <a:off x="6678312" y="6221968"/>
            <a:ext cx="4855175" cy="369332"/>
          </a:xfrm>
          <a:prstGeom prst="rect">
            <a:avLst/>
          </a:prstGeom>
        </p:spPr>
        <p:txBody>
          <a:bodyPr wrap="none">
            <a:spAutoFit/>
          </a:bodyPr>
          <a:lstStyle/>
          <a:p>
            <a:r>
              <a:rPr lang="en-GB" dirty="0"/>
              <a:t>https://www.youtube.com/watch?v=m4AyjBfJ0k4</a:t>
            </a:r>
          </a:p>
        </p:txBody>
      </p:sp>
    </p:spTree>
    <p:extLst>
      <p:ext uri="{BB962C8B-B14F-4D97-AF65-F5344CB8AC3E}">
        <p14:creationId xmlns:p14="http://schemas.microsoft.com/office/powerpoint/2010/main" val="1919282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126" y="186809"/>
            <a:ext cx="7215630" cy="1200329"/>
          </a:xfrm>
          <a:prstGeom prst="rect">
            <a:avLst/>
          </a:prstGeom>
        </p:spPr>
        <p:txBody>
          <a:bodyPr wrap="none">
            <a:spAutoFit/>
          </a:bodyPr>
          <a:lstStyle/>
          <a:p>
            <a:r>
              <a:rPr lang="en-GB" dirty="0">
                <a:hlinkClick r:id="rId2"/>
              </a:rPr>
              <a:t>http://workshape.fr</a:t>
            </a:r>
            <a:r>
              <a:rPr lang="en-GB" dirty="0" smtClean="0">
                <a:hlinkClick r:id="rId2"/>
              </a:rPr>
              <a:t>/</a:t>
            </a:r>
            <a:endParaRPr lang="en-GB" dirty="0" smtClean="0"/>
          </a:p>
          <a:p>
            <a:r>
              <a:rPr lang="en-GB" dirty="0" smtClean="0"/>
              <a:t>Recommended for advise </a:t>
            </a:r>
            <a:r>
              <a:rPr lang="en-GB" dirty="0" err="1" smtClean="0"/>
              <a:t>etc</a:t>
            </a:r>
            <a:r>
              <a:rPr lang="en-GB" dirty="0"/>
              <a:t> by </a:t>
            </a:r>
            <a:r>
              <a:rPr lang="en-GB" dirty="0" smtClean="0">
                <a:hlinkClick r:id="rId3"/>
              </a:rPr>
              <a:t>joao.carlos.batista.lopes@cern.ch</a:t>
            </a:r>
            <a:r>
              <a:rPr lang="en-GB" dirty="0" smtClean="0"/>
              <a:t> 16 7340</a:t>
            </a:r>
          </a:p>
          <a:p>
            <a:endParaRPr lang="en-GB" dirty="0"/>
          </a:p>
          <a:p>
            <a:endParaRPr lang="en-GB" dirty="0"/>
          </a:p>
        </p:txBody>
      </p:sp>
      <p:pic>
        <p:nvPicPr>
          <p:cNvPr id="5" name="Picture 4"/>
          <p:cNvPicPr>
            <a:picLocks noChangeAspect="1"/>
          </p:cNvPicPr>
          <p:nvPr/>
        </p:nvPicPr>
        <p:blipFill rotWithShape="1">
          <a:blip r:embed="rId4"/>
          <a:srcRect l="14233" t="22401" r="14935" b="9782"/>
          <a:stretch/>
        </p:blipFill>
        <p:spPr>
          <a:xfrm>
            <a:off x="1083126" y="786973"/>
            <a:ext cx="9441999" cy="6074029"/>
          </a:xfrm>
          <a:prstGeom prst="rect">
            <a:avLst/>
          </a:prstGeom>
        </p:spPr>
      </p:pic>
    </p:spTree>
    <p:extLst>
      <p:ext uri="{BB962C8B-B14F-4D97-AF65-F5344CB8AC3E}">
        <p14:creationId xmlns:p14="http://schemas.microsoft.com/office/powerpoint/2010/main" val="1185211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1924" y="152399"/>
          <a:ext cx="11877675" cy="7817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9918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576" y="243248"/>
            <a:ext cx="6225681" cy="646331"/>
          </a:xfrm>
          <a:prstGeom prst="rect">
            <a:avLst/>
          </a:prstGeom>
        </p:spPr>
        <p:txBody>
          <a:bodyPr wrap="square">
            <a:spAutoFit/>
          </a:bodyPr>
          <a:lstStyle/>
          <a:p>
            <a:r>
              <a:rPr lang="en-GB" dirty="0">
                <a:hlinkClick r:id="rId2"/>
              </a:rPr>
              <a:t>http://</a:t>
            </a:r>
            <a:r>
              <a:rPr lang="en-GB" dirty="0" smtClean="0">
                <a:hlinkClick r:id="rId2"/>
              </a:rPr>
              <a:t>www.technolineconcept.fr/images/MTnidabeille.pdf</a:t>
            </a:r>
            <a:endParaRPr lang="en-GB" dirty="0" smtClean="0"/>
          </a:p>
          <a:p>
            <a:r>
              <a:rPr lang="en-GB" dirty="0"/>
              <a:t>http://www.technolineconcept.fr/images/</a:t>
            </a:r>
          </a:p>
        </p:txBody>
      </p:sp>
      <p:pic>
        <p:nvPicPr>
          <p:cNvPr id="5" name="Picture 4"/>
          <p:cNvPicPr>
            <a:picLocks noChangeAspect="1"/>
          </p:cNvPicPr>
          <p:nvPr/>
        </p:nvPicPr>
        <p:blipFill rotWithShape="1">
          <a:blip r:embed="rId3"/>
          <a:srcRect l="35664" t="17195" r="37765" b="47591"/>
          <a:stretch/>
        </p:blipFill>
        <p:spPr>
          <a:xfrm>
            <a:off x="1986742" y="1153370"/>
            <a:ext cx="7747461" cy="5604548"/>
          </a:xfrm>
          <a:prstGeom prst="rect">
            <a:avLst/>
          </a:prstGeom>
        </p:spPr>
      </p:pic>
    </p:spTree>
    <p:extLst>
      <p:ext uri="{BB962C8B-B14F-4D97-AF65-F5344CB8AC3E}">
        <p14:creationId xmlns:p14="http://schemas.microsoft.com/office/powerpoint/2010/main" val="3587126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110" y="196380"/>
            <a:ext cx="6096000" cy="1354217"/>
          </a:xfrm>
          <a:prstGeom prst="rect">
            <a:avLst/>
          </a:prstGeom>
        </p:spPr>
        <p:txBody>
          <a:bodyPr>
            <a:spAutoFit/>
          </a:bodyPr>
          <a:lstStyle/>
          <a:p>
            <a:r>
              <a:rPr lang="en-GB" sz="2800" b="1" dirty="0" smtClean="0"/>
              <a:t>Academic papers</a:t>
            </a:r>
          </a:p>
          <a:p>
            <a:endParaRPr lang="en-GB" dirty="0"/>
          </a:p>
          <a:p>
            <a:r>
              <a:rPr lang="en-GB" dirty="0" smtClean="0"/>
              <a:t>https</a:t>
            </a:r>
            <a:r>
              <a:rPr lang="en-GB" dirty="0"/>
              <a:t>://depozit.isae.fr/theses/2005/2005_Bunyawanichakul_Phacharaporn.pdf</a:t>
            </a:r>
          </a:p>
        </p:txBody>
      </p:sp>
      <p:pic>
        <p:nvPicPr>
          <p:cNvPr id="2" name="Picture 1"/>
          <p:cNvPicPr>
            <a:picLocks noChangeAspect="1"/>
          </p:cNvPicPr>
          <p:nvPr/>
        </p:nvPicPr>
        <p:blipFill rotWithShape="1">
          <a:blip r:embed="rId2"/>
          <a:srcRect l="32148" t="18889" r="32906" b="7106"/>
          <a:stretch/>
        </p:blipFill>
        <p:spPr>
          <a:xfrm>
            <a:off x="6382140" y="196380"/>
            <a:ext cx="4534676" cy="6452325"/>
          </a:xfrm>
          <a:prstGeom prst="rect">
            <a:avLst/>
          </a:prstGeom>
        </p:spPr>
      </p:pic>
    </p:spTree>
    <p:extLst>
      <p:ext uri="{BB962C8B-B14F-4D97-AF65-F5344CB8AC3E}">
        <p14:creationId xmlns:p14="http://schemas.microsoft.com/office/powerpoint/2010/main" val="3159104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396" y="465513"/>
            <a:ext cx="8154786" cy="923330"/>
          </a:xfrm>
          <a:prstGeom prst="rect">
            <a:avLst/>
          </a:prstGeom>
          <a:noFill/>
        </p:spPr>
        <p:txBody>
          <a:bodyPr wrap="square" rtlCol="0">
            <a:spAutoFit/>
          </a:bodyPr>
          <a:lstStyle/>
          <a:p>
            <a:r>
              <a:rPr lang="en-GB" dirty="0" smtClean="0"/>
              <a:t>Inserts</a:t>
            </a:r>
          </a:p>
          <a:p>
            <a:endParaRPr lang="en-GB" dirty="0"/>
          </a:p>
          <a:p>
            <a:r>
              <a:rPr lang="en-GB" dirty="0"/>
              <a:t>http://www.specialinsert.it/en/categoria/prodotti-en/compositi-en/</a:t>
            </a:r>
          </a:p>
        </p:txBody>
      </p:sp>
      <p:pic>
        <p:nvPicPr>
          <p:cNvPr id="5" name="Picture 4"/>
          <p:cNvPicPr>
            <a:picLocks noChangeAspect="1"/>
          </p:cNvPicPr>
          <p:nvPr/>
        </p:nvPicPr>
        <p:blipFill>
          <a:blip r:embed="rId2"/>
          <a:stretch>
            <a:fillRect/>
          </a:stretch>
        </p:blipFill>
        <p:spPr>
          <a:xfrm>
            <a:off x="-1" y="1388843"/>
            <a:ext cx="8146473" cy="5473578"/>
          </a:xfrm>
          <a:prstGeom prst="rect">
            <a:avLst/>
          </a:prstGeom>
        </p:spPr>
      </p:pic>
    </p:spTree>
    <p:extLst>
      <p:ext uri="{BB962C8B-B14F-4D97-AF65-F5344CB8AC3E}">
        <p14:creationId xmlns:p14="http://schemas.microsoft.com/office/powerpoint/2010/main" val="4125702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062" y="617511"/>
            <a:ext cx="4331518" cy="3416320"/>
          </a:xfrm>
          <a:prstGeom prst="rect">
            <a:avLst/>
          </a:prstGeom>
        </p:spPr>
        <p:txBody>
          <a:bodyPr wrap="square">
            <a:spAutoFit/>
          </a:bodyPr>
          <a:lstStyle/>
          <a:p>
            <a:r>
              <a:rPr lang="en-GB" dirty="0">
                <a:hlinkClick r:id="rId2"/>
              </a:rPr>
              <a:t>http://www.compositesbusch.ch/company/#</a:t>
            </a:r>
            <a:r>
              <a:rPr lang="en-GB" dirty="0" smtClean="0">
                <a:hlinkClick r:id="rId2"/>
              </a:rPr>
              <a:t>Contact</a:t>
            </a:r>
            <a:endParaRPr lang="en-GB" dirty="0" smtClean="0"/>
          </a:p>
          <a:p>
            <a:r>
              <a:rPr lang="en-GB" dirty="0" smtClean="0"/>
              <a:t>3D printing Jerome </a:t>
            </a:r>
            <a:r>
              <a:rPr lang="en-GB" dirty="0" err="1" smtClean="0"/>
              <a:t>Vuvan</a:t>
            </a:r>
            <a:endParaRPr lang="en-GB" dirty="0" smtClean="0"/>
          </a:p>
          <a:p>
            <a:r>
              <a:rPr lang="en-GB" dirty="0" smtClean="0">
                <a:hlinkClick r:id="rId3"/>
              </a:rPr>
              <a:t>Sintering@busch.ch</a:t>
            </a:r>
            <a:endParaRPr lang="en-GB" dirty="0" smtClean="0"/>
          </a:p>
          <a:p>
            <a:r>
              <a:rPr lang="en-GB" dirty="0" smtClean="0"/>
              <a:t>See on their site;</a:t>
            </a:r>
          </a:p>
          <a:p>
            <a:r>
              <a:rPr lang="en-GB" dirty="0" smtClean="0"/>
              <a:t>3d additive manufacturing</a:t>
            </a:r>
            <a:endParaRPr lang="en-GB" dirty="0" smtClean="0"/>
          </a:p>
          <a:p>
            <a:endParaRPr lang="en-GB" dirty="0"/>
          </a:p>
          <a:p>
            <a:endParaRPr lang="en-GB" dirty="0" smtClean="0"/>
          </a:p>
          <a:p>
            <a:r>
              <a:rPr lang="en-GB" dirty="0" smtClean="0"/>
              <a:t>KVT fasteners</a:t>
            </a:r>
          </a:p>
          <a:p>
            <a:r>
              <a:rPr lang="en-GB" dirty="0">
                <a:hlinkClick r:id="rId4"/>
              </a:rPr>
              <a:t>https://www.kvt-fastening.ch/fr/produits/marques/bighead</a:t>
            </a:r>
            <a:r>
              <a:rPr lang="en-GB" dirty="0" smtClean="0">
                <a:hlinkClick r:id="rId4"/>
              </a:rPr>
              <a:t>/</a:t>
            </a:r>
            <a:endParaRPr lang="en-GB" dirty="0" smtClean="0"/>
          </a:p>
          <a:p>
            <a:endParaRPr lang="en-GB" dirty="0"/>
          </a:p>
        </p:txBody>
      </p:sp>
      <p:pic>
        <p:nvPicPr>
          <p:cNvPr id="5" name="Picture 4"/>
          <p:cNvPicPr>
            <a:picLocks noChangeAspect="1"/>
          </p:cNvPicPr>
          <p:nvPr/>
        </p:nvPicPr>
        <p:blipFill rotWithShape="1">
          <a:blip r:embed="rId5"/>
          <a:srcRect l="17327" t="11780" r="17971" b="216"/>
          <a:stretch/>
        </p:blipFill>
        <p:spPr>
          <a:xfrm>
            <a:off x="4801986" y="1122219"/>
            <a:ext cx="7390014" cy="5486400"/>
          </a:xfrm>
          <a:prstGeom prst="rect">
            <a:avLst/>
          </a:prstGeom>
        </p:spPr>
      </p:pic>
    </p:spTree>
    <p:extLst>
      <p:ext uri="{BB962C8B-B14F-4D97-AF65-F5344CB8AC3E}">
        <p14:creationId xmlns:p14="http://schemas.microsoft.com/office/powerpoint/2010/main" val="1768852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418" y="775454"/>
            <a:ext cx="3307957" cy="1477328"/>
          </a:xfrm>
          <a:prstGeom prst="rect">
            <a:avLst/>
          </a:prstGeom>
        </p:spPr>
        <p:txBody>
          <a:bodyPr wrap="none">
            <a:spAutoFit/>
          </a:bodyPr>
          <a:lstStyle/>
          <a:p>
            <a:r>
              <a:rPr lang="en-GB" dirty="0" smtClean="0"/>
              <a:t>Blog</a:t>
            </a:r>
          </a:p>
          <a:p>
            <a:endParaRPr lang="en-GB" dirty="0"/>
          </a:p>
          <a:p>
            <a:r>
              <a:rPr lang="en-GB" dirty="0" smtClean="0">
                <a:hlinkClick r:id="rId2"/>
              </a:rPr>
              <a:t>http</a:t>
            </a:r>
            <a:r>
              <a:rPr lang="en-GB" dirty="0">
                <a:hlinkClick r:id="rId2"/>
              </a:rPr>
              <a:t>://www.talkcomposites.com</a:t>
            </a:r>
            <a:r>
              <a:rPr lang="en-GB" dirty="0" smtClean="0">
                <a:hlinkClick r:id="rId2"/>
              </a:rPr>
              <a:t>/</a:t>
            </a:r>
            <a:endParaRPr lang="en-GB" dirty="0" smtClean="0"/>
          </a:p>
          <a:p>
            <a:endParaRPr lang="en-GB" dirty="0"/>
          </a:p>
          <a:p>
            <a:endParaRPr lang="en-GB" dirty="0"/>
          </a:p>
        </p:txBody>
      </p:sp>
    </p:spTree>
    <p:extLst>
      <p:ext uri="{BB962C8B-B14F-4D97-AF65-F5344CB8AC3E}">
        <p14:creationId xmlns:p14="http://schemas.microsoft.com/office/powerpoint/2010/main" val="703644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2371" y="2252440"/>
            <a:ext cx="10235738" cy="1477328"/>
          </a:xfrm>
          <a:prstGeom prst="rect">
            <a:avLst/>
          </a:prstGeom>
        </p:spPr>
        <p:txBody>
          <a:bodyPr wrap="square">
            <a:spAutoFit/>
          </a:bodyPr>
          <a:lstStyle/>
          <a:p>
            <a:r>
              <a:rPr lang="en-GB" dirty="0" smtClean="0"/>
              <a:t>Conference Mexico</a:t>
            </a:r>
          </a:p>
          <a:p>
            <a:endParaRPr lang="en-GB" dirty="0"/>
          </a:p>
          <a:p>
            <a:endParaRPr lang="en-GB" dirty="0" smtClean="0"/>
          </a:p>
          <a:p>
            <a:r>
              <a:rPr lang="en-GB" dirty="0" smtClean="0"/>
              <a:t>http</a:t>
            </a:r>
            <a:r>
              <a:rPr lang="en-GB" dirty="0"/>
              <a:t>://fismat.ibero.mx/rpc2018/home/bulletin/XIV_Workshop_on_Resistive_Plate_Chambers_an_related_detectors_Bull3_v02.pdf</a:t>
            </a:r>
          </a:p>
        </p:txBody>
      </p:sp>
    </p:spTree>
    <p:extLst>
      <p:ext uri="{BB962C8B-B14F-4D97-AF65-F5344CB8AC3E}">
        <p14:creationId xmlns:p14="http://schemas.microsoft.com/office/powerpoint/2010/main" val="27418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465" t="31116" r="31030" b="18051"/>
          <a:stretch/>
        </p:blipFill>
        <p:spPr>
          <a:xfrm>
            <a:off x="1314448" y="0"/>
            <a:ext cx="9517225" cy="6858000"/>
          </a:xfrm>
          <a:prstGeom prst="rect">
            <a:avLst/>
          </a:prstGeom>
        </p:spPr>
      </p:pic>
    </p:spTree>
    <p:extLst>
      <p:ext uri="{BB962C8B-B14F-4D97-AF65-F5344CB8AC3E}">
        <p14:creationId xmlns:p14="http://schemas.microsoft.com/office/powerpoint/2010/main" val="77064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Characteristics of Original panels and solid </a:t>
            </a:r>
            <a:r>
              <a:rPr lang="en-GB" sz="3600" dirty="0" err="1" smtClean="0"/>
              <a:t>Alu</a:t>
            </a:r>
            <a:r>
              <a:rPr lang="en-GB" sz="3600" dirty="0" smtClean="0"/>
              <a:t>. Alloy </a:t>
            </a:r>
            <a:endParaRPr lang="en-GB" sz="3600" dirty="0"/>
          </a:p>
        </p:txBody>
      </p:sp>
      <p:sp>
        <p:nvSpPr>
          <p:cNvPr id="3" name="Content Placeholder 2"/>
          <p:cNvSpPr>
            <a:spLocks noGrp="1"/>
          </p:cNvSpPr>
          <p:nvPr>
            <p:ph idx="1"/>
          </p:nvPr>
        </p:nvSpPr>
        <p:spPr/>
        <p:txBody>
          <a:bodyPr/>
          <a:lstStyle/>
          <a:p>
            <a:r>
              <a:rPr lang="en-GB" dirty="0" smtClean="0"/>
              <a:t>Stiffness is referred to as the Young’s Modulus (E) in units of MPa.</a:t>
            </a:r>
          </a:p>
          <a:p>
            <a:r>
              <a:rPr lang="en-GB" dirty="0" smtClean="0"/>
              <a:t>AW6082  Hardened and annealed 	E = 70 </a:t>
            </a:r>
            <a:r>
              <a:rPr lang="en-GB" dirty="0" err="1" smtClean="0"/>
              <a:t>GPa</a:t>
            </a:r>
            <a:endParaRPr lang="en-GB" dirty="0" smtClean="0"/>
          </a:p>
          <a:p>
            <a:r>
              <a:rPr lang="en-GB" dirty="0" smtClean="0"/>
              <a:t>Tests from original HCP Chinese panels indicate a stiffness of ~30GPa</a:t>
            </a:r>
            <a:endParaRPr lang="en-GB" dirty="0"/>
          </a:p>
        </p:txBody>
      </p:sp>
    </p:spTree>
    <p:extLst>
      <p:ext uri="{BB962C8B-B14F-4D97-AF65-F5344CB8AC3E}">
        <p14:creationId xmlns:p14="http://schemas.microsoft.com/office/powerpoint/2010/main" val="25352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Alternative manufacture methods of </a:t>
            </a:r>
            <a:r>
              <a:rPr lang="en-GB" dirty="0" err="1" smtClean="0"/>
              <a:t>Alu</a:t>
            </a:r>
            <a:r>
              <a:rPr lang="en-GB" dirty="0" smtClean="0"/>
              <a:t> skinned HCP or foam cores</a:t>
            </a:r>
            <a:endParaRPr lang="en-GB" dirty="0"/>
          </a:p>
        </p:txBody>
      </p:sp>
      <p:sp>
        <p:nvSpPr>
          <p:cNvPr id="3" name="Content Placeholder 2"/>
          <p:cNvSpPr>
            <a:spLocks noGrp="1"/>
          </p:cNvSpPr>
          <p:nvPr>
            <p:ph idx="1"/>
          </p:nvPr>
        </p:nvSpPr>
        <p:spPr/>
        <p:txBody>
          <a:bodyPr>
            <a:normAutofit/>
          </a:bodyPr>
          <a:lstStyle/>
          <a:p>
            <a:r>
              <a:rPr lang="en-GB" sz="2000" dirty="0" smtClean="0"/>
              <a:t>First scenario</a:t>
            </a:r>
          </a:p>
          <a:p>
            <a:r>
              <a:rPr lang="en-GB" sz="2000" dirty="0" smtClean="0"/>
              <a:t>Build up the panel, skins and core, as done on all RE’s. The fabrication facility has to have heated press and pre &amp; post machining capability.</a:t>
            </a:r>
          </a:p>
          <a:p>
            <a:endParaRPr lang="en-GB" sz="2000" dirty="0" smtClean="0"/>
          </a:p>
          <a:p>
            <a:r>
              <a:rPr lang="en-GB" sz="2000" dirty="0" smtClean="0"/>
              <a:t>Second scenario</a:t>
            </a:r>
            <a:endParaRPr lang="en-GB" sz="2000" dirty="0"/>
          </a:p>
          <a:p>
            <a:r>
              <a:rPr lang="en-GB" sz="2000" dirty="0" smtClean="0"/>
              <a:t>Procure full HCP panel , OEM panel from supplier. </a:t>
            </a:r>
          </a:p>
          <a:p>
            <a:r>
              <a:rPr lang="en-GB" sz="2000" dirty="0" smtClean="0"/>
              <a:t>Transfer to a facility that will cut to dimensions, create necessary cut-outs, insert and bond in-place dowels for threads, assembly holes and edge facings.</a:t>
            </a:r>
            <a:endParaRPr lang="en-GB" sz="2000" dirty="0"/>
          </a:p>
        </p:txBody>
      </p:sp>
    </p:spTree>
    <p:extLst>
      <p:ext uri="{BB962C8B-B14F-4D97-AF65-F5344CB8AC3E}">
        <p14:creationId xmlns:p14="http://schemas.microsoft.com/office/powerpoint/2010/main" val="70401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4097" y="420414"/>
            <a:ext cx="5034455" cy="1415772"/>
          </a:xfrm>
          <a:prstGeom prst="rect">
            <a:avLst/>
          </a:prstGeom>
          <a:noFill/>
        </p:spPr>
        <p:txBody>
          <a:bodyPr wrap="square" rtlCol="0">
            <a:spAutoFit/>
          </a:bodyPr>
          <a:lstStyle/>
          <a:p>
            <a:r>
              <a:rPr lang="en-GB" sz="3200" b="1" dirty="0" smtClean="0"/>
              <a:t>First Scenario</a:t>
            </a:r>
          </a:p>
          <a:p>
            <a:endParaRPr lang="en-GB" dirty="0"/>
          </a:p>
          <a:p>
            <a:r>
              <a:rPr lang="en-GB" dirty="0" smtClean="0"/>
              <a:t>Individual lay-up of all the components.</a:t>
            </a:r>
          </a:p>
          <a:p>
            <a:r>
              <a:rPr lang="en-GB" dirty="0" smtClean="0"/>
              <a:t>Press and autoclave of consequent size.</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750" y="2428874"/>
            <a:ext cx="4356100" cy="32670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01384" y="3164287"/>
            <a:ext cx="3597275" cy="2697956"/>
          </a:xfrm>
          <a:prstGeom prst="rect">
            <a:avLst/>
          </a:prstGeom>
        </p:spPr>
      </p:pic>
      <p:sp>
        <p:nvSpPr>
          <p:cNvPr id="7" name="TextBox 6"/>
          <p:cNvSpPr txBox="1"/>
          <p:nvPr/>
        </p:nvSpPr>
        <p:spPr>
          <a:xfrm>
            <a:off x="914399" y="5876925"/>
            <a:ext cx="4981575" cy="646331"/>
          </a:xfrm>
          <a:prstGeom prst="rect">
            <a:avLst/>
          </a:prstGeom>
          <a:noFill/>
        </p:spPr>
        <p:txBody>
          <a:bodyPr wrap="square" rtlCol="0">
            <a:spAutoFit/>
          </a:bodyPr>
          <a:lstStyle/>
          <a:p>
            <a:r>
              <a:rPr lang="en-GB" dirty="0" smtClean="0"/>
              <a:t>An example of an HCP produced with limited materials and expertise at CERN</a:t>
            </a:r>
            <a:endParaRPr lang="en-GB" dirty="0"/>
          </a:p>
        </p:txBody>
      </p:sp>
    </p:spTree>
    <p:extLst>
      <p:ext uri="{BB962C8B-B14F-4D97-AF65-F5344CB8AC3E}">
        <p14:creationId xmlns:p14="http://schemas.microsoft.com/office/powerpoint/2010/main" val="2993641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17308</TotalTime>
  <Words>1135</Words>
  <Application>Microsoft Office PowerPoint</Application>
  <PresentationFormat>Widescreen</PresentationFormat>
  <Paragraphs>271</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MS Mincho</vt:lpstr>
      <vt:lpstr>Arial</vt:lpstr>
      <vt:lpstr>Calibri</vt:lpstr>
      <vt:lpstr>Calibri Light</vt:lpstr>
      <vt:lpstr>Cambria</vt:lpstr>
      <vt:lpstr>Times New Roman</vt:lpstr>
      <vt:lpstr>Office Theme</vt:lpstr>
      <vt:lpstr>HCP for R3/1 and RE4/1 Panel de panal </vt:lpstr>
      <vt:lpstr>PowerPoint Presentation</vt:lpstr>
      <vt:lpstr>PowerPoint Presentation</vt:lpstr>
      <vt:lpstr>Approx. dimensions of RE3/1 (&amp; RE4/1)</vt:lpstr>
      <vt:lpstr>PowerPoint Presentation</vt:lpstr>
      <vt:lpstr>PowerPoint Presentation</vt:lpstr>
      <vt:lpstr>Characteristics of Original panels and solid Alu. Alloy </vt:lpstr>
      <vt:lpstr>Alternative manufacture methods of Alu skinned HCP or foam cores</vt:lpstr>
      <vt:lpstr>PowerPoint Presentation</vt:lpstr>
      <vt:lpstr>PowerPoint Presentation</vt:lpstr>
      <vt:lpstr>PowerPoint Presentation</vt:lpstr>
      <vt:lpstr>PowerPoint Presentation</vt:lpstr>
      <vt:lpstr>PowerPoint Presentation</vt:lpstr>
      <vt:lpstr>PowerPoint Presentation</vt:lpstr>
      <vt:lpstr>Panel edges or edge facing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Sources in Mexico  https://www.quiminet.com/productos/panel-de-honeycomb-103806321169/proveedores.htm</vt:lpstr>
      <vt:lpstr>PowerPoint Presentation</vt:lpstr>
      <vt:lpstr>PowerPoint Presentation</vt:lpstr>
      <vt:lpstr>PowerPoint Presentation</vt:lpstr>
      <vt:lpstr>Conclusion</vt:lpstr>
      <vt:lpstr>Refs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types of HCP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HCP for R3/1 and RE4/1</dc:title>
  <dc:creator>Ian Crotty</dc:creator>
  <cp:lastModifiedBy>Ian Crotty</cp:lastModifiedBy>
  <cp:revision>256</cp:revision>
  <dcterms:created xsi:type="dcterms:W3CDTF">2018-01-16T10:37:43Z</dcterms:created>
  <dcterms:modified xsi:type="dcterms:W3CDTF">2018-02-09T14:49:06Z</dcterms:modified>
</cp:coreProperties>
</file>