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10"/>
  </p:notesMasterIdLst>
  <p:handoutMasterIdLst>
    <p:handoutMasterId r:id="rId111"/>
  </p:handoutMasterIdLst>
  <p:sldIdLst>
    <p:sldId id="680" r:id="rId3"/>
    <p:sldId id="880" r:id="rId4"/>
    <p:sldId id="1032" r:id="rId5"/>
    <p:sldId id="896" r:id="rId6"/>
    <p:sldId id="1027" r:id="rId7"/>
    <p:sldId id="1114" r:id="rId8"/>
    <p:sldId id="1115" r:id="rId9"/>
    <p:sldId id="1116" r:id="rId10"/>
    <p:sldId id="1117" r:id="rId11"/>
    <p:sldId id="1118" r:id="rId12"/>
    <p:sldId id="1119" r:id="rId13"/>
    <p:sldId id="1120" r:id="rId14"/>
    <p:sldId id="1121" r:id="rId15"/>
    <p:sldId id="1122" r:id="rId16"/>
    <p:sldId id="1123" r:id="rId17"/>
    <p:sldId id="1124" r:id="rId18"/>
    <p:sldId id="1125" r:id="rId19"/>
    <p:sldId id="1126" r:id="rId20"/>
    <p:sldId id="1127" r:id="rId21"/>
    <p:sldId id="1128" r:id="rId22"/>
    <p:sldId id="1129" r:id="rId23"/>
    <p:sldId id="1130" r:id="rId24"/>
    <p:sldId id="1131" r:id="rId25"/>
    <p:sldId id="1132" r:id="rId26"/>
    <p:sldId id="1133" r:id="rId27"/>
    <p:sldId id="1134" r:id="rId28"/>
    <p:sldId id="1135" r:id="rId29"/>
    <p:sldId id="1136" r:id="rId30"/>
    <p:sldId id="1137" r:id="rId31"/>
    <p:sldId id="1138" r:id="rId32"/>
    <p:sldId id="1139" r:id="rId33"/>
    <p:sldId id="1140" r:id="rId34"/>
    <p:sldId id="1141" r:id="rId35"/>
    <p:sldId id="1142" r:id="rId36"/>
    <p:sldId id="1143" r:id="rId37"/>
    <p:sldId id="1144" r:id="rId38"/>
    <p:sldId id="1077" r:id="rId39"/>
    <p:sldId id="1078" r:id="rId40"/>
    <p:sldId id="1079" r:id="rId41"/>
    <p:sldId id="1080" r:id="rId42"/>
    <p:sldId id="1081" r:id="rId43"/>
    <p:sldId id="1082" r:id="rId44"/>
    <p:sldId id="1083" r:id="rId45"/>
    <p:sldId id="1084" r:id="rId46"/>
    <p:sldId id="1085" r:id="rId47"/>
    <p:sldId id="1086" r:id="rId48"/>
    <p:sldId id="1087" r:id="rId49"/>
    <p:sldId id="1088" r:id="rId50"/>
    <p:sldId id="1089" r:id="rId51"/>
    <p:sldId id="1090" r:id="rId52"/>
    <p:sldId id="1091" r:id="rId53"/>
    <p:sldId id="1092" r:id="rId54"/>
    <p:sldId id="1093" r:id="rId55"/>
    <p:sldId id="1094" r:id="rId56"/>
    <p:sldId id="1095" r:id="rId57"/>
    <p:sldId id="1096" r:id="rId58"/>
    <p:sldId id="1097" r:id="rId59"/>
    <p:sldId id="1099" r:id="rId60"/>
    <p:sldId id="1100" r:id="rId61"/>
    <p:sldId id="1101" r:id="rId62"/>
    <p:sldId id="1102" r:id="rId63"/>
    <p:sldId id="1103" r:id="rId64"/>
    <p:sldId id="1104" r:id="rId65"/>
    <p:sldId id="1105" r:id="rId66"/>
    <p:sldId id="1106" r:id="rId67"/>
    <p:sldId id="1107" r:id="rId68"/>
    <p:sldId id="1108" r:id="rId69"/>
    <p:sldId id="1109" r:id="rId70"/>
    <p:sldId id="1110" r:id="rId71"/>
    <p:sldId id="1111" r:id="rId72"/>
    <p:sldId id="1112" r:id="rId73"/>
    <p:sldId id="1113" r:id="rId74"/>
    <p:sldId id="1145" r:id="rId75"/>
    <p:sldId id="1146" r:id="rId76"/>
    <p:sldId id="1147" r:id="rId77"/>
    <p:sldId id="1148" r:id="rId78"/>
    <p:sldId id="1149" r:id="rId79"/>
    <p:sldId id="1150" r:id="rId80"/>
    <p:sldId id="1151" r:id="rId81"/>
    <p:sldId id="1152" r:id="rId82"/>
    <p:sldId id="1153" r:id="rId83"/>
    <p:sldId id="1154" r:id="rId84"/>
    <p:sldId id="1155" r:id="rId85"/>
    <p:sldId id="1156" r:id="rId86"/>
    <p:sldId id="1157" r:id="rId87"/>
    <p:sldId id="1158" r:id="rId88"/>
    <p:sldId id="1159" r:id="rId89"/>
    <p:sldId id="1160" r:id="rId90"/>
    <p:sldId id="1161" r:id="rId91"/>
    <p:sldId id="1162" r:id="rId92"/>
    <p:sldId id="1163" r:id="rId93"/>
    <p:sldId id="1164" r:id="rId94"/>
    <p:sldId id="1165" r:id="rId95"/>
    <p:sldId id="1166" r:id="rId96"/>
    <p:sldId id="1167" r:id="rId97"/>
    <p:sldId id="1168" r:id="rId98"/>
    <p:sldId id="1169" r:id="rId99"/>
    <p:sldId id="1170" r:id="rId100"/>
    <p:sldId id="1171" r:id="rId101"/>
    <p:sldId id="1172" r:id="rId102"/>
    <p:sldId id="1173" r:id="rId103"/>
    <p:sldId id="1174" r:id="rId104"/>
    <p:sldId id="1175" r:id="rId105"/>
    <p:sldId id="1066" r:id="rId106"/>
    <p:sldId id="1069" r:id="rId107"/>
    <p:sldId id="1070" r:id="rId108"/>
    <p:sldId id="1071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33"/>
    <a:srgbClr val="FFCC00"/>
    <a:srgbClr val="00FF00"/>
    <a:srgbClr val="CCFF66"/>
    <a:srgbClr val="993366"/>
    <a:srgbClr val="33FFFF"/>
    <a:srgbClr val="CCFF00"/>
    <a:srgbClr val="FF0099"/>
    <a:srgbClr val="0066CC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5"/>
    <p:restoredTop sz="96696" autoAdjust="0"/>
  </p:normalViewPr>
  <p:slideViewPr>
    <p:cSldViewPr snapToGrid="0" snapToObjects="1">
      <p:cViewPr varScale="1">
        <p:scale>
          <a:sx n="74" d="100"/>
          <a:sy n="74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B273-0325-F943-B88E-11DBC289E6B2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E1535-2F4D-7C48-BE81-88462DFF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6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5EC2-1236-9043-9FE0-1538EDEC7313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D798-1841-2E41-83F3-C79A6C35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7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45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49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082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70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6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56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48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05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7875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692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6173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30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440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635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0809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29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631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98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579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625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734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3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019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63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2637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9784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905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39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6041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5844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15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631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3086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14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8285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195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374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7973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9347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49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80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53959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037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1825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1699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18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11101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447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50789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92546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4844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59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6895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6581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36160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72564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5008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767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0572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029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89203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4411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934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48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1030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14614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48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02857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44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67482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917914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86361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89100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05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79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4299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85262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86467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07612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1420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261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4089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6605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10249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3573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21709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89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5520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3825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46597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5989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073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77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24770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95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5186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96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38280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97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13290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98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25461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99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89102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100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67031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101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833734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102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699687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B0CA5-DC9F-46C2-8B4D-F77355F64027}" type="slidenum">
              <a:rPr lang="en-US" smtClean="0">
                <a:solidFill>
                  <a:srgbClr val="000000"/>
                </a:solidFill>
                <a:latin typeface="Calibri"/>
              </a:rPr>
              <a:pPr/>
              <a:t>103</a:t>
            </a:fld>
            <a:endParaRPr lang="en-US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48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5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7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A800-6332-4A2C-A876-F493DDD154FC}" type="slidenum">
              <a:rPr lang="en-GB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2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31"/>
            <a:ext cx="8229600" cy="77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1190"/>
            <a:ext cx="8229600" cy="5254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4835-AA84-864D-ADCA-A684A1095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→"/>
        <a:defRPr sz="3200" kern="1200">
          <a:solidFill>
            <a:srgbClr val="1F497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→"/>
        <a:defRPr sz="2800" kern="1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→"/>
        <a:defRPr sz="24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→"/>
        <a:defRPr sz="20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→"/>
        <a:defRPr sz="20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6"/>
          <p:cNvGrpSpPr>
            <a:grpSpLocks/>
          </p:cNvGrpSpPr>
          <p:nvPr userDrawn="1"/>
        </p:nvGrpSpPr>
        <p:grpSpPr bwMode="auto">
          <a:xfrm>
            <a:off x="0" y="1531938"/>
            <a:ext cx="9134475" cy="4521200"/>
            <a:chOff x="0" y="965"/>
            <a:chExt cx="5754" cy="2848"/>
          </a:xfrm>
        </p:grpSpPr>
        <p:pic>
          <p:nvPicPr>
            <p:cNvPr id="23" name="Picture 7" descr="UXC55_templa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5"/>
              <a:ext cx="5754" cy="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 descr="Copy of YB0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41" y="1705"/>
              <a:ext cx="1876" cy="1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56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61B626B-EE95-4802-B4CA-55A5374874BD}" type="slidenum">
              <a:rPr lang="en-GB">
                <a:solidFill>
                  <a:srgbClr val="000000"/>
                </a:solidFill>
                <a:latin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3919538" y="-15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3399"/>
              </a:solidFill>
              <a:latin typeface="Arial"/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286125" y="28575"/>
            <a:ext cx="22018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0" y="555625"/>
            <a:ext cx="5402263" cy="411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</a:t>
            </a: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4763" y="1673225"/>
            <a:ext cx="373062" cy="4192588"/>
            <a:chOff x="1176" y="1308"/>
            <a:chExt cx="235" cy="2641"/>
          </a:xfrm>
        </p:grpSpPr>
        <p:sp>
          <p:nvSpPr>
            <p:cNvPr id="1042" name="Text Box 20"/>
            <p:cNvSpPr txBox="1">
              <a:spLocks noChangeArrowheads="1"/>
            </p:cNvSpPr>
            <p:nvPr/>
          </p:nvSpPr>
          <p:spPr bwMode="auto">
            <a:xfrm rot="-5400000">
              <a:off x="1007" y="1773"/>
              <a:ext cx="544" cy="192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>
                  <a:solidFill>
                    <a:srgbClr val="333399"/>
                  </a:solidFill>
                  <a:latin typeface="Arial"/>
                </a:rPr>
                <a:t>Far side</a:t>
              </a:r>
            </a:p>
          </p:txBody>
        </p:sp>
        <p:sp>
          <p:nvSpPr>
            <p:cNvPr id="1043" name="Line 21"/>
            <p:cNvSpPr>
              <a:spLocks noChangeShapeType="1"/>
            </p:cNvSpPr>
            <p:nvPr/>
          </p:nvSpPr>
          <p:spPr bwMode="auto">
            <a:xfrm flipH="1" flipV="1">
              <a:off x="1401" y="1308"/>
              <a:ext cx="7" cy="115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4" name="Line 22"/>
            <p:cNvSpPr>
              <a:spLocks noChangeShapeType="1"/>
            </p:cNvSpPr>
            <p:nvPr/>
          </p:nvSpPr>
          <p:spPr bwMode="auto">
            <a:xfrm>
              <a:off x="1405" y="2752"/>
              <a:ext cx="6" cy="11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5" name="Text Box 23"/>
            <p:cNvSpPr txBox="1">
              <a:spLocks noChangeArrowheads="1"/>
            </p:cNvSpPr>
            <p:nvPr/>
          </p:nvSpPr>
          <p:spPr bwMode="auto">
            <a:xfrm rot="-5400000">
              <a:off x="963" y="3282"/>
              <a:ext cx="619" cy="192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>
                  <a:solidFill>
                    <a:srgbClr val="333399"/>
                  </a:solidFill>
                  <a:latin typeface="Arial"/>
                </a:rPr>
                <a:t>Near side</a:t>
              </a:r>
            </a:p>
          </p:txBody>
        </p:sp>
      </p:grpSp>
      <p:sp>
        <p:nvSpPr>
          <p:cNvPr id="1046" name="Text Box 20"/>
          <p:cNvSpPr txBox="1">
            <a:spLocks noChangeArrowheads="1"/>
          </p:cNvSpPr>
          <p:nvPr userDrawn="1"/>
        </p:nvSpPr>
        <p:spPr bwMode="auto">
          <a:xfrm>
            <a:off x="6162675" y="6245225"/>
            <a:ext cx="735013" cy="304800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solidFill>
                  <a:srgbClr val="333399"/>
                </a:solidFill>
                <a:latin typeface="Arial"/>
              </a:rPr>
              <a:t>-Z End</a:t>
            </a:r>
          </a:p>
        </p:txBody>
      </p:sp>
      <p:sp>
        <p:nvSpPr>
          <p:cNvPr id="1047" name="Line 21"/>
          <p:cNvSpPr>
            <a:spLocks noChangeShapeType="1"/>
          </p:cNvSpPr>
          <p:nvPr userDrawn="1"/>
        </p:nvSpPr>
        <p:spPr bwMode="auto">
          <a:xfrm rot="5400000" flipH="1" flipV="1">
            <a:off x="6185694" y="4741069"/>
            <a:ext cx="11113" cy="2936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Line 22"/>
          <p:cNvSpPr>
            <a:spLocks noChangeShapeType="1"/>
          </p:cNvSpPr>
          <p:nvPr userDrawn="1"/>
        </p:nvSpPr>
        <p:spPr bwMode="auto">
          <a:xfrm rot="16200000" flipV="1">
            <a:off x="2973388" y="4802187"/>
            <a:ext cx="0" cy="281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Text Box 23"/>
          <p:cNvSpPr txBox="1">
            <a:spLocks noChangeArrowheads="1"/>
          </p:cNvSpPr>
          <p:nvPr userDrawn="1"/>
        </p:nvSpPr>
        <p:spPr bwMode="auto">
          <a:xfrm>
            <a:off x="1905000" y="6254750"/>
            <a:ext cx="779463" cy="304800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>
                <a:solidFill>
                  <a:srgbClr val="333399"/>
                </a:solidFill>
                <a:latin typeface="Arial"/>
              </a:rPr>
              <a:t>+Z End</a:t>
            </a: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 flipH="1">
            <a:off x="7989888" y="607695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180388" y="6049963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>
                <a:solidFill>
                  <a:srgbClr val="333399"/>
                </a:solidFill>
                <a:latin typeface="Arial"/>
              </a:rPr>
              <a:t>5m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NULL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NUL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0839"/>
            <a:ext cx="7772400" cy="1470025"/>
          </a:xfrm>
        </p:spPr>
        <p:txBody>
          <a:bodyPr/>
          <a:lstStyle/>
          <a:p>
            <a:r>
              <a:rPr lang="en-US" dirty="0" smtClean="0"/>
              <a:t>Draft LS2 Draft Schedule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8840"/>
            <a:ext cx="6400800" cy="9945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Goal: Collect all work objectives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898447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125"/>
            <a:ext cx="9144000" cy="21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Rectangle 91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ectangle 92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90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5</a:t>
            </a:r>
          </a:p>
        </p:txBody>
      </p:sp>
      <p:pic>
        <p:nvPicPr>
          <p:cNvPr id="56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5819377" y="3132666"/>
            <a:ext cx="3041644" cy="560397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GB" sz="1200" dirty="0" smtClean="0">
                <a:solidFill>
                  <a:srgbClr val="333399"/>
                </a:solidFill>
              </a:rPr>
              <a:t>Remove </a:t>
            </a:r>
            <a:r>
              <a:rPr lang="en-GB" sz="1200" dirty="0">
                <a:solidFill>
                  <a:srgbClr val="333399"/>
                </a:solidFill>
              </a:rPr>
              <a:t>shims between collar and </a:t>
            </a:r>
            <a:r>
              <a:rPr lang="en-GB" sz="1200" dirty="0" smtClean="0">
                <a:solidFill>
                  <a:srgbClr val="333399"/>
                </a:solidFill>
              </a:rPr>
              <a:t>RS-Z</a:t>
            </a: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5981609" y="3731437"/>
            <a:ext cx="1609749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B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RS-</a:t>
            </a:r>
            <a:r>
              <a:rPr lang="en-GB" sz="1200" dirty="0" smtClean="0">
                <a:solidFill>
                  <a:srgbClr val="333399"/>
                </a:solidFill>
              </a:rPr>
              <a:t>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1779796" y="2527037"/>
            <a:ext cx="3018276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2. </a:t>
            </a:r>
            <a:r>
              <a:rPr lang="en-GB" sz="1200" dirty="0">
                <a:solidFill>
                  <a:srgbClr val="333399"/>
                </a:solidFill>
              </a:rPr>
              <a:t>Remove shims between collar and </a:t>
            </a:r>
            <a:r>
              <a:rPr lang="en-GB" sz="1200" dirty="0" smtClean="0">
                <a:solidFill>
                  <a:srgbClr val="333399"/>
                </a:solidFill>
              </a:rPr>
              <a:t>RS+Z</a:t>
            </a:r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1857890" y="2959528"/>
            <a:ext cx="1609749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</a:t>
            </a:r>
            <a:r>
              <a:rPr lang="en-GB" sz="1200" dirty="0" smtClean="0">
                <a:solidFill>
                  <a:srgbClr val="333399"/>
                </a:solidFill>
              </a:rPr>
              <a:t>RS+Z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8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79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82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84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86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90" name="Picture 89" descr="200px-Radioactive_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62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100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776663" y="1881664"/>
            <a:ext cx="160415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CRUZET Run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6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62" y="3297881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7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665" y="3306462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827088" y="4452927"/>
            <a:ext cx="1517096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</a:rPr>
              <a:t>Position HF+</a:t>
            </a:r>
            <a:endParaRPr lang="en-GB" sz="14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3Ws</a:t>
            </a:r>
          </a:p>
        </p:txBody>
      </p:sp>
    </p:spTree>
    <p:extLst>
      <p:ext uri="{BB962C8B-B14F-4D97-AF65-F5344CB8AC3E}">
        <p14:creationId xmlns:p14="http://schemas.microsoft.com/office/powerpoint/2010/main" val="971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101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62" y="3297881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7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665" y="3306462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3259351" y="2058954"/>
            <a:ext cx="2035051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</a:rPr>
              <a:t>Close Rotating Shielding</a:t>
            </a:r>
            <a:endParaRPr lang="en-GB" sz="1400" dirty="0">
              <a:solidFill>
                <a:srgbClr val="333399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3603057" y="3480447"/>
            <a:ext cx="15556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BP pump down W1/2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71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2Ws</a:t>
            </a:r>
          </a:p>
        </p:txBody>
      </p:sp>
    </p:spTree>
    <p:extLst>
      <p:ext uri="{BB962C8B-B14F-4D97-AF65-F5344CB8AC3E}">
        <p14:creationId xmlns:p14="http://schemas.microsoft.com/office/powerpoint/2010/main" val="4369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102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665" y="3306462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62" y="3297881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3603057" y="3480447"/>
            <a:ext cx="15556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BP pump down W2/2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43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115910" y="1860178"/>
            <a:ext cx="2917235" cy="369332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 Re-commissioning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1W</a:t>
            </a:r>
          </a:p>
        </p:txBody>
      </p:sp>
    </p:spTree>
    <p:extLst>
      <p:ext uri="{BB962C8B-B14F-4D97-AF65-F5344CB8AC3E}">
        <p14:creationId xmlns:p14="http://schemas.microsoft.com/office/powerpoint/2010/main" val="11103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103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665" y="3306462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62" y="3297881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Ready for Beam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Rot shielding top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2473672" y="2443655"/>
            <a:ext cx="4200000" cy="369332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Ready for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e-commissioning with Beam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124"/>
            <a:ext cx="8229600" cy="523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Time windows without basic services, e.g. power or cooling, to be included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Opening of CMS + removal of PIX and beam pipe: up to W15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CSC project: 	Start W16 (</a:t>
            </a:r>
            <a:r>
              <a:rPr lang="en-GB" sz="2000" dirty="0"/>
              <a:t>A</a:t>
            </a:r>
            <a:r>
              <a:rPr lang="en-GB" sz="2000" dirty="0" smtClean="0"/>
              <a:t>pril 2019)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Complete: W56 (March 2020)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Closing of CMS + installation of PIX and beam pipe: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Start 29w from ready for beam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104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749" y="0"/>
            <a:ext cx="7772400" cy="9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Very first look at scheduling constraints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7896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5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106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243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94" y="0"/>
            <a:ext cx="5073206" cy="717922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9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</a:t>
            </a:r>
            <a:r>
              <a:rPr lang="en-GB" sz="1600" dirty="0"/>
              <a:t>5</a:t>
            </a:r>
            <a:endParaRPr lang="en-GB" sz="1600" dirty="0" smtClean="0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62000" y="2066494"/>
            <a:ext cx="2177104" cy="384175"/>
          </a:xfrm>
          <a:prstGeom prst="rect">
            <a:avLst/>
          </a:prstGeom>
          <a:solidFill>
            <a:srgbClr val="FFCC00"/>
          </a:solidFill>
          <a:ln w="3175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Move </a:t>
            </a:r>
            <a:r>
              <a:rPr lang="en-GB" sz="1200" dirty="0" smtClean="0">
                <a:solidFill>
                  <a:srgbClr val="333399"/>
                </a:solidFill>
              </a:rPr>
              <a:t>HF+Z </a:t>
            </a:r>
            <a:r>
              <a:rPr lang="en-GB" sz="1200" dirty="0">
                <a:solidFill>
                  <a:srgbClr val="333399"/>
                </a:solidFill>
              </a:rPr>
              <a:t>away from </a:t>
            </a:r>
            <a:r>
              <a:rPr lang="en-GB" sz="1200" dirty="0" smtClean="0">
                <a:solidFill>
                  <a:srgbClr val="333399"/>
                </a:solidFill>
              </a:rPr>
              <a:t>IP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893536" y="2505344"/>
            <a:ext cx="2105371" cy="385762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2. Disconnect T1 services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998294" y="2961229"/>
            <a:ext cx="1191510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</a:t>
            </a:r>
            <a:r>
              <a:rPr lang="en-GB" sz="1200" dirty="0" smtClean="0">
                <a:solidFill>
                  <a:srgbClr val="333399"/>
                </a:solidFill>
              </a:rPr>
              <a:t>pen HF+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81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82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84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86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89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92" name="Picture 91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2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</a:t>
            </a:r>
            <a:r>
              <a:rPr lang="en-GB" sz="1600" dirty="0"/>
              <a:t>5</a:t>
            </a:r>
            <a:endParaRPr lang="en-GB" sz="1600" dirty="0" smtClean="0"/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6" name="Picture 75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90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25199" y="2775069"/>
            <a:ext cx="2851463" cy="384175"/>
          </a:xfrm>
          <a:prstGeom prst="rect">
            <a:avLst/>
          </a:prstGeom>
          <a:solidFill>
            <a:srgbClr val="FF99CC"/>
          </a:solidFill>
          <a:ln w="57150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Remove beam pipe support at 13.5m 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046476" y="3229463"/>
            <a:ext cx="2644775" cy="38576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Remove access gangway to </a:t>
            </a:r>
            <a:r>
              <a:rPr lang="en-GB" sz="1200" dirty="0" smtClean="0">
                <a:solidFill>
                  <a:srgbClr val="333399"/>
                </a:solidFill>
              </a:rPr>
              <a:t>HF+Z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193911" y="4150810"/>
            <a:ext cx="24034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5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EN-HE – Remove </a:t>
            </a:r>
            <a:r>
              <a:rPr lang="en-GB" sz="1200" dirty="0" smtClean="0">
                <a:solidFill>
                  <a:srgbClr val="333399"/>
                </a:solidFill>
              </a:rPr>
              <a:t>HF+ </a:t>
            </a:r>
            <a:r>
              <a:rPr lang="en-GB" sz="1200" dirty="0">
                <a:solidFill>
                  <a:srgbClr val="333399"/>
                </a:solidFill>
              </a:rPr>
              <a:t>I </a:t>
            </a:r>
            <a:r>
              <a:rPr lang="en-GB" sz="1200" dirty="0" smtClean="0">
                <a:solidFill>
                  <a:srgbClr val="333399"/>
                </a:solidFill>
              </a:rPr>
              <a:t>beams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1130300" y="3685672"/>
            <a:ext cx="2755899" cy="385763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4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Remove </a:t>
            </a:r>
            <a:r>
              <a:rPr lang="en-GB" sz="1200" dirty="0" smtClean="0">
                <a:solidFill>
                  <a:srgbClr val="333399"/>
                </a:solidFill>
              </a:rPr>
              <a:t>HF+Z </a:t>
            </a:r>
            <a:r>
              <a:rPr lang="en-GB" sz="1200" dirty="0">
                <a:solidFill>
                  <a:srgbClr val="333399"/>
                </a:solidFill>
              </a:rPr>
              <a:t>towers </a:t>
            </a:r>
            <a:r>
              <a:rPr lang="en-GB" sz="1200" dirty="0" smtClean="0">
                <a:solidFill>
                  <a:srgbClr val="333399"/>
                </a:solidFill>
              </a:rPr>
              <a:t>reinforcement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827088" y="2320332"/>
            <a:ext cx="1446635" cy="3857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Open T2 &amp; BSC</a:t>
            </a:r>
          </a:p>
        </p:txBody>
      </p:sp>
    </p:spTree>
    <p:extLst>
      <p:ext uri="{BB962C8B-B14F-4D97-AF65-F5344CB8AC3E}">
        <p14:creationId xmlns:p14="http://schemas.microsoft.com/office/powerpoint/2010/main" val="3491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7" descr="Copy of H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8" descr="Copy of H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90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5</a:t>
            </a: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1420541" y="3793277"/>
            <a:ext cx="1954122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Lower HF+ </a:t>
            </a:r>
            <a:r>
              <a:rPr lang="en-GB" sz="1200" dirty="0">
                <a:solidFill>
                  <a:srgbClr val="333399"/>
                </a:solidFill>
              </a:rPr>
              <a:t>on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17635" y="4240949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EN-HE – lift up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248275" y="3590190"/>
            <a:ext cx="2129453" cy="384175"/>
          </a:xfrm>
          <a:prstGeom prst="rect">
            <a:avLst/>
          </a:prstGeom>
          <a:solidFill>
            <a:srgbClr val="FFCC00"/>
          </a:solidFill>
          <a:ln w="3175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A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Move HF-Z away from </a:t>
            </a:r>
            <a:r>
              <a:rPr lang="en-GB" sz="1200" dirty="0" smtClean="0">
                <a:solidFill>
                  <a:srgbClr val="333399"/>
                </a:solidFill>
              </a:rPr>
              <a:t>IP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674730" y="4674477"/>
            <a:ext cx="2205038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Install HF access staircase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5456366" y="4048861"/>
            <a:ext cx="2211259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B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</a:t>
            </a:r>
            <a:r>
              <a:rPr lang="en-GB" sz="1200" dirty="0" smtClean="0">
                <a:solidFill>
                  <a:srgbClr val="333399"/>
                </a:solidFill>
              </a:rPr>
              <a:t>HF- + platform flooring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5555445" y="4504248"/>
            <a:ext cx="1579562" cy="3857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C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T2 &amp; </a:t>
            </a:r>
            <a:r>
              <a:rPr lang="en-GB" sz="1200" dirty="0" smtClean="0">
                <a:solidFill>
                  <a:srgbClr val="333399"/>
                </a:solidFill>
              </a:rPr>
              <a:t>BSC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6" name="Picture 75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9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6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6" name="Picture 75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56321" y="1911350"/>
            <a:ext cx="2506662" cy="384175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Install tooling for extension </a:t>
            </a:r>
            <a:r>
              <a:rPr lang="en-GB" sz="1200" dirty="0" smtClean="0">
                <a:solidFill>
                  <a:srgbClr val="333399"/>
                </a:solidFill>
              </a:rPr>
              <a:t>beam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727758" y="2333625"/>
            <a:ext cx="2382338" cy="346075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Install extension beam on FIN</a:t>
            </a:r>
            <a:r>
              <a:rPr lang="en-GB" sz="120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840198" y="2739837"/>
            <a:ext cx="2557234" cy="344488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Perform </a:t>
            </a:r>
            <a:r>
              <a:rPr lang="en-GB" sz="1200" dirty="0">
                <a:solidFill>
                  <a:srgbClr val="333399"/>
                </a:solidFill>
              </a:rPr>
              <a:t>load </a:t>
            </a:r>
            <a:r>
              <a:rPr lang="en-GB" sz="1200" dirty="0" smtClean="0">
                <a:solidFill>
                  <a:srgbClr val="333399"/>
                </a:solidFill>
              </a:rPr>
              <a:t>transfer @ 13.6m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5298191" y="3878730"/>
            <a:ext cx="2363787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A</a:t>
            </a:r>
            <a:r>
              <a:rPr lang="en-GB" sz="1200" dirty="0" smtClean="0">
                <a:solidFill>
                  <a:srgbClr val="333399"/>
                </a:solidFill>
              </a:rPr>
              <a:t>. Remove </a:t>
            </a:r>
            <a:r>
              <a:rPr lang="en-GB" sz="1200" dirty="0">
                <a:solidFill>
                  <a:srgbClr val="333399"/>
                </a:solidFill>
              </a:rPr>
              <a:t>BP support @ </a:t>
            </a:r>
            <a:r>
              <a:rPr lang="en-GB" sz="1200" dirty="0" smtClean="0">
                <a:solidFill>
                  <a:srgbClr val="333399"/>
                </a:solidFill>
              </a:rPr>
              <a:t>13.5m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46057" y="4245466"/>
            <a:ext cx="2644775" cy="385762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333399"/>
                </a:solidFill>
              </a:rPr>
              <a:t>B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Remove access gangway to </a:t>
            </a:r>
            <a:r>
              <a:rPr lang="en-GB" sz="1200" dirty="0" smtClean="0">
                <a:solidFill>
                  <a:srgbClr val="333399"/>
                </a:solidFill>
              </a:rPr>
              <a:t>HF-Z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5586357" y="4691627"/>
            <a:ext cx="24034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EN</a:t>
            </a:r>
            <a:r>
              <a:rPr lang="en-GB" sz="1200" dirty="0">
                <a:solidFill>
                  <a:srgbClr val="333399"/>
                </a:solidFill>
              </a:rPr>
              <a:t>-HE – Remove </a:t>
            </a:r>
            <a:r>
              <a:rPr lang="en-GB" sz="1200" dirty="0" smtClean="0">
                <a:solidFill>
                  <a:srgbClr val="333399"/>
                </a:solidFill>
              </a:rPr>
              <a:t>HF- </a:t>
            </a:r>
            <a:r>
              <a:rPr lang="en-GB" sz="1200" dirty="0">
                <a:solidFill>
                  <a:srgbClr val="333399"/>
                </a:solidFill>
              </a:rPr>
              <a:t>I </a:t>
            </a:r>
            <a:r>
              <a:rPr lang="en-GB" sz="1200" dirty="0" smtClean="0">
                <a:solidFill>
                  <a:srgbClr val="333399"/>
                </a:solidFill>
              </a:rPr>
              <a:t>beams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5731869" y="5040124"/>
            <a:ext cx="2686048" cy="385763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HF-Z </a:t>
            </a:r>
            <a:r>
              <a:rPr lang="en-GB" sz="1200" dirty="0">
                <a:solidFill>
                  <a:srgbClr val="333399"/>
                </a:solidFill>
              </a:rPr>
              <a:t>towers </a:t>
            </a:r>
            <a:r>
              <a:rPr lang="en-GB" sz="1200" dirty="0" smtClean="0">
                <a:solidFill>
                  <a:srgbClr val="333399"/>
                </a:solidFill>
              </a:rPr>
              <a:t>reinforcement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W6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523262" y="2683380"/>
            <a:ext cx="1481138" cy="384175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Extract T1+Z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66" name="Picture 65" descr="200px-Radioactive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8650" y="2872160"/>
            <a:ext cx="285750" cy="25003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251108" y="391458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51108" y="340459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822823" y="3598828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2428875" y="23697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6" name="Picture 75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80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5897784" y="4121344"/>
            <a:ext cx="1954122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GB" sz="1200" dirty="0" smtClean="0">
                <a:solidFill>
                  <a:srgbClr val="333399"/>
                </a:solidFill>
              </a:rPr>
              <a:t>Lower HF-Z </a:t>
            </a:r>
            <a:r>
              <a:rPr lang="en-GB" sz="1200" dirty="0">
                <a:solidFill>
                  <a:srgbClr val="333399"/>
                </a:solidFill>
              </a:rPr>
              <a:t>on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94878" y="4569016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B. EN</a:t>
            </a:r>
            <a:r>
              <a:rPr lang="en-GB" sz="1200" dirty="0">
                <a:solidFill>
                  <a:srgbClr val="333399"/>
                </a:solidFill>
              </a:rPr>
              <a:t>-HE – lift up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32508" y="4372960"/>
            <a:ext cx="2094080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EN</a:t>
            </a:r>
            <a:r>
              <a:rPr lang="en-GB" sz="1200" dirty="0">
                <a:solidFill>
                  <a:srgbClr val="333399"/>
                </a:solidFill>
              </a:rPr>
              <a:t>-HE – lift </a:t>
            </a:r>
            <a:r>
              <a:rPr lang="en-GB" sz="1200" dirty="0" smtClean="0">
                <a:solidFill>
                  <a:srgbClr val="333399"/>
                </a:solidFill>
              </a:rPr>
              <a:t>up T1+ to SX5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51108" y="391458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51108" y="340459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2823" y="3598828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2428875" y="23697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510539" y="2970002"/>
            <a:ext cx="1481138" cy="384175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Extract T1+Z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68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73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8" name="Picture 7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940946" y="3612260"/>
            <a:ext cx="2692400" cy="344488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Perform </a:t>
            </a:r>
            <a:r>
              <a:rPr lang="en-GB" sz="1200" dirty="0">
                <a:solidFill>
                  <a:srgbClr val="333399"/>
                </a:solidFill>
              </a:rPr>
              <a:t>load transfer on Ext </a:t>
            </a:r>
            <a:r>
              <a:rPr lang="en-GB" sz="1200" dirty="0" smtClean="0">
                <a:solidFill>
                  <a:srgbClr val="333399"/>
                </a:solidFill>
              </a:rPr>
              <a:t>beam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122809" y="4047331"/>
            <a:ext cx="2253773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4. EN</a:t>
            </a:r>
            <a:r>
              <a:rPr lang="en-GB" sz="1200" dirty="0">
                <a:solidFill>
                  <a:srgbClr val="333399"/>
                </a:solidFill>
              </a:rPr>
              <a:t>-HE – Remove </a:t>
            </a:r>
            <a:r>
              <a:rPr lang="en-GB" sz="1200" dirty="0" smtClean="0">
                <a:solidFill>
                  <a:srgbClr val="333399"/>
                </a:solidFill>
              </a:rPr>
              <a:t>FIN Plug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61122" y="4408867"/>
            <a:ext cx="3390551" cy="384175"/>
          </a:xfrm>
          <a:prstGeom prst="rect">
            <a:avLst/>
          </a:prstGeom>
          <a:solidFill>
            <a:srgbClr val="FF99CC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Remove CT2-FWD bellow + FWD+Z module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757069" y="2783773"/>
            <a:ext cx="2506662" cy="384175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Install </a:t>
            </a:r>
            <a:r>
              <a:rPr lang="en-GB" sz="1200" dirty="0">
                <a:solidFill>
                  <a:srgbClr val="333399"/>
                </a:solidFill>
              </a:rPr>
              <a:t>tooling for extension </a:t>
            </a:r>
            <a:r>
              <a:rPr lang="en-GB" sz="1200" dirty="0" smtClean="0">
                <a:solidFill>
                  <a:srgbClr val="333399"/>
                </a:solidFill>
              </a:rPr>
              <a:t>beam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5828506" y="3206048"/>
            <a:ext cx="2382338" cy="346075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Install extension beam on FIN</a:t>
            </a:r>
            <a:r>
              <a:rPr lang="en-GB" sz="120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62000" y="4056856"/>
            <a:ext cx="24034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0</a:t>
            </a:r>
            <a:r>
              <a:rPr lang="en-GB" sz="1200" dirty="0" smtClean="0">
                <a:solidFill>
                  <a:srgbClr val="333399"/>
                </a:solidFill>
              </a:rPr>
              <a:t>. EN</a:t>
            </a:r>
            <a:r>
              <a:rPr lang="en-GB" sz="1200" dirty="0">
                <a:solidFill>
                  <a:srgbClr val="333399"/>
                </a:solidFill>
              </a:rPr>
              <a:t>-HE – Remove </a:t>
            </a:r>
            <a:r>
              <a:rPr lang="en-GB" sz="1200" dirty="0" smtClean="0">
                <a:solidFill>
                  <a:srgbClr val="333399"/>
                </a:solidFill>
              </a:rPr>
              <a:t>FIN Plug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251108" y="391458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51108" y="340459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2823" y="3598828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88599" y="390800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88599" y="339800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95815" y="3592243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200px-Radioactive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99557" y="2903519"/>
            <a:ext cx="285750" cy="25003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529440" y="2769179"/>
            <a:ext cx="1481138" cy="384175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Extract T1-Z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3" name="AutoShape 17"/>
          <p:cNvSpPr>
            <a:spLocks noChangeArrowheads="1"/>
          </p:cNvSpPr>
          <p:nvPr/>
        </p:nvSpPr>
        <p:spPr bwMode="auto">
          <a:xfrm>
            <a:off x="2428875" y="23697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291657" y="4255145"/>
            <a:ext cx="2094080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EN</a:t>
            </a:r>
            <a:r>
              <a:rPr lang="en-GB" sz="1200" dirty="0">
                <a:solidFill>
                  <a:srgbClr val="333399"/>
                </a:solidFill>
              </a:rPr>
              <a:t>-HE – lift </a:t>
            </a:r>
            <a:r>
              <a:rPr lang="en-GB" sz="1200" dirty="0" smtClean="0">
                <a:solidFill>
                  <a:srgbClr val="333399"/>
                </a:solidFill>
              </a:rPr>
              <a:t>up T1- to SX5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925199" y="3013834"/>
            <a:ext cx="3251626" cy="384175"/>
          </a:xfrm>
          <a:prstGeom prst="rect">
            <a:avLst/>
          </a:prstGeom>
          <a:solidFill>
            <a:srgbClr val="FF99CC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CT2-FWD bellow + FWD+Z module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1251108" y="391458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251108" y="340459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2823" y="3598828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88599" y="390800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88599" y="339800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95815" y="3592243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2428875" y="23697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63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860154" y="2788052"/>
            <a:ext cx="3251626" cy="384175"/>
          </a:xfrm>
          <a:prstGeom prst="rect">
            <a:avLst/>
          </a:prstGeom>
          <a:solidFill>
            <a:srgbClr val="FF99CC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1. Remove CT2-FWD bellow + FWD+Z module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88599" y="390800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88599" y="339800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95815" y="3592243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51108" y="391458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51108" y="340459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22823" y="3598828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322034" y="3067555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2373847" y="259378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5698734" y="2895642"/>
            <a:ext cx="3251626" cy="384175"/>
          </a:xfrm>
          <a:prstGeom prst="rect">
            <a:avLst/>
          </a:prstGeom>
          <a:solidFill>
            <a:srgbClr val="FF99CC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CT2-FWD bellow + FWD-Z module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457200" y="1589128"/>
            <a:ext cx="8229600" cy="4467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Lucida Grande"/>
              <a:buChar char="→"/>
              <a:defRPr sz="32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Lucida Grande"/>
              <a:buChar char="→"/>
              <a:defRPr sz="2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Lucida Grande"/>
              <a:buChar char="→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Lucida Grande"/>
              <a:buChar char="→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Lucida Grande"/>
              <a:buChar char="→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Assumptions</a:t>
            </a:r>
          </a:p>
          <a:p>
            <a:pPr lvl="1"/>
            <a:r>
              <a:rPr lang="en-GB" dirty="0" smtClean="0"/>
              <a:t>5 working days/week</a:t>
            </a:r>
          </a:p>
          <a:p>
            <a:pPr lvl="1"/>
            <a:r>
              <a:rPr lang="en-GB" dirty="0" smtClean="0"/>
              <a:t>Bank holidays / Lab closure not included</a:t>
            </a:r>
          </a:p>
          <a:p>
            <a:pPr lvl="1"/>
            <a:r>
              <a:rPr lang="en-GB" dirty="0" smtClean="0"/>
              <a:t>Shift work possible when required</a:t>
            </a:r>
          </a:p>
          <a:p>
            <a:pPr lvl="1"/>
            <a:r>
              <a:rPr lang="en-GB" dirty="0" smtClean="0"/>
              <a:t>Current levels of expertise maintained</a:t>
            </a:r>
          </a:p>
          <a:p>
            <a:pPr lvl="1"/>
            <a:r>
              <a:rPr lang="en-GB" dirty="0" smtClean="0"/>
              <a:t>Using proven existing tooling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9749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Method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320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88599" y="3908004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88599" y="3398009"/>
            <a:ext cx="1017430" cy="194234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95815" y="3592243"/>
            <a:ext cx="440579" cy="31576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73102" y="3067542"/>
            <a:ext cx="372317" cy="21221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482947" y="2418134"/>
            <a:ext cx="1750922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Lower </a:t>
            </a:r>
            <a:r>
              <a:rPr lang="en-GB" sz="1200" dirty="0">
                <a:solidFill>
                  <a:srgbClr val="333399"/>
                </a:solidFill>
              </a:rPr>
              <a:t>HF </a:t>
            </a:r>
            <a:r>
              <a:rPr lang="en-GB" sz="1200" dirty="0" smtClean="0">
                <a:solidFill>
                  <a:srgbClr val="333399"/>
                </a:solidFill>
              </a:rPr>
              <a:t>to floor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21528" y="4107306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EN-HE – lift up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560121" y="2873306"/>
            <a:ext cx="1477535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Remove Collars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638002" y="3311443"/>
            <a:ext cx="1595867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Install HF </a:t>
            </a:r>
            <a:r>
              <a:rPr lang="en-GB" sz="1200" dirty="0" err="1" smtClean="0">
                <a:solidFill>
                  <a:srgbClr val="333399"/>
                </a:solidFill>
              </a:rPr>
              <a:t>Pb</a:t>
            </a:r>
            <a:r>
              <a:rPr lang="en-GB" sz="1200" dirty="0" smtClean="0">
                <a:solidFill>
                  <a:srgbClr val="333399"/>
                </a:solidFill>
              </a:rPr>
              <a:t> doors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91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2373847" y="259378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373847" y="472495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6854825" y="2415593"/>
            <a:ext cx="1521757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Lower </a:t>
            </a:r>
            <a:r>
              <a:rPr lang="en-GB" sz="1200" dirty="0">
                <a:solidFill>
                  <a:srgbClr val="333399"/>
                </a:solidFill>
              </a:rPr>
              <a:t>HF </a:t>
            </a:r>
            <a:r>
              <a:rPr lang="en-GB" sz="1200" dirty="0" smtClean="0">
                <a:solidFill>
                  <a:srgbClr val="333399"/>
                </a:solidFill>
              </a:rPr>
              <a:t>to floor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951919" y="2844680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EN-HE – lift up 2</a:t>
            </a:r>
            <a:r>
              <a:rPr lang="en-GB" sz="1200" dirty="0" smtClean="0">
                <a:solidFill>
                  <a:srgbClr val="333399"/>
                </a:solidFill>
              </a:rPr>
              <a:t> risers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7103013" y="3280961"/>
            <a:ext cx="1477535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Remove Collars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227956" y="3715403"/>
            <a:ext cx="1595867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4</a:t>
            </a:r>
            <a:r>
              <a:rPr lang="en-GB" sz="1200" dirty="0" smtClean="0">
                <a:solidFill>
                  <a:srgbClr val="333399"/>
                </a:solidFill>
              </a:rPr>
              <a:t>. Install HF </a:t>
            </a:r>
            <a:r>
              <a:rPr lang="en-GB" sz="1200" dirty="0" err="1" smtClean="0">
                <a:solidFill>
                  <a:srgbClr val="333399"/>
                </a:solidFill>
              </a:rPr>
              <a:t>Pb</a:t>
            </a:r>
            <a:r>
              <a:rPr lang="en-GB" sz="1200" dirty="0" smtClean="0">
                <a:solidFill>
                  <a:srgbClr val="333399"/>
                </a:solidFill>
              </a:rPr>
              <a:t> doors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60" name="Picture 27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320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896938" y="4264163"/>
            <a:ext cx="1624477" cy="38417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HF+ in garage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2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55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56748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13386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2373847" y="259378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373847" y="472495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603876" y="2577763"/>
            <a:ext cx="2144526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1. Install YE traction system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236192" y="1924977"/>
            <a:ext cx="2692400" cy="595155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0. Remove BP support at 10.6m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Before opening EC</a:t>
            </a:r>
          </a:p>
        </p:txBody>
      </p:sp>
    </p:spTree>
    <p:extLst>
      <p:ext uri="{BB962C8B-B14F-4D97-AF65-F5344CB8AC3E}">
        <p14:creationId xmlns:p14="http://schemas.microsoft.com/office/powerpoint/2010/main" val="173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2373847" y="259378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2373847" y="472495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  <a:latin typeface="Arial"/>
              </a:rPr>
              <a:t>RE</a:t>
            </a:r>
            <a:endParaRPr lang="en-GB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366598" y="1815763"/>
            <a:ext cx="2144526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Open YE-1/2/3/4 – 1w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W9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1264537" y="1815763"/>
            <a:ext cx="2144526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Open YE+1/2/3/4 – 1w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W10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192859" y="2249709"/>
            <a:ext cx="2374996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1. Install 20t Platform + supports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6294396" y="2694607"/>
            <a:ext cx="2176041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Install handrails for platform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423791" y="3123593"/>
            <a:ext cx="2261359" cy="339946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Install BP support at 10.6m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855376" y="4244848"/>
            <a:ext cx="2374996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A</a:t>
            </a:r>
            <a:r>
              <a:rPr lang="en-GB" sz="1200" dirty="0" smtClean="0">
                <a:solidFill>
                  <a:srgbClr val="333399"/>
                </a:solidFill>
              </a:rPr>
              <a:t>. Install 20t Platform + supports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990438" y="4671976"/>
            <a:ext cx="2176041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B. Install handrails for platform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150808" y="5107157"/>
            <a:ext cx="2261359" cy="339946"/>
          </a:xfrm>
          <a:prstGeom prst="rect">
            <a:avLst/>
          </a:prstGeom>
          <a:solidFill>
            <a:srgbClr val="FFCCCC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C</a:t>
            </a:r>
            <a:r>
              <a:rPr lang="en-GB" sz="1200" dirty="0" smtClean="0">
                <a:solidFill>
                  <a:srgbClr val="333399"/>
                </a:solidFill>
              </a:rPr>
              <a:t>. Install BP support at 10.6m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571372" y="3498505"/>
            <a:ext cx="2477918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4</a:t>
            </a:r>
            <a:r>
              <a:rPr lang="en-GB" sz="1200" dirty="0" smtClean="0">
                <a:solidFill>
                  <a:srgbClr val="333399"/>
                </a:solidFill>
              </a:rPr>
              <a:t>. Install PIX platform+ Bosch rails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6717264" y="3932738"/>
            <a:ext cx="2063972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5</a:t>
            </a:r>
            <a:r>
              <a:rPr lang="en-GB" sz="1200" dirty="0" smtClean="0">
                <a:solidFill>
                  <a:srgbClr val="333399"/>
                </a:solidFill>
              </a:rPr>
              <a:t>. Install PIX scissor table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2290699" y="5480709"/>
            <a:ext cx="2477918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D</a:t>
            </a:r>
            <a:r>
              <a:rPr lang="en-GB" sz="1200" dirty="0" smtClean="0">
                <a:solidFill>
                  <a:srgbClr val="333399"/>
                </a:solidFill>
              </a:rPr>
              <a:t>. Install PIX platform+ Bosch rails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2436591" y="5914942"/>
            <a:ext cx="2063972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</a:t>
            </a:r>
            <a:r>
              <a:rPr lang="en-GB" sz="1200" dirty="0" smtClean="0">
                <a:solidFill>
                  <a:srgbClr val="333399"/>
                </a:solidFill>
              </a:rPr>
              <a:t>. Install PIX scissor table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2598165" y="6333828"/>
            <a:ext cx="1254125" cy="384175"/>
          </a:xfrm>
          <a:prstGeom prst="rect">
            <a:avLst/>
          </a:prstGeom>
          <a:solidFill>
            <a:srgbClr val="A6A6A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</a:rPr>
              <a:t>F</a:t>
            </a:r>
            <a:r>
              <a:rPr lang="en-GB" sz="1200" dirty="0" smtClean="0">
                <a:solidFill>
                  <a:schemeClr val="bg1"/>
                </a:solidFill>
              </a:rPr>
              <a:t>. Survey BP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6818650" y="4381026"/>
            <a:ext cx="1254125" cy="384175"/>
          </a:xfrm>
          <a:prstGeom prst="rect">
            <a:avLst/>
          </a:prstGeom>
          <a:solidFill>
            <a:srgbClr val="A6A6A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bg1"/>
                </a:solidFill>
              </a:rPr>
              <a:t>6</a:t>
            </a:r>
            <a:r>
              <a:rPr lang="en-GB" sz="1200" dirty="0" smtClean="0">
                <a:solidFill>
                  <a:schemeClr val="bg1"/>
                </a:solidFill>
              </a:rPr>
              <a:t>. Survey BP</a:t>
            </a:r>
          </a:p>
        </p:txBody>
      </p:sp>
    </p:spTree>
    <p:extLst>
      <p:ext uri="{BB962C8B-B14F-4D97-AF65-F5344CB8AC3E}">
        <p14:creationId xmlns:p14="http://schemas.microsoft.com/office/powerpoint/2010/main" val="1821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W11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863342" y="3533807"/>
            <a:ext cx="2568405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Release horizontal wire at 3.2m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988695" y="3951392"/>
            <a:ext cx="2812555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2. Modify BP support for PIX extraction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2134280" y="4364927"/>
            <a:ext cx="1731476" cy="384175"/>
          </a:xfrm>
          <a:prstGeom prst="rect">
            <a:avLst/>
          </a:prstGeom>
          <a:solidFill>
            <a:srgbClr val="99336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3. Disconnect FPIX+Z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274376" y="4784533"/>
            <a:ext cx="1477507" cy="384175"/>
          </a:xfrm>
          <a:prstGeom prst="rect">
            <a:avLst/>
          </a:prstGeom>
          <a:solidFill>
            <a:srgbClr val="99336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4</a:t>
            </a:r>
            <a:r>
              <a:rPr lang="en-GB" sz="1200" dirty="0" smtClean="0">
                <a:solidFill>
                  <a:srgbClr val="FFFFFF"/>
                </a:solidFill>
              </a:rPr>
              <a:t>. Extract FPIX+Z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FFFFFF"/>
                </a:solidFill>
              </a:rPr>
              <a:t>Gino D1/2 </a:t>
            </a:r>
            <a:r>
              <a:rPr lang="en-GB" sz="900" dirty="0">
                <a:solidFill>
                  <a:srgbClr val="FFFFFF"/>
                </a:solidFill>
              </a:rPr>
              <a:t>WP</a:t>
            </a:r>
            <a:r>
              <a:rPr lang="en-GB" sz="900" dirty="0" smtClean="0">
                <a:solidFill>
                  <a:srgbClr val="FFFFFF"/>
                </a:solidFill>
              </a:rPr>
              <a:t>:</a:t>
            </a: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2409816" y="5209029"/>
            <a:ext cx="1840157" cy="384175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5</a:t>
            </a:r>
            <a:r>
              <a:rPr lang="en-GB" sz="1200" dirty="0" smtClean="0">
                <a:solidFill>
                  <a:srgbClr val="333399"/>
                </a:solidFill>
              </a:rPr>
              <a:t>. Lift up FPIX+Z to SHL5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Eric </a:t>
            </a:r>
            <a:r>
              <a:rPr lang="en-GB" sz="900" dirty="0">
                <a:solidFill>
                  <a:srgbClr val="333399"/>
                </a:solidFill>
              </a:rPr>
              <a:t>1</a:t>
            </a:r>
            <a:r>
              <a:rPr lang="en-GB" sz="900" dirty="0" smtClean="0">
                <a:solidFill>
                  <a:srgbClr val="333399"/>
                </a:solidFill>
              </a:rPr>
              <a:t>h </a:t>
            </a:r>
            <a:r>
              <a:rPr lang="en-GB" sz="900" dirty="0">
                <a:solidFill>
                  <a:srgbClr val="333399"/>
                </a:solidFill>
              </a:rPr>
              <a:t>WP</a:t>
            </a:r>
            <a:r>
              <a:rPr lang="en-GB" sz="900" dirty="0" smtClean="0">
                <a:solidFill>
                  <a:srgbClr val="333399"/>
                </a:solidFill>
              </a:rPr>
              <a:t>: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142332" y="3411494"/>
            <a:ext cx="1531340" cy="384175"/>
          </a:xfrm>
          <a:prstGeom prst="rect">
            <a:avLst/>
          </a:prstGeom>
          <a:solidFill>
            <a:srgbClr val="99336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6</a:t>
            </a:r>
            <a:r>
              <a:rPr lang="en-GB" sz="1200" dirty="0" smtClean="0">
                <a:solidFill>
                  <a:srgbClr val="FFFFFF"/>
                </a:solidFill>
              </a:rPr>
              <a:t>. Extract FPIX-Z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5294731" y="3854744"/>
            <a:ext cx="1840157" cy="384175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7</a:t>
            </a:r>
            <a:r>
              <a:rPr lang="en-GB" sz="1200" dirty="0" smtClean="0">
                <a:solidFill>
                  <a:srgbClr val="333399"/>
                </a:solidFill>
              </a:rPr>
              <a:t>. Lift up FPIX-Z to SHL5</a:t>
            </a:r>
          </a:p>
        </p:txBody>
      </p:sp>
    </p:spTree>
    <p:extLst>
      <p:ext uri="{BB962C8B-B14F-4D97-AF65-F5344CB8AC3E}">
        <p14:creationId xmlns:p14="http://schemas.microsoft.com/office/powerpoint/2010/main" val="6771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W12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2881825" y="3520990"/>
            <a:ext cx="1888614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Install BP Bosch rails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2980913" y="3932183"/>
            <a:ext cx="3183233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4</a:t>
            </a:r>
            <a:r>
              <a:rPr lang="en-GB" sz="1200" dirty="0" smtClean="0">
                <a:solidFill>
                  <a:srgbClr val="333399"/>
                </a:solidFill>
              </a:rPr>
              <a:t>. Disconnect HF/CT2 pipe + slide outwards</a:t>
            </a: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2706299" y="2631635"/>
            <a:ext cx="1794264" cy="444705"/>
          </a:xfrm>
          <a:prstGeom prst="rect">
            <a:avLst/>
          </a:prstGeom>
          <a:solidFill>
            <a:srgbClr val="99336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1. Disconnect BPIX-/+Z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2801821" y="3097212"/>
            <a:ext cx="2953447" cy="384175"/>
          </a:xfrm>
          <a:prstGeom prst="rect">
            <a:avLst/>
          </a:prstGeom>
          <a:solidFill>
            <a:srgbClr val="99336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2. Extract 2 half shells BPIX from –Z end</a:t>
            </a:r>
          </a:p>
        </p:txBody>
      </p:sp>
    </p:spTree>
    <p:extLst>
      <p:ext uri="{BB962C8B-B14F-4D97-AF65-F5344CB8AC3E}">
        <p14:creationId xmlns:p14="http://schemas.microsoft.com/office/powerpoint/2010/main" val="16424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W13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2987675" y="2535701"/>
            <a:ext cx="2897187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Disconnect &amp; Remove </a:t>
            </a:r>
            <a:r>
              <a:rPr lang="en-GB" sz="1200" dirty="0" err="1" smtClean="0">
                <a:solidFill>
                  <a:srgbClr val="333399"/>
                </a:solidFill>
              </a:rPr>
              <a:t>EndCap</a:t>
            </a:r>
            <a:r>
              <a:rPr lang="en-GB" sz="1200" dirty="0" smtClean="0">
                <a:solidFill>
                  <a:srgbClr val="333399"/>
                </a:solidFill>
              </a:rPr>
              <a:t>-Z pipe 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115133" y="2955797"/>
            <a:ext cx="2033595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Remove HF/CT2-Z pipe </a:t>
            </a: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219677" y="3380503"/>
            <a:ext cx="3389276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Disconnect HF/CT2+Z pipe + Slide outwards </a:t>
            </a:r>
          </a:p>
        </p:txBody>
      </p:sp>
    </p:spTree>
    <p:extLst>
      <p:ext uri="{BB962C8B-B14F-4D97-AF65-F5344CB8AC3E}">
        <p14:creationId xmlns:p14="http://schemas.microsoft.com/office/powerpoint/2010/main" val="12384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29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W14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2117842" y="3087687"/>
            <a:ext cx="2897187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1. Disconnect &amp; Remove </a:t>
            </a:r>
            <a:r>
              <a:rPr lang="en-GB" sz="1200" dirty="0" err="1" smtClean="0">
                <a:solidFill>
                  <a:srgbClr val="333399"/>
                </a:solidFill>
              </a:rPr>
              <a:t>EndCap</a:t>
            </a:r>
            <a:r>
              <a:rPr lang="en-GB" sz="1200" dirty="0" err="1">
                <a:solidFill>
                  <a:srgbClr val="333399"/>
                </a:solidFill>
              </a:rPr>
              <a:t>+</a:t>
            </a:r>
            <a:r>
              <a:rPr lang="en-GB" sz="1200" dirty="0" err="1" smtClean="0">
                <a:solidFill>
                  <a:srgbClr val="333399"/>
                </a:solidFill>
              </a:rPr>
              <a:t>Z</a:t>
            </a:r>
            <a:r>
              <a:rPr lang="en-GB" sz="1200" dirty="0" smtClean="0">
                <a:solidFill>
                  <a:srgbClr val="333399"/>
                </a:solidFill>
              </a:rPr>
              <a:t> pipe 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2222111" y="3532048"/>
            <a:ext cx="1965792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Remove HF/CT2+Z pipe</a:t>
            </a:r>
          </a:p>
        </p:txBody>
      </p:sp>
    </p:spTree>
    <p:extLst>
      <p:ext uri="{BB962C8B-B14F-4D97-AF65-F5344CB8AC3E}">
        <p14:creationId xmlns:p14="http://schemas.microsoft.com/office/powerpoint/2010/main" val="13520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124"/>
            <a:ext cx="8229600" cy="5238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Infrastructure:</a:t>
            </a:r>
          </a:p>
          <a:p>
            <a:r>
              <a:rPr lang="en-GB" sz="1800" dirty="0" smtClean="0"/>
              <a:t>UXC55 </a:t>
            </a:r>
            <a:r>
              <a:rPr lang="en-GB" sz="1800" dirty="0"/>
              <a:t>2nd crane (beginning of shutdown – 4w</a:t>
            </a:r>
            <a:r>
              <a:rPr lang="en-GB" sz="1800" dirty="0" smtClean="0"/>
              <a:t>) - EN-HE</a:t>
            </a:r>
            <a:endParaRPr lang="en-GB" sz="1800" dirty="0"/>
          </a:p>
          <a:p>
            <a:pPr lvl="1"/>
            <a:r>
              <a:rPr lang="en-GB" sz="1600" dirty="0"/>
              <a:t>PM54 Lift (should </a:t>
            </a:r>
            <a:r>
              <a:rPr lang="en-GB" sz="1600" dirty="0" smtClean="0"/>
              <a:t>start mid May 2017 till 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July)</a:t>
            </a:r>
          </a:p>
          <a:p>
            <a:r>
              <a:rPr lang="en-GB" sz="1800" dirty="0" smtClean="0"/>
              <a:t>Refurbish </a:t>
            </a:r>
            <a:r>
              <a:rPr lang="en-GB" sz="1800" dirty="0"/>
              <a:t>magnet control system</a:t>
            </a:r>
          </a:p>
          <a:p>
            <a:r>
              <a:rPr lang="en-GB" sz="1800" dirty="0"/>
              <a:t>Modify SCX5 Ctrl room by beginning of LS2 – CMS/GS</a:t>
            </a:r>
          </a:p>
          <a:p>
            <a:r>
              <a:rPr lang="en-GB" sz="1800" dirty="0"/>
              <a:t>Build Multipurpose SX5 extension – CMS/GS</a:t>
            </a:r>
          </a:p>
          <a:p>
            <a:r>
              <a:rPr lang="en-GB" sz="1800" dirty="0" smtClean="0"/>
              <a:t>Add </a:t>
            </a:r>
            <a:r>
              <a:rPr lang="en-GB" sz="1800" dirty="0"/>
              <a:t>UPS for the DAQ computer farm – EN-EL</a:t>
            </a:r>
          </a:p>
          <a:p>
            <a:r>
              <a:rPr lang="en-GB" sz="1800" dirty="0" smtClean="0"/>
              <a:t>Move </a:t>
            </a:r>
            <a:r>
              <a:rPr lang="en-GB" sz="1800" dirty="0"/>
              <a:t>SCX5 UPS out of ctrl room to dedicated UPS building – EN-EL</a:t>
            </a:r>
          </a:p>
          <a:p>
            <a:r>
              <a:rPr lang="en-GB" sz="1800" dirty="0" smtClean="0"/>
              <a:t>Add </a:t>
            </a:r>
            <a:r>
              <a:rPr lang="en-GB" sz="1800" dirty="0"/>
              <a:t>1.5 MW cooling capacity to the chilled water </a:t>
            </a:r>
            <a:r>
              <a:rPr lang="en-GB" sz="1800" dirty="0" smtClean="0"/>
              <a:t>system –EN-CV</a:t>
            </a:r>
            <a:endParaRPr lang="en-GB" sz="1800" dirty="0"/>
          </a:p>
          <a:p>
            <a:r>
              <a:rPr lang="en-GB" sz="1800" dirty="0" smtClean="0"/>
              <a:t>Refurbish SUX5 control infrastructure for chilled/mixed water production – EN-CV</a:t>
            </a:r>
          </a:p>
          <a:p>
            <a:r>
              <a:rPr lang="en-GB" sz="1800" dirty="0"/>
              <a:t>Refurbish </a:t>
            </a:r>
            <a:r>
              <a:rPr lang="en-GB" sz="1800" dirty="0" smtClean="0"/>
              <a:t>USC55 </a:t>
            </a:r>
            <a:r>
              <a:rPr lang="en-GB" sz="1800" dirty="0"/>
              <a:t>control infrastructure for </a:t>
            </a:r>
            <a:r>
              <a:rPr lang="en-GB" sz="1800" dirty="0" smtClean="0"/>
              <a:t>all water distribution system </a:t>
            </a:r>
            <a:r>
              <a:rPr lang="en-GB" sz="1800" dirty="0"/>
              <a:t>– EN-CV</a:t>
            </a:r>
          </a:p>
          <a:p>
            <a:r>
              <a:rPr lang="en-GB" sz="1800" dirty="0" smtClean="0"/>
              <a:t>Consolidate instrument air infrastructure in SH5 – EN-CV</a:t>
            </a:r>
            <a:endParaRPr lang="en-GB" sz="1800" dirty="0"/>
          </a:p>
          <a:p>
            <a:r>
              <a:rPr lang="en-GB" sz="1800" dirty="0" smtClean="0"/>
              <a:t>Refurbish underground ventilation control system</a:t>
            </a:r>
            <a:r>
              <a:rPr lang="en-GB" sz="1800" dirty="0"/>
              <a:t>– EN-</a:t>
            </a:r>
            <a:r>
              <a:rPr lang="en-GB" sz="1800" dirty="0" smtClean="0"/>
              <a:t>CV</a:t>
            </a:r>
          </a:p>
          <a:p>
            <a:r>
              <a:rPr lang="en-GB" sz="1800" dirty="0" smtClean="0"/>
              <a:t>Test </a:t>
            </a:r>
            <a:r>
              <a:rPr lang="en-GB" sz="1800" dirty="0"/>
              <a:t>RP shielding in battle condition (before taking BP out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749" y="0"/>
            <a:ext cx="7772400" cy="9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7896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W15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94030" y="3321387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748990" y="30890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163544" y="4012407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20t platforms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151438" y="3963653"/>
            <a:ext cx="1864161" cy="392112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20t platforms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3420823" y="3537896"/>
            <a:ext cx="2278421" cy="384175"/>
          </a:xfrm>
          <a:prstGeom prst="rect">
            <a:avLst/>
          </a:prstGeom>
          <a:solidFill>
            <a:srgbClr val="FF99CC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Central BP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2d</a:t>
            </a:r>
            <a:endParaRPr lang="en-GB" sz="9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748990" y="308908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4634631" y="2127184"/>
            <a:ext cx="1269357" cy="38417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Open YB-2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5400000">
            <a:off x="5093932" y="47026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5968079" y="4655251"/>
            <a:ext cx="1269357" cy="38417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YE-1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2462884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</a:t>
            </a:r>
            <a:r>
              <a:rPr lang="en-GB" sz="1200" smtClean="0">
                <a:solidFill>
                  <a:srgbClr val="333399"/>
                </a:solidFill>
              </a:rPr>
              <a:t>emove </a:t>
            </a:r>
            <a:r>
              <a:rPr lang="en-GB" sz="1200" dirty="0" smtClean="0">
                <a:solidFill>
                  <a:srgbClr val="333399"/>
                </a:solidFill>
              </a:rPr>
              <a:t>GE1/1 slice test detector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4634631" y="2597415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Repair 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YB-2-1 w1/4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304347" y="4695731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</a:t>
            </a:r>
            <a:r>
              <a:rPr lang="en-GB" sz="1200" smtClean="0">
                <a:solidFill>
                  <a:srgbClr val="333399"/>
                </a:solidFill>
              </a:rPr>
              <a:t>HV umbilical cables NEAR</a:t>
            </a:r>
            <a:endParaRPr lang="en-GB" sz="12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4634631" y="2127184"/>
            <a:ext cx="1269357" cy="38417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Open YB-2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5400000">
            <a:off x="5093932" y="47026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222375" y="4386761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W1/4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146286" y="4866608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ME-2/1services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024559" y="362426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6298686" y="5261996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2/4d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4634631" y="2590591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YB-2-1 w2/4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489065" y="2459537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HV umbilical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1625499" y="2127184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gas </a:t>
            </a:r>
            <a:r>
              <a:rPr lang="en-GB" sz="1200" smtClean="0">
                <a:solidFill>
                  <a:srgbClr val="333399"/>
                </a:solidFill>
              </a:rPr>
              <a:t>pipes in CC FAR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5400000">
            <a:off x="5093932" y="47026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W2/4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6557" y="2444541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6031650" y="4260624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2d 4/4d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327745" y="4655675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146286" y="5064822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ME-3/1services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2/3d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12w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4634631" y="2590591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YB-2-1 w3/4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282507" y="2313682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RE+3/1 HV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1450668" y="4714674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RE+3/1 HV cables NEAR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W19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 rot="5400000">
            <a:off x="5093932" y="47026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</a:t>
            </a:r>
            <a:r>
              <a:rPr lang="en-GB" sz="1200" smtClean="0">
                <a:solidFill>
                  <a:srgbClr val="333399"/>
                </a:solidFill>
              </a:rPr>
              <a:t>GE+1/1 super-chambers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W3/4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6557" y="2444541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144801" y="4449094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ME-3/1services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</a:t>
            </a: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/3d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274239" y="4811419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4d 4/4d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11w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4634631" y="2590591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YB-2-1 w4/4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282507" y="2313682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RE+4/1 HV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450668" y="4714674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RE+4/1 HV cables NEAR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19297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90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W20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W4/4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41024" y="244247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993735" y="4048234"/>
            <a:ext cx="209709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YE-3/4 (</a:t>
            </a:r>
            <a:r>
              <a:rPr lang="en-GB" sz="1200" smtClean="0">
                <a:solidFill>
                  <a:srgbClr val="333399"/>
                </a:solidFill>
              </a:rPr>
              <a:t>YE4 anchored?)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10w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Rectangle 59"/>
          <p:cNvSpPr>
            <a:spLocks noChangeArrowheads="1"/>
          </p:cNvSpPr>
          <p:nvPr/>
        </p:nvSpPr>
        <p:spPr bwMode="auto">
          <a:xfrm rot="5400000">
            <a:off x="4699259" y="4785979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4612352" y="2173418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YB-1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4389296" y="2667459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YB-1-0 w1/4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6274239" y="4811419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36 RE4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4d d4/5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6274239" y="5218498"/>
            <a:ext cx="24837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Cu gas pipes for RE-4/1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5d/10d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90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19297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W21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5" name="Picture 3" descr="Copy of YE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W1/3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41024" y="244247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9w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144801" y="4449094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ME-4/1services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 </a:t>
            </a: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/3d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274239" y="4811419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1d </a:t>
            </a: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/4d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6031650" y="4093201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36 RE4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1d d5/5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 rot="5400000">
            <a:off x="4699259" y="4785979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4389296" y="2667459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YB-1-0 w2/4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6031650" y="5322612"/>
            <a:ext cx="24837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Cu gas pipes for RE-4/1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10d/10d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5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6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69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18" descr="Copy of YB+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90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1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0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19297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9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W22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W2/3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41024" y="2442479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274239" y="4811419"/>
            <a:ext cx="2462884" cy="33245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 3d 4/4d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4431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8w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>
            <a:spLocks noChangeArrowheads="1"/>
          </p:cNvSpPr>
          <p:nvPr/>
        </p:nvSpPr>
        <p:spPr bwMode="auto">
          <a:xfrm rot="5400000">
            <a:off x="4699259" y="4785979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65" name="Picture 27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8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74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76" name="Picture 75" descr="200px-Radioactive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pic>
        <p:nvPicPr>
          <p:cNvPr id="78" name="Picture 22" descr="Copy of YB+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4389296" y="2667459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YB-1-0 w3/4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4" descr="Copy of Y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smtClean="0"/>
              <a:t>W23</a:t>
            </a:r>
            <a:endParaRPr lang="en-GB" sz="1600" dirty="0" smtClean="0"/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255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39257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7w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629000" y="5295555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YE-3/4,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</a:p>
        </p:txBody>
      </p:sp>
      <p:pic>
        <p:nvPicPr>
          <p:cNvPr id="43" name="Picture 4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90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 rot="5400000">
            <a:off x="4699259" y="4785979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2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09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4389296" y="2667459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YB-1-0 w4/4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57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3168499" y="1865186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YB+2</a:t>
            </a:r>
            <a:endParaRPr lang="en-GB" sz="1000" dirty="0" smtClean="0">
              <a:solidFill>
                <a:srgbClr val="333399"/>
              </a:solidFill>
            </a:endParaRPr>
          </a:p>
        </p:txBody>
      </p:sp>
      <p:pic>
        <p:nvPicPr>
          <p:cNvPr id="66" name="Picture 25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6" descr="Copy of YE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2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5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6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39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W24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GE+1/1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W3/3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20901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6w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3567993" y="463895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4585021" y="1643775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YB-2-1</a:t>
            </a:r>
            <a:endParaRPr lang="en-GB" sz="1000" dirty="0" smtClean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258030" y="252043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YB+2+1 w1/4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123"/>
            <a:ext cx="8229600" cy="56033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 smtClean="0"/>
              <a:t>Work on End Caps:</a:t>
            </a:r>
            <a:endParaRPr lang="en-GB" sz="1600" b="1" dirty="0"/>
          </a:p>
          <a:p>
            <a:r>
              <a:rPr lang="en-GB" sz="1600" dirty="0" smtClean="0"/>
              <a:t>HE - Carry </a:t>
            </a:r>
            <a:r>
              <a:rPr lang="en-GB" sz="1600" dirty="0"/>
              <a:t>out phase1 upgrade of Front-End electronics, i.e. replacement of HPD-&gt;</a:t>
            </a:r>
            <a:r>
              <a:rPr lang="en-GB" sz="1600" dirty="0" err="1"/>
              <a:t>SiPMs</a:t>
            </a:r>
            <a:endParaRPr lang="en-GB" sz="1600" dirty="0"/>
          </a:p>
          <a:p>
            <a:pPr lvl="1"/>
            <a:r>
              <a:rPr lang="en-GB" sz="1400" dirty="0"/>
              <a:t>Carry out sourcing program for </a:t>
            </a:r>
            <a:r>
              <a:rPr lang="en-GB" sz="1400" dirty="0" smtClean="0"/>
              <a:t>HB (</a:t>
            </a:r>
            <a:r>
              <a:rPr lang="en-GB" sz="1400" dirty="0"/>
              <a:t>to define if we need to refurbish HB during </a:t>
            </a:r>
            <a:r>
              <a:rPr lang="en-GB" sz="1400" dirty="0" smtClean="0"/>
              <a:t>LS3) &amp; HE (</a:t>
            </a:r>
            <a:r>
              <a:rPr lang="en-GB" sz="1400" dirty="0"/>
              <a:t>2016-17 for HE &amp; 2015-16 for HF): compulsory as cables will have been </a:t>
            </a:r>
            <a:r>
              <a:rPr lang="en-GB" sz="1400" dirty="0" smtClean="0"/>
              <a:t>disconnected</a:t>
            </a:r>
            <a:endParaRPr lang="en-GB" sz="1400" dirty="0"/>
          </a:p>
          <a:p>
            <a:r>
              <a:rPr lang="en-GB" sz="1600" dirty="0" smtClean="0"/>
              <a:t>Switch EC </a:t>
            </a:r>
            <a:r>
              <a:rPr lang="en-GB" sz="1600" dirty="0"/>
              <a:t>HF CT2 FWD </a:t>
            </a:r>
            <a:r>
              <a:rPr lang="en-GB" sz="1600" dirty="0" smtClean="0"/>
              <a:t>Beam Pipes </a:t>
            </a:r>
            <a:r>
              <a:rPr lang="en-GB" sz="1600" dirty="0"/>
              <a:t>to Al2219 – (no CASTOR operation after LS2)Option to move to higher eta. The double bellow will be dealt with during LS3</a:t>
            </a:r>
          </a:p>
          <a:p>
            <a:r>
              <a:rPr lang="en-GB" sz="1600" dirty="0" smtClean="0"/>
              <a:t>Remove </a:t>
            </a:r>
            <a:r>
              <a:rPr lang="en-GB" sz="1600" dirty="0"/>
              <a:t>T1 &amp; T2 for good</a:t>
            </a:r>
          </a:p>
          <a:p>
            <a:r>
              <a:rPr lang="en-GB" sz="1600" dirty="0" smtClean="0"/>
              <a:t>Install </a:t>
            </a:r>
            <a:r>
              <a:rPr lang="en-GB" sz="1600" dirty="0"/>
              <a:t>GE1/1 (including pipes + cables – </a:t>
            </a:r>
            <a:r>
              <a:rPr lang="en-GB" sz="1600" dirty="0" smtClean="0"/>
              <a:t>remove “slice test” detector installed </a:t>
            </a:r>
            <a:r>
              <a:rPr lang="en-GB" sz="1600" dirty="0"/>
              <a:t>in 2016</a:t>
            </a:r>
            <a:r>
              <a:rPr lang="en-GB" sz="1600" dirty="0" smtClean="0"/>
              <a:t>)</a:t>
            </a:r>
          </a:p>
          <a:p>
            <a:pPr lvl="1"/>
            <a:r>
              <a:rPr lang="en-GB" sz="1200" dirty="0" smtClean="0"/>
              <a:t>2 teams, one on each side; SL and CP needed; UXC55 crane + jig needed for top sectors (30kg/Schamber)</a:t>
            </a:r>
          </a:p>
          <a:p>
            <a:pPr lvl="1"/>
            <a:r>
              <a:rPr lang="en-GB" sz="1200" dirty="0" smtClean="0"/>
              <a:t>Installation rate: 2 Super chambers per day (36 total per end) – tbc by slice tests during YETS16-17</a:t>
            </a:r>
          </a:p>
          <a:p>
            <a:pPr lvl="1"/>
            <a:r>
              <a:rPr lang="en-GB" sz="1200" dirty="0" smtClean="0"/>
              <a:t>Installation rate for services: 2 weeks per </a:t>
            </a:r>
            <a:r>
              <a:rPr lang="en-GB" sz="1200" dirty="0" err="1" smtClean="0"/>
              <a:t>ECap</a:t>
            </a:r>
            <a:endParaRPr lang="en-GB" sz="1600" dirty="0"/>
          </a:p>
          <a:p>
            <a:r>
              <a:rPr lang="en-GB" sz="1600" dirty="0" smtClean="0"/>
              <a:t>Reinforce </a:t>
            </a:r>
            <a:r>
              <a:rPr lang="en-GB" sz="1600" dirty="0"/>
              <a:t>polythene shielding (depends on thickness) – 1 shell taken as one single piece</a:t>
            </a:r>
          </a:p>
          <a:p>
            <a:r>
              <a:rPr lang="en-GB" sz="1600" dirty="0" smtClean="0"/>
              <a:t>Refurbish </a:t>
            </a:r>
            <a:r>
              <a:rPr lang="en-GB" sz="1600" dirty="0"/>
              <a:t>ME2/1, ME3/1, ME4/1? (duration? After new crane installed) – trigger latency boards</a:t>
            </a:r>
          </a:p>
          <a:p>
            <a:pPr lvl="1"/>
            <a:r>
              <a:rPr lang="en-GB" sz="1400" dirty="0"/>
              <a:t>Take away </a:t>
            </a:r>
            <a:r>
              <a:rPr lang="en-GB" sz="1400" dirty="0" smtClean="0"/>
              <a:t>all </a:t>
            </a:r>
            <a:r>
              <a:rPr lang="en-GB" sz="1400" dirty="0" err="1" smtClean="0"/>
              <a:t>MEx</a:t>
            </a:r>
            <a:r>
              <a:rPr lang="en-GB" sz="1400" dirty="0" smtClean="0"/>
              <a:t>/1chambers </a:t>
            </a:r>
            <a:r>
              <a:rPr lang="en-GB" sz="1400" dirty="0"/>
              <a:t>to </a:t>
            </a:r>
            <a:r>
              <a:rPr lang="en-GB" sz="1400" dirty="0" smtClean="0"/>
              <a:t>SX5 (2CPs)</a:t>
            </a:r>
          </a:p>
          <a:p>
            <a:pPr lvl="1"/>
            <a:r>
              <a:rPr lang="en-GB" sz="1400" dirty="0" smtClean="0"/>
              <a:t>7 working days per gap (e.g. YE+1/2) to disconnect and remove the chambers</a:t>
            </a:r>
          </a:p>
          <a:p>
            <a:pPr lvl="1"/>
            <a:r>
              <a:rPr lang="en-GB" sz="1400" dirty="0" smtClean="0"/>
              <a:t>15 working days per gap to re-install and commission the chambers</a:t>
            </a:r>
          </a:p>
          <a:p>
            <a:pPr lvl="1"/>
            <a:r>
              <a:rPr lang="en-GB" sz="1400" dirty="0" smtClean="0"/>
              <a:t>60 working days per end for refurbishment</a:t>
            </a:r>
          </a:p>
          <a:p>
            <a:pPr lvl="1"/>
            <a:r>
              <a:rPr lang="en-GB" sz="1400" dirty="0" smtClean="0"/>
              <a:t>Could the available area in the SX5 gas detector area be extended? 2m towards the PX56</a:t>
            </a:r>
          </a:p>
          <a:p>
            <a:pPr lvl="1"/>
            <a:r>
              <a:rPr lang="en-GB" sz="1400" dirty="0" smtClean="0"/>
              <a:t>Input collected from A </a:t>
            </a:r>
            <a:r>
              <a:rPr lang="en-GB" sz="1400" dirty="0" err="1" smtClean="0"/>
              <a:t>Lanaro</a:t>
            </a:r>
            <a:r>
              <a:rPr lang="en-GB" sz="1400" dirty="0" smtClean="0"/>
              <a:t> and D Morse on 02.03.2016</a:t>
            </a:r>
          </a:p>
          <a:p>
            <a:r>
              <a:rPr lang="en-GB" sz="1600" dirty="0" smtClean="0"/>
              <a:t>Repair DT </a:t>
            </a:r>
            <a:r>
              <a:rPr lang="en-GB" sz="1600" dirty="0" err="1" smtClean="0"/>
              <a:t>minicrates</a:t>
            </a:r>
            <a:r>
              <a:rPr lang="en-GB" sz="1600" dirty="0" smtClean="0"/>
              <a:t> (4w per Barrel gap + 2w at EC-B interface)</a:t>
            </a:r>
          </a:p>
          <a:p>
            <a:pPr lvl="1"/>
            <a:r>
              <a:rPr lang="en-GB" sz="1400" dirty="0" smtClean="0"/>
              <a:t>tbc: Install shielding on top sectors of YBs (crane)</a:t>
            </a:r>
            <a:endParaRPr lang="en-GB" sz="1400" dirty="0"/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749" y="0"/>
            <a:ext cx="7772400" cy="9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7896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W25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GE+1/1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W1/4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50340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5w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389209" y="437830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W1/4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 rot="5400000">
            <a:off x="3567993" y="463895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3258030" y="252043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YB+2+1 w2/4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4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GE+1/1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W2/4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7402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4w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5400000">
            <a:off x="3567993" y="463895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389209" y="437830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W2/4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3258030" y="252043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YB+2+1 w3/4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4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GE+1/1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W3/4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87437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3w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5400000">
            <a:off x="3567993" y="463895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389209" y="4378302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W3/4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3258030" y="252043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YB+2+1 w4/4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4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3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2484050" y="3203575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323199" y="2663052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GE+1/1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W4/4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2451247" y="389397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9600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2w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5400000">
            <a:off x="3962389" y="4749936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389209" y="4371817"/>
            <a:ext cx="2462884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super-chambers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2/day W4/4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402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3174991" y="3068353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YB+1+0 w1/4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174850" y="2098652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YB+1</a:t>
            </a:r>
            <a:endParaRPr lang="en-GB" sz="10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4" descr="Copy of Y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W29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1286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776234" y="4432131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W1/3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5400000">
            <a:off x="3962389" y="4749936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42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402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3174991" y="3068353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YB+1+0 w2/4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4" descr="Copy of Y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W30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5821"/>
              </p:ext>
            </p:extLst>
          </p:nvPr>
        </p:nvGraphicFramePr>
        <p:xfrm>
          <a:off x="5077838" y="231512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ME-x/1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0w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776234" y="4432131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W2/3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 rot="5400000">
            <a:off x="3962389" y="4749936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1537609" y="1868443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333399"/>
                </a:solidFill>
              </a:rPr>
              <a:t>Move YE+1</a:t>
            </a:r>
            <a:endParaRPr lang="en-GB" sz="1000" dirty="0" smtClean="0">
              <a:solidFill>
                <a:srgbClr val="333399"/>
              </a:solidFill>
            </a:endParaRPr>
          </a:p>
        </p:txBody>
      </p:sp>
      <p:pic>
        <p:nvPicPr>
          <p:cNvPr id="44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402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3174991" y="3068353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YB+1+0 w3/4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3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W31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017598" y="241558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387830" y="4217861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540230" y="4590753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9 Back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 rot="5400000">
            <a:off x="3962389" y="4749936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2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402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424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833312" y="4970130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ME+2/1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3174991" y="3068353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YB+1+0 w4/4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094330" y="2357243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GE-1/1 services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W3/3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51438" y="4970130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W32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017598" y="241558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4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3174850" y="2098652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YB+1, +2</a:t>
            </a:r>
            <a:endParaRPr lang="en-GB" sz="1000" dirty="0" smtClean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094330" y="2357243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GE-1/1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W1/4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074048" y="4166344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5226448" y="4552206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378848" y="4931581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865706" y="4166344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ME+2/1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d2/3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W33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017598" y="241558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 rot="5400000">
            <a:off x="3170516" y="352999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2794662" y="188274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 w1/2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094330" y="2357243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GE-1/1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W2/4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094330" y="4735875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5181880" y="5115252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</a:t>
            </a:r>
            <a:r>
              <a:rPr lang="en-GB" sz="1200" smtClean="0">
                <a:solidFill>
                  <a:srgbClr val="333399"/>
                </a:solidFill>
              </a:rPr>
              <a:t>on 18 </a:t>
            </a:r>
            <a:r>
              <a:rPr lang="en-GB" sz="1200" dirty="0" smtClean="0">
                <a:solidFill>
                  <a:srgbClr val="333399"/>
                </a:solidFill>
              </a:rPr>
              <a:t>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858469" y="4735875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ME+2/1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d3/3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631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49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W34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017598" y="241558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097582" y="4764347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1057701" y="4348066"/>
            <a:ext cx="227206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 d3/4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 rot="5400000">
            <a:off x="3170516" y="3529997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2794662" y="1882747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YB+1 w2/2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094330" y="2357243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GE-1/1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W3/4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010659" y="4353342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124"/>
            <a:ext cx="8229600" cy="523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Work on Barrels:</a:t>
            </a:r>
          </a:p>
          <a:p>
            <a:r>
              <a:rPr lang="en-GB" sz="2000" dirty="0" smtClean="0"/>
              <a:t>Fix </a:t>
            </a:r>
            <a:r>
              <a:rPr lang="en-GB" sz="2000" dirty="0"/>
              <a:t>RPC leaks in barrel region (tackle worse chambers first)</a:t>
            </a:r>
          </a:p>
          <a:p>
            <a:r>
              <a:rPr lang="en-GB" sz="2000" dirty="0" smtClean="0"/>
              <a:t>Repair 40% of YBs mini-crates using cherry pickers in all barrel gaps</a:t>
            </a:r>
          </a:p>
          <a:p>
            <a:pPr marL="0" indent="0">
              <a:buNone/>
            </a:pPr>
            <a:r>
              <a:rPr lang="en-GB" sz="2000" b="1" dirty="0" smtClean="0"/>
              <a:t>Options /  activities to be further defined:</a:t>
            </a:r>
          </a:p>
          <a:p>
            <a:r>
              <a:rPr lang="en-GB" sz="2000" dirty="0" smtClean="0"/>
              <a:t>High luminosity related tasks</a:t>
            </a:r>
          </a:p>
          <a:p>
            <a:r>
              <a:rPr lang="en-GB" sz="2000" dirty="0" smtClean="0"/>
              <a:t>Change HE Mega-Tiles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21/06/15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Martin.Gastal@cern.ch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4835-AA84-864D-ADCA-A684A1095C21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9749" y="0"/>
            <a:ext cx="7772400" cy="955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7896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W35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4766" y="243106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AutoShape 17"/>
          <p:cNvSpPr>
            <a:spLocks noChangeArrowheads="1"/>
          </p:cNvSpPr>
          <p:nvPr/>
        </p:nvSpPr>
        <p:spPr bwMode="auto">
          <a:xfrm>
            <a:off x="6177656" y="307286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 rot="5400000">
            <a:off x="5856271" y="3659084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GEM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387830" y="4217861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6540230" y="4590753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9 Back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4901352" y="1832061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ME-2/1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 </a:t>
            </a:r>
            <a:r>
              <a:rPr lang="en-GB" sz="1000" dirty="0" smtClean="0">
                <a:solidFill>
                  <a:srgbClr val="FF0000"/>
                </a:solidFill>
              </a:rPr>
              <a:t>Gas and cooling required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1179563" y="4970130"/>
            <a:ext cx="227206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d4/4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4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52688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12w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094330" y="2357243"/>
            <a:ext cx="1603790" cy="414925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GE-1/1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W4/4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5151438" y="4970130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3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4766" y="243106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074048" y="4166344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226448" y="4552206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5378848" y="4931581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1443695" y="1786242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YE+3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 rot="16200000">
            <a:off x="1545754" y="2383981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50588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11w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6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8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4766" y="243106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094330" y="4735875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181880" y="5115252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on 18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AutoShape 17"/>
          <p:cNvSpPr>
            <a:spLocks noChangeArrowheads="1"/>
          </p:cNvSpPr>
          <p:nvPr/>
        </p:nvSpPr>
        <p:spPr bwMode="auto">
          <a:xfrm rot="16200000">
            <a:off x="1545754" y="2383981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858469" y="4740087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ME+3/1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d2/3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79679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10w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5951883" y="3057638"/>
            <a:ext cx="2160587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RE-3/1 Cu gas pipes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28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234766" y="243106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097582" y="4764347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YE-3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010659" y="4353342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02104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9w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AutoShape 17"/>
          <p:cNvSpPr>
            <a:spLocks noChangeArrowheads="1"/>
          </p:cNvSpPr>
          <p:nvPr/>
        </p:nvSpPr>
        <p:spPr bwMode="auto">
          <a:xfrm rot="16200000">
            <a:off x="1545754" y="2383981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858469" y="4740087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ME+3/1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d3/3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1010869" y="5117679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4d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047903" y="3905428"/>
            <a:ext cx="2319036" cy="39953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RE-3/1 LV &amp; signal cables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4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6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8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2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Copy of YB+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" descr="Copy of YB+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 descr="Image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33195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W39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387830" y="4217861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791200" y="4590753"/>
            <a:ext cx="314297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333399"/>
                </a:solidFill>
              </a:rPr>
              <a:t>Connect cables on 9 </a:t>
            </a:r>
            <a:r>
              <a:rPr lang="en-GB" sz="1200" dirty="0" smtClean="0">
                <a:solidFill>
                  <a:srgbClr val="333399"/>
                </a:solidFill>
              </a:rPr>
              <a:t>Back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151438" y="4970130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4858426" y="2798318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ME-3/1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26801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8w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AutoShape 17"/>
          <p:cNvSpPr>
            <a:spLocks noChangeArrowheads="1"/>
          </p:cNvSpPr>
          <p:nvPr/>
        </p:nvSpPr>
        <p:spPr bwMode="auto">
          <a:xfrm rot="16200000">
            <a:off x="1317232" y="4057197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1154113" y="1784305"/>
            <a:ext cx="2228850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333399"/>
                </a:solidFill>
              </a:rPr>
              <a:t>Move YE+3/4 (YE4 anchored?)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944622" y="2770021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36 RE+4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4d D4/5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906879" y="4696457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Cu gas pipes for RE+4/1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5/10d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33195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W40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074048" y="4166344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226448" y="4552206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378848" y="4931581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78427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7w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" name="AutoShape 17"/>
          <p:cNvSpPr>
            <a:spLocks noChangeArrowheads="1"/>
          </p:cNvSpPr>
          <p:nvPr/>
        </p:nvSpPr>
        <p:spPr bwMode="auto">
          <a:xfrm rot="16200000">
            <a:off x="1317232" y="4057197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944622" y="2770021"/>
            <a:ext cx="2069893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36 RE+4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d5/5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906879" y="4696457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Cu gas pipes for RE+4/1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10d/10d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33195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W41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5094330" y="4735875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5181880" y="5115252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on 18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88543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6w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" name="AutoShape 17"/>
          <p:cNvSpPr>
            <a:spLocks noChangeArrowheads="1"/>
          </p:cNvSpPr>
          <p:nvPr/>
        </p:nvSpPr>
        <p:spPr bwMode="auto">
          <a:xfrm rot="16200000">
            <a:off x="1317232" y="4057197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921979" y="4729051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d2/3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8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33195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W42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010659" y="4353342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111178" y="4733474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ME-4/1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d2/3</a:t>
            </a:r>
            <a:endParaRPr lang="en-GB" sz="1000" dirty="0">
              <a:solidFill>
                <a:srgbClr val="333399"/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5718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5w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" name="AutoShape 17"/>
          <p:cNvSpPr>
            <a:spLocks noChangeArrowheads="1"/>
          </p:cNvSpPr>
          <p:nvPr/>
        </p:nvSpPr>
        <p:spPr bwMode="auto">
          <a:xfrm rot="16200000">
            <a:off x="1317232" y="4057197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924404" y="4350476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Disconnect services and cables for ME+4/1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 d3/3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1024923" y="4733474"/>
            <a:ext cx="297197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18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4d</a:t>
            </a:r>
            <a:endParaRPr lang="en-GB" sz="1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4" descr="Copy of Y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W43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305357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008444" y="4353342"/>
            <a:ext cx="217576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36 RE-4/2 4/3 chambers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47468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4w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1547813" y="1894152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YE+3,2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</a:p>
        </p:txBody>
      </p:sp>
      <p:pic>
        <p:nvPicPr>
          <p:cNvPr id="42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72556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5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Copy of Y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7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72556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59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W44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008443" y="4353342"/>
            <a:ext cx="2712331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</a:t>
            </a:r>
            <a:r>
              <a:rPr lang="en-GB" sz="1200" smtClean="0">
                <a:solidFill>
                  <a:srgbClr val="333399"/>
                </a:solidFill>
              </a:rPr>
              <a:t>36 RE-4/2 4/3 </a:t>
            </a:r>
            <a:r>
              <a:rPr lang="en-GB" sz="1200" dirty="0" smtClean="0">
                <a:solidFill>
                  <a:srgbClr val="333399"/>
                </a:solidFill>
              </a:rPr>
              <a:t>chambers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05560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3w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1428385" y="4015173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495956" y="4409100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9 Back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1596568" y="4808235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70" name="AutoShape 17"/>
          <p:cNvSpPr>
            <a:spLocks noChangeArrowheads="1"/>
          </p:cNvSpPr>
          <p:nvPr/>
        </p:nvSpPr>
        <p:spPr bwMode="auto">
          <a:xfrm rot="16200000">
            <a:off x="1779421" y="243074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6312754" y="4751736"/>
            <a:ext cx="23190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RE+4/1 LV &amp; signal cables</a:t>
            </a:r>
          </a:p>
        </p:txBody>
      </p:sp>
    </p:spTree>
    <p:extLst>
      <p:ext uri="{BB962C8B-B14F-4D97-AF65-F5344CB8AC3E}">
        <p14:creationId xmlns:p14="http://schemas.microsoft.com/office/powerpoint/2010/main" val="6733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10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1916113" y="5957888"/>
            <a:ext cx="798512" cy="1539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2D2D8A"/>
                </a:solidFill>
                <a:latin typeface="Arial"/>
              </a:rPr>
              <a:t>TX54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098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74851" y="1780306"/>
            <a:ext cx="2443059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of Heavy Ion Run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65" name="Picture 64" descr="200px-Radioactive_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682381" y="3525750"/>
            <a:ext cx="1934194" cy="3444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2</a:t>
            </a:r>
            <a:r>
              <a:rPr lang="en-GB" sz="1200" baseline="30000" dirty="0" smtClean="0">
                <a:solidFill>
                  <a:srgbClr val="333399"/>
                </a:solidFill>
              </a:rPr>
              <a:t>nd</a:t>
            </a:r>
            <a:r>
              <a:rPr lang="en-GB" sz="1200" dirty="0" smtClean="0">
                <a:solidFill>
                  <a:srgbClr val="333399"/>
                </a:solidFill>
              </a:rPr>
              <a:t> UXC55 crane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W1/4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922" y="1549823"/>
            <a:ext cx="3520352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CMS beam pipe at </a:t>
            </a:r>
            <a:r>
              <a:rPr lang="en-US" dirty="0" err="1" smtClean="0">
                <a:solidFill>
                  <a:srgbClr val="FF0000"/>
                </a:solidFill>
              </a:rPr>
              <a:t>Atm</a:t>
            </a:r>
            <a:r>
              <a:rPr lang="en-US" dirty="0" smtClean="0">
                <a:solidFill>
                  <a:srgbClr val="FF0000"/>
                </a:solidFill>
              </a:rPr>
              <a:t> pressure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Start of Visits in UXC55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08516" y="3522031"/>
            <a:ext cx="1444193" cy="385763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6. Inject Ne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5242956" y="4655979"/>
            <a:ext cx="1692275" cy="3857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VAC </a:t>
            </a:r>
            <a:r>
              <a:rPr lang="en-GB" sz="1200" dirty="0" smtClean="0">
                <a:solidFill>
                  <a:srgbClr val="333399"/>
                </a:solidFill>
              </a:rPr>
              <a:t>shielding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82613" y="4291013"/>
            <a:ext cx="1690687" cy="385762"/>
          </a:xfrm>
          <a:prstGeom prst="rect">
            <a:avLst/>
          </a:prstGeom>
          <a:solidFill>
            <a:srgbClr val="FFCCCC"/>
          </a:solidFill>
          <a:ln w="9525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5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Prepare </a:t>
            </a:r>
            <a:r>
              <a:rPr lang="en-GB" sz="1200" dirty="0" smtClean="0">
                <a:solidFill>
                  <a:srgbClr val="333399"/>
                </a:solidFill>
              </a:rPr>
              <a:t>GIS</a:t>
            </a: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5310960" y="5075674"/>
            <a:ext cx="1986878" cy="41053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3</a:t>
            </a:r>
            <a:r>
              <a:rPr lang="en-GB" sz="1200" dirty="0" smtClean="0">
                <a:solidFill>
                  <a:srgbClr val="333399"/>
                </a:solidFill>
              </a:rPr>
              <a:t>. EN</a:t>
            </a:r>
            <a:r>
              <a:rPr lang="en-GB" sz="1200" dirty="0">
                <a:solidFill>
                  <a:srgbClr val="333399"/>
                </a:solidFill>
              </a:rPr>
              <a:t>-HE: Restart </a:t>
            </a:r>
            <a:r>
              <a:rPr lang="en-GB" sz="1200" dirty="0" smtClean="0">
                <a:solidFill>
                  <a:srgbClr val="333399"/>
                </a:solidFill>
              </a:rPr>
              <a:t>Crane 1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32078" y="5398265"/>
            <a:ext cx="1661746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50" dirty="0" smtClean="0">
                <a:solidFill>
                  <a:srgbClr val="333399"/>
                </a:solidFill>
              </a:rPr>
              <a:t>Open TX54</a:t>
            </a:r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5408774" y="5524203"/>
            <a:ext cx="1527175" cy="3857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4</a:t>
            </a:r>
            <a:r>
              <a:rPr lang="en-GB" sz="1200" dirty="0" smtClean="0">
                <a:solidFill>
                  <a:srgbClr val="333399"/>
                </a:solidFill>
              </a:rPr>
              <a:t>. </a:t>
            </a:r>
            <a:r>
              <a:rPr lang="en-GB" sz="1200" dirty="0">
                <a:solidFill>
                  <a:srgbClr val="333399"/>
                </a:solidFill>
              </a:rPr>
              <a:t>Open PX56 </a:t>
            </a:r>
            <a:r>
              <a:rPr lang="en-GB" sz="1200" dirty="0" smtClean="0">
                <a:solidFill>
                  <a:srgbClr val="333399"/>
                </a:solidFill>
              </a:rPr>
              <a:t>Plug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5151438" y="4247843"/>
            <a:ext cx="1333500" cy="38417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sz="1200" dirty="0" smtClean="0">
                <a:solidFill>
                  <a:srgbClr val="333399"/>
                </a:solidFill>
              </a:rPr>
              <a:t>Full </a:t>
            </a:r>
            <a:r>
              <a:rPr lang="en-GB" sz="1200" dirty="0">
                <a:solidFill>
                  <a:srgbClr val="333399"/>
                </a:solidFill>
              </a:rPr>
              <a:t>RP </a:t>
            </a:r>
            <a:r>
              <a:rPr lang="en-GB" sz="1200" dirty="0" smtClean="0">
                <a:solidFill>
                  <a:srgbClr val="333399"/>
                </a:solidFill>
              </a:rPr>
              <a:t>sweep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71" name="Picture 70" descr="200px-Radioactive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1533" y="4155349"/>
            <a:ext cx="285750" cy="2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72556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W45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008444" y="4353342"/>
            <a:ext cx="236813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36 RE-4 chambers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71412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2w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934746" y="4474384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4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782346" y="4088522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087146" y="4853759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8" name="AutoShape 17"/>
          <p:cNvSpPr>
            <a:spLocks noChangeArrowheads="1"/>
          </p:cNvSpPr>
          <p:nvPr/>
        </p:nvSpPr>
        <p:spPr bwMode="auto">
          <a:xfrm rot="16200000">
            <a:off x="1779421" y="243074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72556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4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829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184185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03896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 rot="16200000">
            <a:off x="7471382" y="238977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008444" y="4353342"/>
            <a:ext cx="2368138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Commission 36 RE-4 chambers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14650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1w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3" name="Picture 18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2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809388" y="4269594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896938" y="4648971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on 18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 rot="16200000">
            <a:off x="1779421" y="2430743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72556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23043"/>
              </p:ext>
            </p:extLst>
          </p:nvPr>
        </p:nvGraphicFramePr>
        <p:xfrm>
          <a:off x="181583" y="186373"/>
          <a:ext cx="39040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315"/>
                <a:gridCol w="557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Time to </a:t>
                      </a:r>
                      <a:r>
                        <a:rPr lang="en-GB" sz="1200" dirty="0" err="1" smtClean="0">
                          <a:solidFill>
                            <a:schemeClr val="accent6"/>
                          </a:solidFill>
                        </a:rPr>
                        <a:t>ME+x</a:t>
                      </a:r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/1 refurbishment complete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accent6"/>
                          </a:solidFill>
                        </a:rPr>
                        <a:t>0w</a:t>
                      </a:r>
                      <a:endParaRPr lang="en-GB" sz="1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757811" y="236934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2232036" y="4776664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YE+2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1145113" y="4365659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 rot="5400000">
            <a:off x="5454395" y="37019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5078541" y="2054678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 w1/2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60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101548" y="4829847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</a:t>
            </a:r>
            <a:r>
              <a:rPr lang="en-GB" sz="1200" smtClean="0">
                <a:solidFill>
                  <a:srgbClr val="333399"/>
                </a:solidFill>
              </a:rPr>
              <a:t>HV umbilical cables NEAR</a:t>
            </a:r>
            <a:endParaRPr lang="en-GB" sz="12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 rot="5400000">
            <a:off x="5454395" y="3701928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99"/>
                </a:solidFill>
                <a:latin typeface="Arial"/>
              </a:rPr>
              <a:t>DT</a:t>
            </a:r>
            <a:endParaRPr lang="en-US" sz="14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3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554227" y="241215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2074336" y="4234246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2226736" y="4607138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9 Back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587858" y="1848446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ME+2/1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837944" y="4986515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4590246" y="3036116"/>
            <a:ext cx="1827475" cy="375674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Repair </a:t>
            </a:r>
            <a:r>
              <a:rPr lang="en-GB" sz="1200" dirty="0" smtClean="0">
                <a:solidFill>
                  <a:srgbClr val="333399"/>
                </a:solidFill>
              </a:rPr>
              <a:t>DT </a:t>
            </a:r>
            <a:r>
              <a:rPr lang="en-GB" sz="1200" dirty="0" err="1" smtClean="0">
                <a:solidFill>
                  <a:srgbClr val="333399"/>
                </a:solidFill>
              </a:rPr>
              <a:t>MiniCrates</a:t>
            </a:r>
            <a:endParaRPr lang="en-GB" sz="1200" dirty="0" smtClean="0">
              <a:solidFill>
                <a:srgbClr val="3333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YB-1 w2/2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67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151438" y="2501198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HV umbilical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5303838" y="2164648"/>
            <a:ext cx="2643233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 gas </a:t>
            </a:r>
            <a:r>
              <a:rPr lang="en-GB" sz="1200" smtClean="0">
                <a:solidFill>
                  <a:srgbClr val="333399"/>
                </a:solidFill>
              </a:rPr>
              <a:t>pipes in CC FAR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W49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554227" y="241215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63318" y="4049659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815718" y="4435521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968118" y="4814896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61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8550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5151438" y="3093751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RE-3/1 HV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5350482" y="4884050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RE-3/1 HV cables NEAR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W50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554227" y="241215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576280" y="4297950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663830" y="4677327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on 18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8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14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8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5151438" y="3093751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RE-4/1 HV cables FAR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350482" y="4884050"/>
            <a:ext cx="2322512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RE-4/1 HV cables NEAR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03935" y="3041705"/>
            <a:ext cx="2160587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333399"/>
                </a:solidFill>
              </a:rPr>
              <a:t>Install RE+3/1 Cu </a:t>
            </a:r>
            <a:r>
              <a:rPr lang="en-GB" sz="1200" dirty="0" smtClean="0">
                <a:solidFill>
                  <a:srgbClr val="333399"/>
                </a:solidFill>
              </a:rPr>
              <a:t>gas pipes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21856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W51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554227" y="2412152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1839427" y="4784568"/>
            <a:ext cx="1269357" cy="355645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Move YE+3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1d</a:t>
            </a: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752504" y="4373563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8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755884" y="3941177"/>
            <a:ext cx="2319036" cy="399536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RE+3/1 LV &amp; signal cables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4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085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W52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2095036" y="3332821"/>
            <a:ext cx="239394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Back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1498406" y="3705713"/>
            <a:ext cx="3142974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Back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858644" y="4085090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d1/2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65632" y="1913278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ME+3/1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3d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62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W53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252354" y="3516648"/>
            <a:ext cx="39351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Back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1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04754" y="3902510"/>
            <a:ext cx="2374097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9 Front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557154" y="4281885"/>
            <a:ext cx="314258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cables on 9 Front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2</a:t>
            </a:r>
            <a:r>
              <a:rPr lang="en-GB" sz="1000" dirty="0" smtClean="0">
                <a:solidFill>
                  <a:srgbClr val="333399"/>
                </a:solidFill>
              </a:rPr>
              <a:t>d d2/2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61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69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W54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673395" y="4183874"/>
            <a:ext cx="373190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Perform connectivity tests on Front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760945" y="4563251"/>
            <a:ext cx="305420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Connect services on 18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d2/2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8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3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10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1916113" y="5957888"/>
            <a:ext cx="798512" cy="1539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2D2D8A"/>
                </a:solidFill>
                <a:latin typeface="Arial"/>
              </a:rPr>
              <a:t>TX54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098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2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65" name="Picture 64" descr="200px-Radioactive_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682381" y="3525750"/>
            <a:ext cx="1934194" cy="3444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2</a:t>
            </a:r>
            <a:r>
              <a:rPr lang="en-GB" sz="1200" baseline="30000" dirty="0" smtClean="0">
                <a:solidFill>
                  <a:srgbClr val="333399"/>
                </a:solidFill>
              </a:rPr>
              <a:t>nd</a:t>
            </a:r>
            <a:r>
              <a:rPr lang="en-GB" sz="1200" dirty="0" smtClean="0">
                <a:solidFill>
                  <a:srgbClr val="333399"/>
                </a:solidFill>
              </a:rPr>
              <a:t> UXC55 crane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W2/4</a:t>
            </a:r>
            <a:endParaRPr lang="en-GB" sz="9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8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2" descr="Copy of YB+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Copy of YB+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W55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CSC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294197" y="3862079"/>
            <a:ext cx="317354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leak tests on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33399"/>
                </a:solidFill>
              </a:rPr>
              <a:t>3</a:t>
            </a:r>
            <a:r>
              <a:rPr lang="en-GB" sz="1000" dirty="0" smtClean="0">
                <a:solidFill>
                  <a:srgbClr val="333399"/>
                </a:solidFill>
              </a:rPr>
              <a:t>d</a:t>
            </a:r>
            <a:endParaRPr lang="en-GB" sz="1000" dirty="0">
              <a:solidFill>
                <a:srgbClr val="333399"/>
              </a:solidFill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394716" y="4242211"/>
            <a:ext cx="4032822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Carry out full commissioning tests on ME+4/1 chambers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333399"/>
                </a:solidFill>
              </a:rPr>
              <a:t>2d d2/3</a:t>
            </a:r>
            <a:endParaRPr lang="en-GB" sz="1000" dirty="0">
              <a:solidFill>
                <a:srgbClr val="333399"/>
              </a:solidFill>
            </a:endParaRPr>
          </a:p>
        </p:txBody>
      </p:sp>
      <p:pic>
        <p:nvPicPr>
          <p:cNvPr id="58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5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W56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38489" y="4200911"/>
            <a:ext cx="2175760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</a:t>
            </a:r>
            <a:r>
              <a:rPr lang="en-GB" sz="1200" smtClean="0">
                <a:solidFill>
                  <a:srgbClr val="333399"/>
                </a:solidFill>
              </a:rPr>
              <a:t>36 RE+4/2 4/3 </a:t>
            </a:r>
            <a:r>
              <a:rPr lang="en-GB" sz="1200" dirty="0" smtClean="0">
                <a:solidFill>
                  <a:srgbClr val="333399"/>
                </a:solidFill>
              </a:rPr>
              <a:t>chambers</a:t>
            </a:r>
          </a:p>
        </p:txBody>
      </p:sp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7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019625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6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687189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523364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W57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8904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17"/>
          <p:cNvSpPr>
            <a:spLocks noChangeArrowheads="1"/>
          </p:cNvSpPr>
          <p:nvPr/>
        </p:nvSpPr>
        <p:spPr bwMode="auto">
          <a:xfrm rot="16200000">
            <a:off x="1334458" y="2413024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RPC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38488" y="4194561"/>
            <a:ext cx="2637555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333399"/>
                </a:solidFill>
              </a:rPr>
              <a:t>Commission 36 RE+4/2 4/3 </a:t>
            </a:r>
            <a:r>
              <a:rPr lang="en-GB" sz="1200" dirty="0" smtClean="0">
                <a:solidFill>
                  <a:srgbClr val="333399"/>
                </a:solidFill>
              </a:rPr>
              <a:t>chambers</a:t>
            </a:r>
          </a:p>
        </p:txBody>
      </p:sp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Copy of YB+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4" descr="Copy of YE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98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9154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3" descr="Image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93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882345" y="4593696"/>
            <a:ext cx="2319036" cy="345304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RE+4/1 LV &amp; signal cables</a:t>
            </a:r>
          </a:p>
        </p:txBody>
      </p:sp>
    </p:spTree>
    <p:extLst>
      <p:ext uri="{BB962C8B-B14F-4D97-AF65-F5344CB8AC3E}">
        <p14:creationId xmlns:p14="http://schemas.microsoft.com/office/powerpoint/2010/main" val="16889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28111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627010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98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9" y="38100"/>
            <a:ext cx="7401200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Another example of potential configuration </a:t>
            </a:r>
            <a:br>
              <a:rPr lang="en-GB" sz="1600" dirty="0" smtClean="0"/>
            </a:br>
            <a:r>
              <a:rPr lang="en-GB" sz="1600" dirty="0" smtClean="0"/>
              <a:t>for CSC work 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26592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83550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9167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508" y="5458061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YE4 as shield against 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3192415" y="2057621"/>
            <a:ext cx="2678160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Configure CMS for BP re-installation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29Ws</a:t>
            </a:r>
          </a:p>
        </p:txBody>
      </p:sp>
    </p:spTree>
    <p:extLst>
      <p:ext uri="{BB962C8B-B14F-4D97-AF65-F5344CB8AC3E}">
        <p14:creationId xmlns:p14="http://schemas.microsoft.com/office/powerpoint/2010/main" val="18018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477126" y="3339972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W1/6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28Ws</a:t>
            </a:r>
          </a:p>
        </p:txBody>
      </p:sp>
    </p:spTree>
    <p:extLst>
      <p:ext uri="{BB962C8B-B14F-4D97-AF65-F5344CB8AC3E}">
        <p14:creationId xmlns:p14="http://schemas.microsoft.com/office/powerpoint/2010/main" val="13580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477126" y="3339972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W2/6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27Ws</a:t>
            </a:r>
          </a:p>
        </p:txBody>
      </p:sp>
    </p:spTree>
    <p:extLst>
      <p:ext uri="{BB962C8B-B14F-4D97-AF65-F5344CB8AC3E}">
        <p14:creationId xmlns:p14="http://schemas.microsoft.com/office/powerpoint/2010/main" val="11841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477126" y="3339972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W3/6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26Ws</a:t>
            </a:r>
          </a:p>
        </p:txBody>
      </p:sp>
    </p:spTree>
    <p:extLst>
      <p:ext uri="{BB962C8B-B14F-4D97-AF65-F5344CB8AC3E}">
        <p14:creationId xmlns:p14="http://schemas.microsoft.com/office/powerpoint/2010/main" val="7658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477126" y="3339972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W4/6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25Ws</a:t>
            </a:r>
          </a:p>
        </p:txBody>
      </p:sp>
    </p:spTree>
    <p:extLst>
      <p:ext uri="{BB962C8B-B14F-4D97-AF65-F5344CB8AC3E}">
        <p14:creationId xmlns:p14="http://schemas.microsoft.com/office/powerpoint/2010/main" val="3817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79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3477126" y="3339972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W5/6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4842102" y="4379011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BP bake out jackets -Z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24Ws</a:t>
            </a:r>
          </a:p>
        </p:txBody>
      </p:sp>
    </p:spTree>
    <p:extLst>
      <p:ext uri="{BB962C8B-B14F-4D97-AF65-F5344CB8AC3E}">
        <p14:creationId xmlns:p14="http://schemas.microsoft.com/office/powerpoint/2010/main" val="16862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10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1916113" y="5957888"/>
            <a:ext cx="798512" cy="1539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2D2D8A"/>
                </a:solidFill>
                <a:latin typeface="Arial"/>
              </a:rPr>
              <a:t>TX54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098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</a:t>
            </a:r>
            <a:r>
              <a:rPr lang="en-GB" sz="1600" dirty="0"/>
              <a:t>3</a:t>
            </a:r>
            <a:endParaRPr lang="en-GB" sz="1600" dirty="0" smtClean="0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65" name="Picture 64" descr="200px-Radioactive_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682381" y="3525750"/>
            <a:ext cx="1934194" cy="3444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2</a:t>
            </a:r>
            <a:r>
              <a:rPr lang="en-GB" sz="1200" baseline="30000" dirty="0" smtClean="0">
                <a:solidFill>
                  <a:srgbClr val="333399"/>
                </a:solidFill>
              </a:rPr>
              <a:t>nd</a:t>
            </a:r>
            <a:r>
              <a:rPr lang="en-GB" sz="1200" dirty="0" smtClean="0">
                <a:solidFill>
                  <a:srgbClr val="333399"/>
                </a:solidFill>
              </a:rPr>
              <a:t> UXC55 crane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W3/4</a:t>
            </a:r>
            <a:endParaRPr lang="en-GB" sz="9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43551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10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399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opy of YE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511693" y="3292638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2773494" y="3188365"/>
            <a:ext cx="220365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Re-Install Beam Pipe W6/6 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5506552" y="4208463"/>
            <a:ext cx="2042011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20t platform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23Ws</a:t>
            </a:r>
          </a:p>
        </p:txBody>
      </p:sp>
    </p:spTree>
    <p:extLst>
      <p:ext uri="{BB962C8B-B14F-4D97-AF65-F5344CB8AC3E}">
        <p14:creationId xmlns:p14="http://schemas.microsoft.com/office/powerpoint/2010/main" val="5201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906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5289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6624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5493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1992653" y="2793660"/>
            <a:ext cx="2640349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bake out jackets and racks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5602105" y="4832854"/>
            <a:ext cx="2525201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Move –Z </a:t>
            </a:r>
            <a:r>
              <a:rPr lang="en-GB" sz="1200" dirty="0" err="1" smtClean="0">
                <a:solidFill>
                  <a:srgbClr val="333399"/>
                </a:solidFill>
                <a:latin typeface="Arial"/>
              </a:rPr>
              <a:t>EndCap</a:t>
            </a: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 in BO position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5685858" y="5139712"/>
            <a:ext cx="1791130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BO scaffolding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72" name="Rectangle 46"/>
          <p:cNvSpPr>
            <a:spLocks noChangeArrowheads="1"/>
          </p:cNvSpPr>
          <p:nvPr/>
        </p:nvSpPr>
        <p:spPr bwMode="auto">
          <a:xfrm>
            <a:off x="5812515" y="5455151"/>
            <a:ext cx="1791130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YB0 gangway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2074619" y="4277107"/>
            <a:ext cx="2042011" cy="384175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Remove 20t platform</a:t>
            </a: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22Ws</a:t>
            </a:r>
          </a:p>
        </p:txBody>
      </p:sp>
    </p:spTree>
    <p:extLst>
      <p:ext uri="{BB962C8B-B14F-4D97-AF65-F5344CB8AC3E}">
        <p14:creationId xmlns:p14="http://schemas.microsoft.com/office/powerpoint/2010/main" val="10131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114611" y="4457775"/>
            <a:ext cx="1773496" cy="244361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kern="1200" dirty="0" smtClean="0">
                <a:solidFill>
                  <a:srgbClr val="333399"/>
                </a:solidFill>
                <a:latin typeface="Arial"/>
              </a:rPr>
              <a:t>Prepare BO operations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715618" y="3167119"/>
            <a:ext cx="1275975" cy="244362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FWD BP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1555750" y="5187791"/>
            <a:ext cx="2525201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Move </a:t>
            </a:r>
            <a:r>
              <a:rPr lang="en-GB" sz="1200" dirty="0">
                <a:solidFill>
                  <a:srgbClr val="333399"/>
                </a:solidFill>
                <a:latin typeface="Arial"/>
              </a:rPr>
              <a:t>+</a:t>
            </a: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Z </a:t>
            </a:r>
            <a:r>
              <a:rPr lang="en-GB" sz="1200" dirty="0" err="1" smtClean="0">
                <a:solidFill>
                  <a:srgbClr val="333399"/>
                </a:solidFill>
                <a:latin typeface="Arial"/>
              </a:rPr>
              <a:t>EndCap</a:t>
            </a: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 in BO position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1639503" y="5494649"/>
            <a:ext cx="1791130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BO scaffolding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766160" y="5810088"/>
            <a:ext cx="1791130" cy="27778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YB0 gangway</a:t>
            </a:r>
            <a:endParaRPr lang="en-GB" sz="120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425" y="3536483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1948" y="3783274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21Ws</a:t>
            </a:r>
          </a:p>
        </p:txBody>
      </p:sp>
    </p:spTree>
    <p:extLst>
      <p:ext uri="{BB962C8B-B14F-4D97-AF65-F5344CB8AC3E}">
        <p14:creationId xmlns:p14="http://schemas.microsoft.com/office/powerpoint/2010/main" val="8168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46515" y="3060063"/>
            <a:ext cx="1275975" cy="244362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FWD BP</a:t>
            </a:r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425" y="3536483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1948" y="3783274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869319" y="4198938"/>
            <a:ext cx="1773496" cy="244361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kern="1200" dirty="0" smtClean="0">
                <a:solidFill>
                  <a:srgbClr val="333399"/>
                </a:solidFill>
                <a:latin typeface="Arial"/>
              </a:rPr>
              <a:t>Prepare BO operations</a:t>
            </a:r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3536278" y="4633494"/>
            <a:ext cx="2394401" cy="244906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Install Bake Out jackets + cables</a:t>
            </a:r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20Ws</a:t>
            </a:r>
          </a:p>
        </p:txBody>
      </p:sp>
    </p:spTree>
    <p:extLst>
      <p:ext uri="{BB962C8B-B14F-4D97-AF65-F5344CB8AC3E}">
        <p14:creationId xmlns:p14="http://schemas.microsoft.com/office/powerpoint/2010/main" val="693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425" y="3536483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1948" y="3783274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174117" y="4212459"/>
            <a:ext cx="2799946" cy="256707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Bake Out CMS beam Pipe W1/3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19Ws</a:t>
            </a:r>
          </a:p>
        </p:txBody>
      </p:sp>
    </p:spTree>
    <p:extLst>
      <p:ext uri="{BB962C8B-B14F-4D97-AF65-F5344CB8AC3E}">
        <p14:creationId xmlns:p14="http://schemas.microsoft.com/office/powerpoint/2010/main" val="5009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425" y="3536483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1948" y="3783274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174117" y="4212459"/>
            <a:ext cx="2799946" cy="256707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Bake Out CMS beam Pipe W2/3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18Ws</a:t>
            </a:r>
          </a:p>
        </p:txBody>
      </p:sp>
    </p:spTree>
    <p:extLst>
      <p:ext uri="{BB962C8B-B14F-4D97-AF65-F5344CB8AC3E}">
        <p14:creationId xmlns:p14="http://schemas.microsoft.com/office/powerpoint/2010/main" val="528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640661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97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4539217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 rot="5400000">
            <a:off x="5109362" y="2761257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88107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>
          <a:xfrm>
            <a:off x="7001819" y="3538538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08342" y="3785329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45425" y="3536483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51948" y="3783274"/>
            <a:ext cx="314147" cy="193113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174117" y="4212459"/>
            <a:ext cx="2799946" cy="256707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  <a:latin typeface="Arial"/>
              </a:rPr>
              <a:t>Bake Out CMS beam Pipe W3/3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17Ws</a:t>
            </a:r>
          </a:p>
        </p:txBody>
      </p:sp>
    </p:spTree>
    <p:extLst>
      <p:ext uri="{BB962C8B-B14F-4D97-AF65-F5344CB8AC3E}">
        <p14:creationId xmlns:p14="http://schemas.microsoft.com/office/powerpoint/2010/main" val="28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84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74546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19233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12661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1638606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302825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 rot="5400000">
            <a:off x="2929603" y="2784859"/>
            <a:ext cx="1119721" cy="162857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4871212" y="5096849"/>
            <a:ext cx="2384448" cy="252880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Remove YB0- access gangway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5017302" y="5397161"/>
            <a:ext cx="2180280" cy="250131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Remove –Z </a:t>
            </a:r>
            <a:r>
              <a:rPr lang="en-GB" sz="1200" dirty="0" err="1" smtClean="0">
                <a:solidFill>
                  <a:srgbClr val="2D2D8A"/>
                </a:solidFill>
                <a:latin typeface="Arial"/>
              </a:rPr>
              <a:t>Surkov</a:t>
            </a: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 frame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4757601" y="4803037"/>
            <a:ext cx="1112974" cy="252880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Open –Z EC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16Ws</a:t>
            </a:r>
          </a:p>
        </p:txBody>
      </p:sp>
    </p:spTree>
    <p:extLst>
      <p:ext uri="{BB962C8B-B14F-4D97-AF65-F5344CB8AC3E}">
        <p14:creationId xmlns:p14="http://schemas.microsoft.com/office/powerpoint/2010/main" val="6269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60372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597563" y="5564260"/>
            <a:ext cx="2384448" cy="252880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Remove YB0- access gangway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1743653" y="5864572"/>
            <a:ext cx="2180280" cy="250131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Remove –Z </a:t>
            </a:r>
            <a:r>
              <a:rPr lang="en-GB" sz="1200" dirty="0" err="1" smtClean="0">
                <a:solidFill>
                  <a:srgbClr val="2D2D8A"/>
                </a:solidFill>
                <a:latin typeface="Arial"/>
              </a:rPr>
              <a:t>Surkov</a:t>
            </a: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 frame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483952" y="5270448"/>
            <a:ext cx="1112974" cy="252880"/>
          </a:xfrm>
          <a:prstGeom prst="rect">
            <a:avLst/>
          </a:prstGeom>
          <a:solidFill>
            <a:srgbClr val="FFC000"/>
          </a:solidFill>
          <a:ln w="28575" cmpd="sng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Open +Z EC</a:t>
            </a: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15Ws</a:t>
            </a:r>
          </a:p>
        </p:txBody>
      </p:sp>
    </p:spTree>
    <p:extLst>
      <p:ext uri="{BB962C8B-B14F-4D97-AF65-F5344CB8AC3E}">
        <p14:creationId xmlns:p14="http://schemas.microsoft.com/office/powerpoint/2010/main" val="13886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89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3708400" y="5437820"/>
            <a:ext cx="1848411" cy="252880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Install 20t platforms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14Ws</a:t>
            </a:r>
          </a:p>
        </p:txBody>
      </p:sp>
    </p:spTree>
    <p:extLst>
      <p:ext uri="{BB962C8B-B14F-4D97-AF65-F5344CB8AC3E}">
        <p14:creationId xmlns:p14="http://schemas.microsoft.com/office/powerpoint/2010/main" val="5607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4" descr="Copy of Y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575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5" descr="Image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13038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3043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6" descr="Copy of Y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9250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1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8113" y="3286125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095" name="Picture 21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3" descr="Image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800725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18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438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0" descr="Copy of YB+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22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10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1916113" y="5957888"/>
            <a:ext cx="798512" cy="1539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2D2D8A"/>
                </a:solidFill>
                <a:latin typeface="Arial"/>
              </a:rPr>
              <a:t>TX54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73325" y="2281238"/>
            <a:ext cx="115888" cy="1001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9098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775" y="3255963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543675" y="2279650"/>
            <a:ext cx="115888" cy="1001713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" name="Picture 4" descr="Rot shielding top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13785" y="3252481"/>
            <a:ext cx="1081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4"/>
          <p:cNvSpPr>
            <a:spLocks noGrp="1" noChangeArrowheads="1"/>
          </p:cNvSpPr>
          <p:nvPr>
            <p:ph type="title"/>
          </p:nvPr>
        </p:nvSpPr>
        <p:spPr>
          <a:xfrm>
            <a:off x="2614613" y="38100"/>
            <a:ext cx="3646487" cy="434975"/>
          </a:xfrm>
        </p:spPr>
        <p:txBody>
          <a:bodyPr/>
          <a:lstStyle/>
          <a:p>
            <a:pPr eaLnBrk="1" hangingPunct="1"/>
            <a:r>
              <a:rPr lang="en-GB" sz="1600" dirty="0" smtClean="0"/>
              <a:t>Week 4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63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65" name="Picture 64" descr="200px-Radioactive_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2790217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77633" y="2295525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682381" y="3525750"/>
            <a:ext cx="1934194" cy="3444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333399"/>
                </a:solidFill>
              </a:rPr>
              <a:t>Install 2</a:t>
            </a:r>
            <a:r>
              <a:rPr lang="en-GB" sz="1200" baseline="30000" dirty="0" smtClean="0">
                <a:solidFill>
                  <a:srgbClr val="333399"/>
                </a:solidFill>
              </a:rPr>
              <a:t>nd</a:t>
            </a:r>
            <a:r>
              <a:rPr lang="en-GB" sz="1200" dirty="0" smtClean="0">
                <a:solidFill>
                  <a:srgbClr val="333399"/>
                </a:solidFill>
              </a:rPr>
              <a:t> UXC55 crane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 smtClean="0">
                <a:solidFill>
                  <a:srgbClr val="333399"/>
                </a:solidFill>
              </a:rPr>
              <a:t>W4/4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5966926" y="4433380"/>
            <a:ext cx="2068965" cy="38576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1</a:t>
            </a:r>
            <a:r>
              <a:rPr lang="en-GB" sz="1200" dirty="0" smtClean="0">
                <a:solidFill>
                  <a:srgbClr val="333399"/>
                </a:solidFill>
              </a:rPr>
              <a:t>. Install </a:t>
            </a:r>
            <a:r>
              <a:rPr lang="en-GB" sz="1200" dirty="0">
                <a:solidFill>
                  <a:srgbClr val="333399"/>
                </a:solidFill>
              </a:rPr>
              <a:t>collar </a:t>
            </a:r>
            <a:r>
              <a:rPr lang="en-GB" sz="1200" dirty="0" smtClean="0">
                <a:solidFill>
                  <a:srgbClr val="333399"/>
                </a:solidFill>
              </a:rPr>
              <a:t>switchboards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6155813" y="4866851"/>
            <a:ext cx="1934194" cy="34448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2</a:t>
            </a:r>
            <a:r>
              <a:rPr lang="en-GB" sz="1200" dirty="0" smtClean="0">
                <a:solidFill>
                  <a:srgbClr val="333399"/>
                </a:solidFill>
              </a:rPr>
              <a:t>. Lower 4 CPs + 2SL</a:t>
            </a:r>
            <a:endParaRPr lang="en-GB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90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W1/6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13Ws</a:t>
            </a:r>
          </a:p>
        </p:txBody>
      </p:sp>
    </p:spTree>
    <p:extLst>
      <p:ext uri="{BB962C8B-B14F-4D97-AF65-F5344CB8AC3E}">
        <p14:creationId xmlns:p14="http://schemas.microsoft.com/office/powerpoint/2010/main" val="21022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91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W2/</a:t>
            </a:r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12Ws</a:t>
            </a:r>
          </a:p>
        </p:txBody>
      </p:sp>
    </p:spTree>
    <p:extLst>
      <p:ext uri="{BB962C8B-B14F-4D97-AF65-F5344CB8AC3E}">
        <p14:creationId xmlns:p14="http://schemas.microsoft.com/office/powerpoint/2010/main" val="16196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92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W3/</a:t>
            </a:r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11Ws</a:t>
            </a:r>
          </a:p>
        </p:txBody>
      </p:sp>
    </p:spTree>
    <p:extLst>
      <p:ext uri="{BB962C8B-B14F-4D97-AF65-F5344CB8AC3E}">
        <p14:creationId xmlns:p14="http://schemas.microsoft.com/office/powerpoint/2010/main" val="16962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93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W4/</a:t>
            </a:r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10Ws</a:t>
            </a:r>
          </a:p>
        </p:txBody>
      </p:sp>
    </p:spTree>
    <p:extLst>
      <p:ext uri="{BB962C8B-B14F-4D97-AF65-F5344CB8AC3E}">
        <p14:creationId xmlns:p14="http://schemas.microsoft.com/office/powerpoint/2010/main" val="7191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94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W5/</a:t>
            </a:r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9Ws</a:t>
            </a:r>
          </a:p>
        </p:txBody>
      </p:sp>
    </p:spTree>
    <p:extLst>
      <p:ext uri="{BB962C8B-B14F-4D97-AF65-F5344CB8AC3E}">
        <p14:creationId xmlns:p14="http://schemas.microsoft.com/office/powerpoint/2010/main" val="9636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95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555047" y="3235325"/>
            <a:ext cx="2038667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FFFFFF"/>
                </a:solidFill>
              </a:rPr>
              <a:t>Re-Install PIX/BCM W6/</a:t>
            </a:r>
            <a:r>
              <a:rPr lang="en-GB" sz="12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8Ws</a:t>
            </a:r>
          </a:p>
        </p:txBody>
      </p:sp>
    </p:spTree>
    <p:extLst>
      <p:ext uri="{BB962C8B-B14F-4D97-AF65-F5344CB8AC3E}">
        <p14:creationId xmlns:p14="http://schemas.microsoft.com/office/powerpoint/2010/main" val="730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98173" y="3339972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97464" y="3332548"/>
            <a:ext cx="968263" cy="83832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7333363" y="2273300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426" y="2271713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5491708" y="3294706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96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7814855" y="2286944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13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3639753" y="5072623"/>
            <a:ext cx="1848411" cy="252880"/>
          </a:xfrm>
          <a:prstGeom prst="rect">
            <a:avLst/>
          </a:prstGeom>
          <a:solidFill>
            <a:srgbClr val="FFC000"/>
          </a:solidFill>
          <a:ln w="28575" cmpd="sng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Remove 20t platforms</a:t>
            </a: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3792153" y="5371921"/>
            <a:ext cx="2159730" cy="252880"/>
          </a:xfrm>
          <a:prstGeom prst="rect">
            <a:avLst/>
          </a:prstGeom>
          <a:solidFill>
            <a:srgbClr val="FFC000"/>
          </a:solidFill>
          <a:ln w="28575" cmpd="sng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2D2D8A"/>
                </a:solidFill>
                <a:latin typeface="Arial"/>
              </a:rPr>
              <a:t>Prepare to close and lock YEs</a:t>
            </a: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7Ws</a:t>
            </a:r>
          </a:p>
        </p:txBody>
      </p:sp>
    </p:spTree>
    <p:extLst>
      <p:ext uri="{BB962C8B-B14F-4D97-AF65-F5344CB8AC3E}">
        <p14:creationId xmlns:p14="http://schemas.microsoft.com/office/powerpoint/2010/main" val="5664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97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8428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1182703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677534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1341753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4774913" y="1920827"/>
            <a:ext cx="1969054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</a:rPr>
              <a:t>Close &amp; Lock YE-Z</a:t>
            </a:r>
            <a:endParaRPr lang="en-GB" sz="1400" dirty="0">
              <a:solidFill>
                <a:srgbClr val="333399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6Ws</a:t>
            </a:r>
          </a:p>
        </p:txBody>
      </p:sp>
    </p:spTree>
    <p:extLst>
      <p:ext uri="{BB962C8B-B14F-4D97-AF65-F5344CB8AC3E}">
        <p14:creationId xmlns:p14="http://schemas.microsoft.com/office/powerpoint/2010/main" val="166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98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8" descr="Copy of H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93" y="3289300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030118" y="1769220"/>
            <a:ext cx="1969054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</a:rPr>
              <a:t>Close &amp; Lock YE+Z</a:t>
            </a:r>
            <a:endParaRPr lang="en-GB" sz="1400" dirty="0">
              <a:solidFill>
                <a:srgbClr val="333399"/>
              </a:solidFill>
            </a:endParaRP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5Ws</a:t>
            </a:r>
          </a:p>
        </p:txBody>
      </p:sp>
    </p:spTree>
    <p:extLst>
      <p:ext uri="{BB962C8B-B14F-4D97-AF65-F5344CB8AC3E}">
        <p14:creationId xmlns:p14="http://schemas.microsoft.com/office/powerpoint/2010/main" val="7295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resu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3538538"/>
            <a:ext cx="59928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2794982" y="230370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5" descr="Imag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4" t="1677" r="16876" b="5029"/>
          <a:stretch>
            <a:fillRect/>
          </a:stretch>
        </p:blipFill>
        <p:spPr bwMode="auto">
          <a:xfrm>
            <a:off x="2729257" y="2295525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5407614" flipH="1">
            <a:off x="2224088" y="3294063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6" descr="Copy of YE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" r="3609"/>
          <a:stretch>
            <a:fillRect/>
          </a:stretch>
        </p:blipFill>
        <p:spPr bwMode="auto">
          <a:xfrm>
            <a:off x="2888307" y="2268538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3" descr="Image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76" t="5029" r="25644" b="1677"/>
          <a:stretch>
            <a:fillRect/>
          </a:stretch>
        </p:blipFill>
        <p:spPr bwMode="auto">
          <a:xfrm>
            <a:off x="5788189" y="2265876"/>
            <a:ext cx="625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4" descr="Copy of YE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52" y="2264289"/>
            <a:ext cx="6397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 descr="Copy of YE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9"/>
          <a:stretch>
            <a:fillRect/>
          </a:stretch>
        </p:blipFill>
        <p:spPr bwMode="auto">
          <a:xfrm rot="16215227" flipH="1">
            <a:off x="3946534" y="3287282"/>
            <a:ext cx="2968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Martin.Gastal@cern.ch</a:t>
            </a: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9FD50-2A16-4174-BB09-CDAB24BA1DFA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99</a:t>
            </a:fld>
            <a:endParaRPr lang="en-GB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3" name="Rectangle 42"/>
          <p:cNvSpPr>
            <a:spLocks noChangeArrowheads="1"/>
          </p:cNvSpPr>
          <p:nvPr/>
        </p:nvSpPr>
        <p:spPr bwMode="auto">
          <a:xfrm>
            <a:off x="131763" y="6030913"/>
            <a:ext cx="517525" cy="17621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"/>
              </a:rPr>
              <a:t>SL</a:t>
            </a:r>
          </a:p>
        </p:txBody>
      </p:sp>
      <p:sp>
        <p:nvSpPr>
          <p:cNvPr id="3094" name="AutoShape 17"/>
          <p:cNvSpPr>
            <a:spLocks noChangeArrowheads="1"/>
          </p:cNvSpPr>
          <p:nvPr/>
        </p:nvSpPr>
        <p:spPr bwMode="auto">
          <a:xfrm>
            <a:off x="762000" y="5989638"/>
            <a:ext cx="371475" cy="223837"/>
          </a:xfrm>
          <a:prstGeom prst="roundRect">
            <a:avLst>
              <a:gd name="adj" fmla="val 16667"/>
            </a:avLst>
          </a:prstGeom>
          <a:solidFill>
            <a:srgbClr val="E729B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  <a:latin typeface="Arial"/>
              </a:rPr>
              <a:t>CP</a:t>
            </a:r>
          </a:p>
        </p:txBody>
      </p:sp>
      <p:pic>
        <p:nvPicPr>
          <p:cNvPr id="3110" name="Picture 27" descr="Copy of H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5" y="3279775"/>
            <a:ext cx="5762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Arial"/>
              </a:rPr>
              <a:t>21/06/15</a:t>
            </a: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176213" y="1196975"/>
            <a:ext cx="650875" cy="303213"/>
          </a:xfrm>
          <a:prstGeom prst="rect">
            <a:avLst/>
          </a:prstGeom>
          <a:solidFill>
            <a:srgbClr val="4C34F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ECAL</a:t>
            </a: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896938" y="1196975"/>
            <a:ext cx="650875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333399"/>
                </a:solidFill>
              </a:rPr>
              <a:t>CMX</a:t>
            </a: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1617663" y="1196975"/>
            <a:ext cx="650875" cy="3032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ZEC</a:t>
            </a:r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336800" y="1196975"/>
            <a:ext cx="650875" cy="3032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CSC RE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3057525" y="1196975"/>
            <a:ext cx="650875" cy="303213"/>
          </a:xfrm>
          <a:prstGeom prst="rect">
            <a:avLst/>
          </a:prstGeom>
          <a:solidFill>
            <a:srgbClr val="CCFF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DT+ RB</a:t>
            </a: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3776663" y="1196975"/>
            <a:ext cx="650875" cy="303213"/>
          </a:xfrm>
          <a:prstGeom prst="rect">
            <a:avLst/>
          </a:prstGeom>
          <a:solidFill>
            <a:srgbClr val="9933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TK FPIX</a:t>
            </a: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4500563" y="1196975"/>
            <a:ext cx="650875" cy="303213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</a:rPr>
              <a:t>Survey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219700" y="1196975"/>
            <a:ext cx="650875" cy="303213"/>
          </a:xfrm>
          <a:prstGeom prst="rect">
            <a:avLst/>
          </a:prstGeom>
          <a:solidFill>
            <a:srgbClr val="FF33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>
                <a:solidFill>
                  <a:srgbClr val="333399"/>
                </a:solidFill>
              </a:rPr>
              <a:t>HCAL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5951883" y="1196975"/>
            <a:ext cx="650875" cy="3032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333399"/>
                </a:solidFill>
              </a:rPr>
              <a:t>TE-VSC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6673672" y="1196975"/>
            <a:ext cx="650875" cy="30321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333399"/>
                </a:solidFill>
              </a:rPr>
              <a:t>EN </a:t>
            </a:r>
            <a:r>
              <a:rPr lang="en-GB" sz="1200" dirty="0" err="1">
                <a:solidFill>
                  <a:srgbClr val="333399"/>
                </a:solidFill>
              </a:rPr>
              <a:t>Dept</a:t>
            </a:r>
            <a:endParaRPr lang="en-GB" sz="1200" dirty="0">
              <a:solidFill>
                <a:srgbClr val="333399"/>
              </a:solidFill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77728" y="1207511"/>
            <a:ext cx="650875" cy="303213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chemeClr val="bg1"/>
                </a:solidFill>
              </a:rPr>
              <a:t>GS </a:t>
            </a:r>
            <a:r>
              <a:rPr lang="en-GB" sz="1200" dirty="0" err="1">
                <a:solidFill>
                  <a:schemeClr val="bg1"/>
                </a:solidFill>
              </a:rPr>
              <a:t>Dept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072775" y="1213891"/>
            <a:ext cx="648000" cy="276999"/>
            <a:chOff x="8072775" y="1213891"/>
            <a:chExt cx="648000" cy="276999"/>
          </a:xfrm>
        </p:grpSpPr>
        <p:pic>
          <p:nvPicPr>
            <p:cNvPr id="48" name="Picture 47" descr="200px-Radioactive_svg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0832" y="1227375"/>
              <a:ext cx="285750" cy="25003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072775" y="1213891"/>
              <a:ext cx="64800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CH" sz="1200" dirty="0" smtClean="0"/>
                <a:t>    RP</a:t>
              </a:r>
              <a:endParaRPr lang="fr-CH" sz="12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69681" y="2279520"/>
            <a:ext cx="76200" cy="2916000"/>
          </a:xfrm>
          <a:prstGeom prst="rect">
            <a:avLst/>
          </a:prstGeom>
          <a:solidFill>
            <a:srgbClr val="33FF00"/>
          </a:solidFill>
          <a:ln>
            <a:solidFill>
              <a:srgbClr val="0099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1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700" y="2284413"/>
            <a:ext cx="436563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0" descr="Copy of YB+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888" y="2286000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8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422" y="2281238"/>
            <a:ext cx="43656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Copy of YB+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32" y="2276475"/>
            <a:ext cx="43656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3776663" y="1881664"/>
            <a:ext cx="160415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CRUZET Run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6" name="Picture 28" descr="Copy of HF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462" y="3297881"/>
            <a:ext cx="5762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6"/>
          <p:cNvSpPr>
            <a:spLocks noChangeArrowheads="1"/>
          </p:cNvSpPr>
          <p:nvPr/>
        </p:nvSpPr>
        <p:spPr bwMode="auto">
          <a:xfrm>
            <a:off x="6258061" y="4538732"/>
            <a:ext cx="1517096" cy="303213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333399"/>
                </a:solidFill>
              </a:rPr>
              <a:t>Position HF-</a:t>
            </a:r>
            <a:endParaRPr lang="en-GB" sz="1400" dirty="0">
              <a:solidFill>
                <a:srgbClr val="333399"/>
              </a:solidFill>
            </a:endParaRPr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2728944" y="217487"/>
            <a:ext cx="3646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/>
              <a:t>Ready for Beam – 4Ws</a:t>
            </a:r>
          </a:p>
        </p:txBody>
      </p:sp>
    </p:spTree>
    <p:extLst>
      <p:ext uri="{BB962C8B-B14F-4D97-AF65-F5344CB8AC3E}">
        <p14:creationId xmlns:p14="http://schemas.microsoft.com/office/powerpoint/2010/main" val="1657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115438</TotalTime>
  <Words>5420</Words>
  <Application>Microsoft Office PowerPoint</Application>
  <PresentationFormat>On-screen Show (4:3)</PresentationFormat>
  <Paragraphs>2613</Paragraphs>
  <Slides>107</Slides>
  <Notes>98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Lucida Grande</vt:lpstr>
      <vt:lpstr>Office Theme</vt:lpstr>
      <vt:lpstr>2_Default Design</vt:lpstr>
      <vt:lpstr>Draft LS2 Draft Schedule</vt:lpstr>
      <vt:lpstr>PowerPoint Presentation</vt:lpstr>
      <vt:lpstr>PowerPoint Presentation</vt:lpstr>
      <vt:lpstr>PowerPoint Presentation</vt:lpstr>
      <vt:lpstr>PowerPoint Presentation</vt:lpstr>
      <vt:lpstr>Week 1</vt:lpstr>
      <vt:lpstr>Week 2</vt:lpstr>
      <vt:lpstr>Week 3</vt:lpstr>
      <vt:lpstr>Week 4</vt:lpstr>
      <vt:lpstr>Week 5</vt:lpstr>
      <vt:lpstr>Week 5</vt:lpstr>
      <vt:lpstr>Week 5</vt:lpstr>
      <vt:lpstr>Week 5</vt:lpstr>
      <vt:lpstr>Week 6</vt:lpstr>
      <vt:lpstr>W6</vt:lpstr>
      <vt:lpstr>W6</vt:lpstr>
      <vt:lpstr>W6</vt:lpstr>
      <vt:lpstr>W6</vt:lpstr>
      <vt:lpstr>W7</vt:lpstr>
      <vt:lpstr>W7</vt:lpstr>
      <vt:lpstr>W7</vt:lpstr>
      <vt:lpstr>W7</vt:lpstr>
      <vt:lpstr>W8</vt:lpstr>
      <vt:lpstr>W9</vt:lpstr>
      <vt:lpstr>W10</vt:lpstr>
      <vt:lpstr>W11</vt:lpstr>
      <vt:lpstr>W12</vt:lpstr>
      <vt:lpstr>W13</vt:lpstr>
      <vt:lpstr>W14</vt:lpstr>
      <vt:lpstr>W15</vt:lpstr>
      <vt:lpstr>W16</vt:lpstr>
      <vt:lpstr>W17</vt:lpstr>
      <vt:lpstr>W18</vt:lpstr>
      <vt:lpstr>W19</vt:lpstr>
      <vt:lpstr>W20</vt:lpstr>
      <vt:lpstr>W21</vt:lpstr>
      <vt:lpstr>W22</vt:lpstr>
      <vt:lpstr>W23</vt:lpstr>
      <vt:lpstr>W24</vt:lpstr>
      <vt:lpstr>W25</vt:lpstr>
      <vt:lpstr>W26</vt:lpstr>
      <vt:lpstr>W27</vt:lpstr>
      <vt:lpstr>W28</vt:lpstr>
      <vt:lpstr>W29</vt:lpstr>
      <vt:lpstr>W30</vt:lpstr>
      <vt:lpstr>W31</vt:lpstr>
      <vt:lpstr>W32</vt:lpstr>
      <vt:lpstr>W33</vt:lpstr>
      <vt:lpstr>W34</vt:lpstr>
      <vt:lpstr>W35</vt:lpstr>
      <vt:lpstr>W36</vt:lpstr>
      <vt:lpstr>W37</vt:lpstr>
      <vt:lpstr>W38</vt:lpstr>
      <vt:lpstr>W39</vt:lpstr>
      <vt:lpstr>W40</vt:lpstr>
      <vt:lpstr>W41</vt:lpstr>
      <vt:lpstr>W42</vt:lpstr>
      <vt:lpstr>W43</vt:lpstr>
      <vt:lpstr>W44</vt:lpstr>
      <vt:lpstr>W45</vt:lpstr>
      <vt:lpstr>W46</vt:lpstr>
      <vt:lpstr>W47</vt:lpstr>
      <vt:lpstr>W48</vt:lpstr>
      <vt:lpstr>W49</vt:lpstr>
      <vt:lpstr>W50</vt:lpstr>
      <vt:lpstr>W51</vt:lpstr>
      <vt:lpstr>W52</vt:lpstr>
      <vt:lpstr>W53</vt:lpstr>
      <vt:lpstr>W54</vt:lpstr>
      <vt:lpstr>W55</vt:lpstr>
      <vt:lpstr>W56</vt:lpstr>
      <vt:lpstr>W57</vt:lpstr>
      <vt:lpstr>Another example of potential configuration  for CSC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Ready for Beam</vt:lpstr>
      <vt:lpstr>PowerPoint Presentation</vt:lpstr>
      <vt:lpstr>Back-up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LS1 Draft Schedule</dc:title>
  <dc:creator>Martin Gastal</dc:creator>
  <cp:lastModifiedBy>Anton Dimitrov</cp:lastModifiedBy>
  <cp:revision>1031</cp:revision>
  <cp:lastPrinted>2016-04-08T12:16:11Z</cp:lastPrinted>
  <dcterms:created xsi:type="dcterms:W3CDTF">2011-11-07T15:24:03Z</dcterms:created>
  <dcterms:modified xsi:type="dcterms:W3CDTF">2016-06-21T13:33:13Z</dcterms:modified>
</cp:coreProperties>
</file>