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305" r:id="rId3"/>
    <p:sldId id="293" r:id="rId4"/>
    <p:sldId id="306" r:id="rId5"/>
    <p:sldId id="307" r:id="rId6"/>
    <p:sldId id="308" r:id="rId7"/>
    <p:sldId id="309" r:id="rId8"/>
    <p:sldId id="310" r:id="rId9"/>
    <p:sldId id="298" r:id="rId10"/>
    <p:sldId id="311" r:id="rId11"/>
    <p:sldId id="312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28F88B"/>
    <a:srgbClr val="788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9759ab4c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9759ab4c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6444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9759ab4c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9759ab4c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476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9759ab4c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9759ab4c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083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9759ab4c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9759ab4c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816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9759ab4c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9759ab4c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955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9759ab4c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9759ab4c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99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9759ab4c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9759ab4c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6235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9759ab4c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9759ab4c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88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9759ab4c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9759ab4c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9987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9759ab4c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9759ab4c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169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706703"/>
            <a:ext cx="91440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iRPC - RE3/1 Detector</a:t>
            </a:r>
            <a:br>
              <a:rPr lang="en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&amp; Integration</a:t>
            </a:r>
            <a:endParaRPr sz="4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44464" y="3499167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400" i="1" dirty="0" smtClean="0">
                <a:solidFill>
                  <a:srgbClr val="3B3838"/>
                </a:solidFill>
              </a:rPr>
              <a:t>Elena Voevodina </a:t>
            </a:r>
            <a:endParaRPr sz="2400" i="1" dirty="0">
              <a:solidFill>
                <a:srgbClr val="3B3838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i="1" dirty="0">
                <a:solidFill>
                  <a:srgbClr val="3B3838"/>
                </a:solidFill>
              </a:rPr>
              <a:t>on behalf of RPC group</a:t>
            </a:r>
            <a:endParaRPr sz="2000" i="1" dirty="0">
              <a:solidFill>
                <a:srgbClr val="3B383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0" cy="109299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081300" y="4447253"/>
            <a:ext cx="6062700" cy="71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i="1" dirty="0">
                <a:solidFill>
                  <a:srgbClr val="7F7F7F"/>
                </a:solidFill>
              </a:rPr>
              <a:t>PhD Student - Department of Physics,</a:t>
            </a:r>
          </a:p>
          <a:p>
            <a:pPr lvl="0">
              <a:lnSpc>
                <a:spcPct val="115000"/>
              </a:lnSpc>
            </a:pPr>
            <a:r>
              <a:rPr lang="en-GB" i="1" dirty="0">
                <a:solidFill>
                  <a:srgbClr val="7F7F7F"/>
                </a:solidFill>
              </a:rPr>
              <a:t>University of Napoli &amp; INFN Napoli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i="1" dirty="0" smtClean="0">
              <a:solidFill>
                <a:srgbClr val="7F7F7F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8162027" y="10961887"/>
            <a:ext cx="6498900" cy="385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 smtClean="0">
                <a:solidFill>
                  <a:srgbClr val="000000"/>
                </a:solidFill>
              </a:rPr>
              <a:t>CERN, </a:t>
            </a:r>
            <a:r>
              <a:rPr lang="en" sz="1600" i="1" dirty="0" smtClean="0"/>
              <a:t>24</a:t>
            </a:r>
            <a:r>
              <a:rPr lang="en" sz="1600" i="1" dirty="0" smtClean="0">
                <a:solidFill>
                  <a:srgbClr val="000000"/>
                </a:solidFill>
              </a:rPr>
              <a:t>/01/2019</a:t>
            </a:r>
            <a:endParaRPr sz="160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" y="4150303"/>
            <a:ext cx="2276605" cy="22766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1026" name="Picture 2" descr="ÐÐ°ÑÑÐ¸Ð½ÐºÐ¸ Ð¿Ð¾ Ð·Ð°Ð¿ÑÐ¾ÑÑ infn napo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65" y="3904955"/>
            <a:ext cx="251999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0" cy="10929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1475035" y="249390"/>
            <a:ext cx="8134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iRPC</a:t>
            </a:r>
            <a:r>
              <a:rPr lang="en-GB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RE3/1 Detector Prototype Simulation</a:t>
            </a:r>
            <a:endParaRPr lang="en-GB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8269" y="4888142"/>
            <a:ext cx="3514725" cy="1743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79449" y="4304147"/>
            <a:ext cx="1081377" cy="120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" y="1913639"/>
            <a:ext cx="6249985" cy="3517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40" y="1711309"/>
            <a:ext cx="292276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0" cy="10929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1475035" y="249390"/>
            <a:ext cx="8134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iRPC</a:t>
            </a:r>
            <a:r>
              <a:rPr lang="en-GB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RE3/1 Detector Prototype Assembly </a:t>
            </a:r>
            <a:endParaRPr lang="en-GB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8269" y="4888142"/>
            <a:ext cx="3514725" cy="1743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79449" y="4304147"/>
            <a:ext cx="1081377" cy="120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6" y="1429470"/>
            <a:ext cx="8615128" cy="4922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5631" y="1979711"/>
            <a:ext cx="125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Gas Gap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8068" y="3656111"/>
            <a:ext cx="1254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Strip panel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982536">
            <a:off x="1407546" y="3603355"/>
            <a:ext cx="98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Fake Strip panel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8545" y="3674245"/>
            <a:ext cx="1757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Faraday cage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0" cy="10929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0" y="6559759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582604-FAA3-4CC8-89BA-BD38EA7E6C84}" type="datetime1">
              <a:rPr lang="en-GB" smtClean="0"/>
              <a:pPr/>
              <a:t>24/01/2019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543451" y="3"/>
                <a:ext cx="11620593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CMS - I</a:t>
                </a:r>
                <a:r>
                  <a:rPr lang="en-US" sz="2800" b="1" i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mproved </a:t>
                </a:r>
                <a:r>
                  <a:rPr lang="en-US" sz="28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sz="2800" b="1" i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esistive </a:t>
                </a:r>
                <a:r>
                  <a:rPr lang="en-US" sz="28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en-US" sz="2800" b="1" i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late </a:t>
                </a:r>
                <a:r>
                  <a:rPr lang="en-US" sz="28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sz="2800" b="1" i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hamber </a:t>
                </a:r>
              </a:p>
              <a:p>
                <a:pPr algn="ctr"/>
                <a:r>
                  <a:rPr lang="en-US" sz="28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sz="2800" b="1" i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PC </a:t>
                </a:r>
                <a:r>
                  <a:rPr lang="en-GB" sz="32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en-GB" sz="2800" b="1" i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ndcap Ring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b="1" i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2800" b="1" i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Station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it-IT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800" b="1" dirty="0" smtClean="0">
                  <a:solidFill>
                    <a:srgbClr val="00743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3451" y="3"/>
                <a:ext cx="11620593" cy="1446550"/>
              </a:xfrm>
              <a:prstGeom prst="rect">
                <a:avLst/>
              </a:prstGeom>
              <a:blipFill>
                <a:blip r:embed="rId4"/>
                <a:stretch>
                  <a:fillRect t="-4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7609230" y="3282267"/>
            <a:ext cx="1094989" cy="394868"/>
          </a:xfrm>
          <a:prstGeom prst="straightConnector1">
            <a:avLst/>
          </a:prstGeom>
          <a:ln w="254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ÐÐ°ÑÑÐ¸Ð½ÐºÐ¸ Ð¿Ð¾ Ð·Ð°Ð¿ÑÐ¾ÑÑ cms experiment upgra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997"/>
            <a:ext cx="5236364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9056" y="3201815"/>
            <a:ext cx="4161433" cy="36000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106336" y="4282590"/>
            <a:ext cx="244765" cy="266407"/>
          </a:xfrm>
          <a:prstGeom prst="straightConnector1">
            <a:avLst/>
          </a:prstGeom>
          <a:ln w="254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72530" y="3974813"/>
            <a:ext cx="678571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RE4/1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998210" y="4073709"/>
            <a:ext cx="772309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RE3/1 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601267" y="4381486"/>
            <a:ext cx="391204" cy="378773"/>
          </a:xfrm>
          <a:prstGeom prst="straightConnector1">
            <a:avLst/>
          </a:prstGeom>
          <a:ln w="254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9277" y="1600200"/>
            <a:ext cx="2514599" cy="1318846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883877" y="1793631"/>
            <a:ext cx="1537422" cy="228007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47346" y="1336431"/>
            <a:ext cx="1732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0000FF"/>
                </a:solidFill>
              </a:rPr>
              <a:t>Barrel Region</a:t>
            </a:r>
            <a:endParaRPr lang="en-GB" b="1" i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6908" y="1490319"/>
            <a:ext cx="1732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Endcap Region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1368" y="3193489"/>
            <a:ext cx="36000" cy="57008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249612" y="3178841"/>
            <a:ext cx="36000" cy="57008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855705" y="3421381"/>
            <a:ext cx="295275" cy="114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166121" y="3427120"/>
            <a:ext cx="333375" cy="12382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652588" y="3103685"/>
            <a:ext cx="844224" cy="970024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>
            <a:endCxn id="5" idx="1"/>
          </p:cNvCxnSpPr>
          <p:nvPr/>
        </p:nvCxnSpPr>
        <p:spPr>
          <a:xfrm>
            <a:off x="4060493" y="4073709"/>
            <a:ext cx="728563" cy="928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8" idx="3"/>
          </p:cNvCxnSpPr>
          <p:nvPr/>
        </p:nvCxnSpPr>
        <p:spPr>
          <a:xfrm flipV="1">
            <a:off x="4496812" y="3496235"/>
            <a:ext cx="362732" cy="9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Shape 145">
                <a:extLst>
                  <a:ext uri="{FF2B5EF4-FFF2-40B4-BE49-F238E27FC236}">
                    <a16:creationId xmlns:a16="http://schemas.microsoft.com/office/drawing/2014/main" id="{1813D9AE-2C6B-4328-8861-3F779F555B73}"/>
                  </a:ext>
                </a:extLst>
              </p:cNvPr>
              <p:cNvSpPr/>
              <p:nvPr/>
            </p:nvSpPr>
            <p:spPr>
              <a:xfrm>
                <a:off x="103586" y="4343923"/>
                <a:ext cx="4539663" cy="2564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just"/>
                <a:r>
                  <a:rPr lang="ar-AE" b="1" dirty="0" smtClean="0">
                    <a:solidFill>
                      <a:srgbClr val="000099"/>
                    </a:solidFill>
                    <a:effectLst/>
                  </a:rPr>
                  <a:t>  </a:t>
                </a:r>
                <a:r>
                  <a:rPr lang="it-IT" sz="1600" b="1" u="sng" dirty="0" smtClean="0">
                    <a:solidFill>
                      <a:srgbClr val="FF0000"/>
                    </a:solidFill>
                    <a:effectLst/>
                  </a:rPr>
                  <a:t>iRPC projects</a:t>
                </a:r>
                <a:r>
                  <a:rPr lang="it-IT" sz="1600" b="1" u="sng" dirty="0" smtClean="0">
                    <a:solidFill>
                      <a:srgbClr val="FF0000"/>
                    </a:solidFill>
                    <a:effectLst/>
                  </a:rPr>
                  <a:t>:</a:t>
                </a:r>
              </a:p>
              <a:p>
                <a:pPr algn="just"/>
                <a:endParaRPr lang="it-IT" sz="1000" b="1" dirty="0">
                  <a:solidFill>
                    <a:srgbClr val="FF0000"/>
                  </a:solidFill>
                  <a:effectLst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it-IT" b="1" dirty="0" smtClean="0">
                    <a:solidFill>
                      <a:srgbClr val="007434"/>
                    </a:solidFill>
                    <a:effectLst/>
                  </a:rPr>
                  <a:t>RE3/1</a:t>
                </a:r>
                <a:r>
                  <a:rPr lang="it-IT" b="1" dirty="0" smtClean="0">
                    <a:solidFill>
                      <a:srgbClr val="000099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t-IT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b="1" i="1" smtClean="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𝟖𝟐</m:t>
                    </m:r>
                    <m:r>
                      <a:rPr lang="en-GB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GB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GB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b="1" i="1" smtClean="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𝟒𝟗</m:t>
                    </m:r>
                  </m:oMath>
                </a14:m>
                <a:endParaRPr lang="en-GB" b="1" dirty="0" smtClean="0">
                  <a:solidFill>
                    <a:srgbClr val="000099"/>
                  </a:solidFill>
                  <a:effectLst/>
                  <a:ea typeface="Cambria Math" panose="020405030504060302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it-IT" sz="800" b="1" dirty="0">
                  <a:solidFill>
                    <a:srgbClr val="000099"/>
                  </a:solidFill>
                  <a:effectLst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it-IT" b="1" dirty="0" smtClean="0">
                    <a:solidFill>
                      <a:srgbClr val="2C22FF"/>
                    </a:solidFill>
                    <a:effectLst/>
                  </a:rPr>
                  <a:t>RE4/1</a:t>
                </a:r>
                <a:r>
                  <a:rPr lang="it-IT" b="1" dirty="0" smtClean="0">
                    <a:solidFill>
                      <a:srgbClr val="000099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it-IT" b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b="1" i="0" smtClean="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𝟖𝟐</m:t>
                    </m:r>
                    <m:r>
                      <a:rPr lang="it-IT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it-IT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it-IT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it-IT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t-IT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𝟒𝟗</m:t>
                    </m:r>
                  </m:oMath>
                </a14:m>
                <a:endParaRPr lang="en-GB" b="1" dirty="0" smtClean="0">
                  <a:solidFill>
                    <a:srgbClr val="000099"/>
                  </a:solidFill>
                  <a:effectLst/>
                  <a:ea typeface="Cambria Math" panose="020405030504060302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it-IT" sz="800" b="1" dirty="0" smtClean="0">
                  <a:solidFill>
                    <a:srgbClr val="000099"/>
                  </a:solidFill>
                  <a:effectLst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GB" b="1" dirty="0">
                    <a:solidFill>
                      <a:srgbClr val="000099"/>
                    </a:solidFill>
                  </a:rPr>
                  <a:t>Full 𝝋 coverage (both </a:t>
                </a:r>
                <a:r>
                  <a:rPr lang="en-GB" b="1" dirty="0" smtClean="0">
                    <a:solidFill>
                      <a:srgbClr val="000099"/>
                    </a:solidFill>
                  </a:rPr>
                  <a:t>Endcaps)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it-IT" sz="800" b="1" dirty="0" smtClean="0">
                  <a:solidFill>
                    <a:srgbClr val="000099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In total: 72 </a:t>
                </a:r>
                <a:r>
                  <a:rPr lang="en-GB" b="1" dirty="0">
                    <a:solidFill>
                      <a:schemeClr val="tx1"/>
                    </a:solidFill>
                  </a:rPr>
                  <a:t>trapezoidal </a:t>
                </a:r>
                <a:r>
                  <a:rPr lang="en-GB" b="1" dirty="0" err="1">
                    <a:solidFill>
                      <a:schemeClr val="tx1"/>
                    </a:solidFill>
                  </a:rPr>
                  <a:t>iRPC</a:t>
                </a:r>
                <a:r>
                  <a:rPr lang="en-GB" b="1" dirty="0">
                    <a:solidFill>
                      <a:schemeClr val="tx1"/>
                    </a:solidFill>
                  </a:rPr>
                  <a:t> </a:t>
                </a:r>
                <a:r>
                  <a:rPr lang="en-GB" b="1" dirty="0" smtClean="0">
                    <a:solidFill>
                      <a:schemeClr val="tx1"/>
                    </a:solidFill>
                  </a:rPr>
                  <a:t>chambers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GB" sz="800" b="1" dirty="0" smtClean="0">
                  <a:solidFill>
                    <a:schemeClr val="tx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Installation: </a:t>
                </a:r>
                <a:r>
                  <a:rPr lang="en-GB" b="1" dirty="0">
                    <a:solidFill>
                      <a:srgbClr val="FF00FF"/>
                    </a:solidFill>
                  </a:rPr>
                  <a:t>during annual Year - End Technical </a:t>
                </a:r>
                <a:endParaRPr lang="en-GB" b="1" dirty="0" smtClean="0">
                  <a:solidFill>
                    <a:srgbClr val="FF00FF"/>
                  </a:solidFill>
                </a:endParaRPr>
              </a:p>
              <a:p>
                <a:pPr algn="just"/>
                <a:r>
                  <a:rPr lang="en-GB" b="1" dirty="0">
                    <a:solidFill>
                      <a:srgbClr val="FF00FF"/>
                    </a:solidFill>
                  </a:rPr>
                  <a:t> </a:t>
                </a:r>
                <a:r>
                  <a:rPr lang="en-GB" b="1" dirty="0" smtClean="0">
                    <a:solidFill>
                      <a:srgbClr val="FF00FF"/>
                    </a:solidFill>
                  </a:rPr>
                  <a:t>       Stops </a:t>
                </a:r>
                <a:r>
                  <a:rPr lang="en-GB" b="1" dirty="0">
                    <a:solidFill>
                      <a:srgbClr val="FF00FF"/>
                    </a:solidFill>
                  </a:rPr>
                  <a:t>(YETS) 2022 &amp; </a:t>
                </a:r>
                <a:r>
                  <a:rPr lang="en-GB" b="1" dirty="0" smtClean="0">
                    <a:solidFill>
                      <a:srgbClr val="FF00FF"/>
                    </a:solidFill>
                  </a:rPr>
                  <a:t>2023</a:t>
                </a:r>
                <a:endParaRPr lang="it-IT" b="1" dirty="0">
                  <a:solidFill>
                    <a:srgbClr val="FF00FF"/>
                  </a:solidFill>
                </a:endParaRPr>
              </a:p>
              <a:p>
                <a:pPr algn="just"/>
                <a:endParaRPr lang="it-IT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9" name="Shape 145">
                <a:extLst>
                  <a:ext uri="{FF2B5EF4-FFF2-40B4-BE49-F238E27FC236}">
                    <a16:creationId xmlns:a16="http://schemas.microsoft.com/office/drawing/2014/main" id="{1813D9AE-2C6B-4328-8861-3F779F555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6" y="4343923"/>
                <a:ext cx="4539663" cy="2564805"/>
              </a:xfrm>
              <a:prstGeom prst="rect">
                <a:avLst/>
              </a:prstGeom>
              <a:blipFill>
                <a:blip r:embed="rId9"/>
                <a:stretch>
                  <a:fillRect l="-147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2"/>
          <p:cNvSpPr txBox="1">
            <a:spLocks/>
          </p:cNvSpPr>
          <p:nvPr/>
        </p:nvSpPr>
        <p:spPr>
          <a:xfrm>
            <a:off x="6237630" y="651714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27543C1-F960-4044-A882-B6705DF6BF4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86530" y="1682079"/>
            <a:ext cx="34673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0070C0"/>
                </a:solidFill>
              </a:rPr>
              <a:t>The new </a:t>
            </a:r>
            <a:r>
              <a:rPr lang="en-GB" b="1" dirty="0" err="1">
                <a:solidFill>
                  <a:srgbClr val="0070C0"/>
                </a:solidFill>
              </a:rPr>
              <a:t>iRPC</a:t>
            </a:r>
            <a:r>
              <a:rPr lang="en-GB" b="1" dirty="0">
                <a:solidFill>
                  <a:srgbClr val="0070C0"/>
                </a:solidFill>
              </a:rPr>
              <a:t> - RE3/1 </a:t>
            </a:r>
            <a:r>
              <a:rPr lang="en-GB" b="1" dirty="0" smtClean="0">
                <a:solidFill>
                  <a:srgbClr val="0070C0"/>
                </a:solidFill>
              </a:rPr>
              <a:t>and </a:t>
            </a:r>
            <a:r>
              <a:rPr lang="en-GB" b="1" dirty="0">
                <a:solidFill>
                  <a:srgbClr val="0070C0"/>
                </a:solidFill>
              </a:rPr>
              <a:t>RE4/1 stations will increase the overall robustness of the CMS Muon System. </a:t>
            </a:r>
          </a:p>
        </p:txBody>
      </p:sp>
    </p:spTree>
    <p:extLst>
      <p:ext uri="{BB962C8B-B14F-4D97-AF65-F5344CB8AC3E}">
        <p14:creationId xmlns:p14="http://schemas.microsoft.com/office/powerpoint/2010/main" val="8970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0" cy="109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-1238297" y="332790"/>
            <a:ext cx="11620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osition of the RE3/1 station</a:t>
            </a:r>
            <a:endParaRPr lang="it-IT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 smtClean="0">
              <a:solidFill>
                <a:srgbClr val="0074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0" y="6559759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582604-FAA3-4CC8-89BA-BD38EA7E6C84}" type="datetime1">
              <a:rPr lang="en-GB" smtClean="0"/>
              <a:pPr/>
              <a:t>24/01/2019</a:t>
            </a:fld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535241" y="1999349"/>
            <a:ext cx="7344000" cy="4651200"/>
            <a:chOff x="376215" y="1534428"/>
            <a:chExt cx="7010546" cy="4651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26269" t="17463" r="42537" b="9569"/>
            <a:stretch/>
          </p:blipFill>
          <p:spPr>
            <a:xfrm rot="16200000">
              <a:off x="1110615" y="800028"/>
              <a:ext cx="4651200" cy="6120000"/>
            </a:xfrm>
            <a:prstGeom prst="rect">
              <a:avLst/>
            </a:prstGeom>
          </p:spPr>
        </p:pic>
        <p:sp>
          <p:nvSpPr>
            <p:cNvPr id="20" name="Explosion 2 19"/>
            <p:cNvSpPr/>
            <p:nvPr/>
          </p:nvSpPr>
          <p:spPr>
            <a:xfrm>
              <a:off x="5796501" y="5029201"/>
              <a:ext cx="278296" cy="278295"/>
            </a:xfrm>
            <a:prstGeom prst="irregularSeal2">
              <a:avLst/>
            </a:prstGeom>
            <a:solidFill>
              <a:srgbClr val="FF0000"/>
            </a:solidFill>
            <a:ln w="31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84459" y="5239910"/>
              <a:ext cx="1415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solidFill>
                    <a:schemeClr val="accent1">
                      <a:lumMod val="75000"/>
                    </a:schemeClr>
                  </a:solidFill>
                </a:rPr>
                <a:t>Beam line</a:t>
              </a:r>
              <a:endParaRPr lang="en-GB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71429" y="4870578"/>
              <a:ext cx="1415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solidFill>
                    <a:schemeClr val="accent1">
                      <a:lumMod val="75000"/>
                    </a:schemeClr>
                  </a:solidFill>
                </a:rPr>
                <a:t>Interaction</a:t>
              </a:r>
            </a:p>
            <a:p>
              <a:r>
                <a:rPr lang="en-GB" i="1" dirty="0" smtClean="0">
                  <a:solidFill>
                    <a:schemeClr val="accent1">
                      <a:lumMod val="75000"/>
                    </a:schemeClr>
                  </a:solidFill>
                </a:rPr>
                <a:t>Point (IP)</a:t>
              </a:r>
              <a:endParaRPr lang="en-GB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80883" y="5239910"/>
              <a:ext cx="993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Z-axis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99258" y="4516536"/>
              <a:ext cx="993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Y</a:t>
              </a:r>
              <a:r>
                <a:rPr lang="en-GB" dirty="0" smtClean="0"/>
                <a:t>-axis</a:t>
              </a:r>
              <a:endParaRPr lang="en-GB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326005" y="1132447"/>
            <a:ext cx="8603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 smtClean="0"/>
              <a:t>At a distance </a:t>
            </a:r>
            <a:r>
              <a:rPr lang="en-GB" b="1" dirty="0"/>
              <a:t>of </a:t>
            </a:r>
            <a:r>
              <a:rPr lang="en-GB" b="1" dirty="0" smtClean="0"/>
              <a:t>around </a:t>
            </a:r>
            <a:r>
              <a:rPr lang="en-GB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9775 </a:t>
            </a:r>
            <a:r>
              <a:rPr lang="en-GB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 </a:t>
            </a:r>
            <a:r>
              <a:rPr lang="en-GB" b="1" dirty="0"/>
              <a:t>from the interaction point RE3/1 chambers will be </a:t>
            </a:r>
            <a:r>
              <a:rPr lang="en-GB" b="1" dirty="0" smtClean="0"/>
              <a:t>located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8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/>
              <a:t>RE3/1 chamber will be installed in the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space between </a:t>
            </a:r>
            <a:r>
              <a:rPr lang="en-GB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YE3</a:t>
            </a:r>
            <a:r>
              <a:rPr lang="en-GB" b="1" dirty="0"/>
              <a:t> and </a:t>
            </a:r>
            <a:r>
              <a:rPr lang="en-GB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 ME3/1 </a:t>
            </a:r>
            <a:r>
              <a:rPr lang="en-GB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chambers</a:t>
            </a:r>
            <a:endParaRPr lang="en-GB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05874" y="4683318"/>
            <a:ext cx="45719" cy="298139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 flipH="1">
            <a:off x="2266118" y="1843262"/>
            <a:ext cx="91438" cy="612250"/>
          </a:xfrm>
          <a:prstGeom prst="rect">
            <a:avLst/>
          </a:prstGeom>
          <a:solidFill>
            <a:srgbClr val="FF0000">
              <a:alpha val="2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373458" y="1383527"/>
            <a:ext cx="465158" cy="707666"/>
          </a:xfrm>
          <a:prstGeom prst="straightConnector1">
            <a:avLst/>
          </a:prstGeom>
          <a:ln>
            <a:solidFill>
              <a:srgbClr val="FF00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1"/>
          </p:cNvCxnSpPr>
          <p:nvPr/>
        </p:nvCxnSpPr>
        <p:spPr>
          <a:xfrm>
            <a:off x="683812" y="3824577"/>
            <a:ext cx="1622062" cy="100781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326" y="3570703"/>
            <a:ext cx="1599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RE3/1 chambers</a:t>
            </a:r>
            <a:endParaRPr lang="en-GB" b="1" i="1" u="sng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137798" y="3406914"/>
            <a:ext cx="853263" cy="22964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7981785" y="2564352"/>
            <a:ext cx="1325" cy="83818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991061" y="3406914"/>
            <a:ext cx="698293" cy="38763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981785" y="2979894"/>
            <a:ext cx="330921" cy="4226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 rot="1254980">
            <a:off x="7797480" y="3145212"/>
            <a:ext cx="504908" cy="668530"/>
          </a:xfrm>
          <a:prstGeom prst="arc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 rot="15542584">
            <a:off x="7403869" y="2618245"/>
            <a:ext cx="1423797" cy="1592797"/>
          </a:xfrm>
          <a:prstGeom prst="arc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769846" y="2359983"/>
            <a:ext cx="91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Y-axis</a:t>
            </a:r>
            <a:endParaRPr lang="en-GB" sz="1050" dirty="0"/>
          </a:p>
        </p:txBody>
      </p:sp>
      <p:sp>
        <p:nvSpPr>
          <p:cNvPr id="59" name="TextBox 58"/>
          <p:cNvSpPr txBox="1"/>
          <p:nvPr/>
        </p:nvSpPr>
        <p:spPr>
          <a:xfrm rot="20694916">
            <a:off x="7260367" y="3444871"/>
            <a:ext cx="91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Z</a:t>
            </a:r>
            <a:r>
              <a:rPr lang="en-US" sz="1050" dirty="0" smtClean="0"/>
              <a:t>-axis</a:t>
            </a:r>
            <a:endParaRPr lang="en-GB" sz="1050" dirty="0"/>
          </a:p>
        </p:txBody>
      </p:sp>
      <p:sp>
        <p:nvSpPr>
          <p:cNvPr id="60" name="TextBox 59"/>
          <p:cNvSpPr txBox="1"/>
          <p:nvPr/>
        </p:nvSpPr>
        <p:spPr>
          <a:xfrm rot="1789507">
            <a:off x="7945332" y="3615728"/>
            <a:ext cx="91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X-axis</a:t>
            </a:r>
            <a:endParaRPr lang="en-GB" sz="1050" dirty="0"/>
          </a:p>
        </p:txBody>
      </p:sp>
      <p:sp>
        <p:nvSpPr>
          <p:cNvPr id="63" name="TextBox 62"/>
          <p:cNvSpPr txBox="1"/>
          <p:nvPr/>
        </p:nvSpPr>
        <p:spPr>
          <a:xfrm>
            <a:off x="8051838" y="2788428"/>
            <a:ext cx="91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</a:t>
            </a:r>
            <a:r>
              <a:rPr lang="en-US" sz="1050" dirty="0" smtClean="0"/>
              <a:t>adius</a:t>
            </a:r>
            <a:endParaRPr lang="en-GB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941171" y="3169743"/>
                <a:ext cx="919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sz="105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171" y="3169743"/>
                <a:ext cx="919508" cy="338554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873392" y="2745756"/>
                <a:ext cx="919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GB" sz="105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392" y="2745756"/>
                <a:ext cx="919508" cy="338554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2"/>
          <p:cNvSpPr txBox="1">
            <a:spLocks/>
          </p:cNvSpPr>
          <p:nvPr/>
        </p:nvSpPr>
        <p:spPr>
          <a:xfrm>
            <a:off x="6095331" y="636884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27543C1-F960-4044-A882-B6705DF6BF41}" type="slidenum">
              <a:rPr lang="en-GB" smtClean="0"/>
              <a:pPr/>
              <a:t>3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97762" y="1921308"/>
                <a:ext cx="3006849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𝐼𝑃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𝑌𝐸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=9120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3=9775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𝐷𝑖𝑠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3=655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762" y="1921308"/>
                <a:ext cx="3006849" cy="646331"/>
              </a:xfrm>
              <a:prstGeom prst="rect">
                <a:avLst/>
              </a:prstGeom>
              <a:blipFill>
                <a:blip r:embed="rId7"/>
                <a:stretch>
                  <a:fillRect l="-1014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0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0" cy="109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709530" y="283098"/>
            <a:ext cx="11620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space </a:t>
            </a: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GB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RE3/1 chambers  </a:t>
            </a:r>
            <a:endParaRPr lang="en-GB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 smtClean="0">
              <a:solidFill>
                <a:srgbClr val="0074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0" y="6559759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582604-FAA3-4CC8-89BA-BD38EA7E6C84}" type="datetime1">
              <a:rPr lang="en-GB" smtClean="0"/>
              <a:pPr/>
              <a:t>24/01/2019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2" y="2761475"/>
            <a:ext cx="6240536" cy="39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86" y="923120"/>
            <a:ext cx="4298614" cy="180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6408751" y="2723121"/>
            <a:ext cx="795131" cy="168985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1208750"/>
            <a:ext cx="46833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The </a:t>
            </a:r>
            <a:r>
              <a:rPr lang="en-GB" b="1" dirty="0">
                <a:solidFill>
                  <a:srgbClr val="FF0000"/>
                </a:solidFill>
              </a:rPr>
              <a:t>available space</a:t>
            </a:r>
            <a:r>
              <a:rPr lang="en-GB" b="1" dirty="0"/>
              <a:t> for the </a:t>
            </a:r>
            <a:r>
              <a:rPr lang="en-GB" b="1" dirty="0" err="1"/>
              <a:t>iRPC</a:t>
            </a:r>
            <a:r>
              <a:rPr lang="en-GB" b="1" dirty="0"/>
              <a:t> RE3/1 chambers is essentially determined by the </a:t>
            </a:r>
            <a:r>
              <a:rPr lang="en-GB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thickness of the CSC Anode Front- End Board</a:t>
            </a:r>
            <a:r>
              <a:rPr lang="en-GB" b="1" dirty="0"/>
              <a:t> (element labelled to as B) on the YE±2 iron disks and the </a:t>
            </a:r>
            <a:r>
              <a:rPr lang="en-GB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thickness of the neutron shielding</a:t>
            </a:r>
            <a:r>
              <a:rPr lang="en-GB" b="1" dirty="0"/>
              <a:t> on the YE±3 iron disks. 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982690" y="495316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Available space</a:t>
            </a:r>
            <a:endParaRPr lang="en-GB" i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6316" y="3772120"/>
            <a:ext cx="2153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Important, to take into account the different topology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CSC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ME3/1 chamber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surface.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6216700" y="637719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27543C1-F960-4044-A882-B6705DF6BF4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0" cy="109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Date Placeholder 1"/>
          <p:cNvSpPr txBox="1">
            <a:spLocks/>
          </p:cNvSpPr>
          <p:nvPr/>
        </p:nvSpPr>
        <p:spPr>
          <a:xfrm>
            <a:off x="0" y="6559759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582604-FAA3-4CC8-89BA-BD38EA7E6C84}" type="datetime1">
              <a:rPr lang="en-GB" smtClean="0"/>
              <a:pPr/>
              <a:t>24/01/2019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653"/>
            <a:ext cx="2506461" cy="1396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7" y="2671103"/>
            <a:ext cx="1576970" cy="1182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79" y="3798926"/>
            <a:ext cx="1857301" cy="1392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95" y="4975584"/>
            <a:ext cx="2079156" cy="15593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09530" y="283098"/>
            <a:ext cx="11620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space </a:t>
            </a: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GB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RE3/1 chambers  </a:t>
            </a:r>
            <a:endParaRPr lang="en-GB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 smtClean="0">
              <a:solidFill>
                <a:srgbClr val="0074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168629" y="1486964"/>
            <a:ext cx="4086790" cy="15504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</a:rPr>
              <a:t>Main drawing of  the CMS;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</a:rPr>
              <a:t>Manual measurements;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</a:rPr>
              <a:t>Laser scanner and laser tracker;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>
                <a:solidFill>
                  <a:srgbClr val="0000FF"/>
                </a:solidFill>
              </a:rPr>
              <a:t>I</a:t>
            </a:r>
            <a:r>
              <a:rPr lang="en-US" sz="1600" b="1" dirty="0" smtClean="0">
                <a:solidFill>
                  <a:srgbClr val="0000FF"/>
                </a:solidFill>
              </a:rPr>
              <a:t>R - sensors.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82051" y="1649004"/>
            <a:ext cx="655582" cy="330871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812897" y="1964048"/>
            <a:ext cx="1424736" cy="1252998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1"/>
          </p:cNvCxnSpPr>
          <p:nvPr/>
        </p:nvCxnSpPr>
        <p:spPr>
          <a:xfrm flipV="1">
            <a:off x="2052189" y="2262206"/>
            <a:ext cx="1116440" cy="123856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21260" y="2480457"/>
            <a:ext cx="929954" cy="2621511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2743200" y="1146609"/>
            <a:ext cx="882047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 smtClean="0"/>
              <a:t>Four methods to determine the value "Z" for RE3/1</a:t>
            </a:r>
            <a:endParaRPr lang="en-US" sz="18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6258177" y="4854318"/>
            <a:ext cx="182337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round 80 – 83 mm 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615572" y="5223865"/>
                <a:ext cx="4834361" cy="156966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Clearance </a:t>
                </a:r>
                <a:r>
                  <a:rPr lang="en-US" sz="1200" b="1" i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between ME3/1 and </a:t>
                </a:r>
                <a:r>
                  <a:rPr lang="en-US" sz="1200" b="1" i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RE3/1 chamber (w/o electronics):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– (</m:t>
                      </m:r>
                      <m:r>
                        <a:rPr lang="en-US" sz="1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1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1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1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 =  </m:t>
                      </m:r>
                      <m:r>
                        <a:rPr lang="en-US" sz="1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1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200" i="1" dirty="0">
                  <a:solidFill>
                    <a:srgbClr val="FF0000"/>
                  </a:solidFill>
                </a:endParaRPr>
              </a:p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 where</a:t>
                </a:r>
              </a:p>
              <a:p>
                <a:r>
                  <a:rPr lang="en-US" sz="1200" dirty="0">
                    <a:solidFill>
                      <a:prstClr val="black"/>
                    </a:solidFill>
                  </a:rPr>
                  <a:t>80 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mm </a:t>
                </a:r>
                <a:r>
                  <a:rPr lang="en-US" sz="1200" dirty="0">
                    <a:solidFill>
                      <a:prstClr val="black"/>
                    </a:solidFill>
                  </a:rPr>
                  <a:t>is available </a:t>
                </a:r>
                <a:r>
                  <a:rPr lang="en-US" sz="1200" dirty="0" smtClean="0">
                    <a:solidFill>
                      <a:prstClr val="black"/>
                    </a:solidFill>
                  </a:rPr>
                  <a:t>space</a:t>
                </a:r>
              </a:p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5 mm is thickness of the mounting plate</a:t>
                </a:r>
              </a:p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25 mm is thickness of RE3/1 chamber </a:t>
                </a:r>
                <a:r>
                  <a:rPr lang="en-GB" sz="1200" dirty="0" smtClean="0">
                    <a:solidFill>
                      <a:prstClr val="black"/>
                    </a:solidFill>
                  </a:rPr>
                  <a:t>“on yoke”</a:t>
                </a:r>
              </a:p>
              <a:p>
                <a:r>
                  <a:rPr lang="en-GB" sz="1200" dirty="0" smtClean="0">
                    <a:solidFill>
                      <a:prstClr val="black"/>
                    </a:solidFill>
                  </a:rPr>
                  <a:t>5 mm is clearance between chamber “on yoke” and “off yoke”</a:t>
                </a:r>
              </a:p>
              <a:p>
                <a:r>
                  <a:rPr lang="en-GB" sz="1200" dirty="0" smtClean="0">
                    <a:solidFill>
                      <a:prstClr val="black"/>
                    </a:solidFill>
                  </a:rPr>
                  <a:t>25 mm is thickness of RE3/1 chamber “off yoke”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572" y="5223865"/>
                <a:ext cx="4834361" cy="1569660"/>
              </a:xfrm>
              <a:prstGeom prst="rect">
                <a:avLst/>
              </a:prstGeom>
              <a:blipFill>
                <a:blip r:embed="rId8"/>
                <a:stretch>
                  <a:fillRect t="-386" b="-154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/>
          <a:srcRect l="23922" t="46681" r="29476" b="11616"/>
          <a:stretch/>
        </p:blipFill>
        <p:spPr>
          <a:xfrm>
            <a:off x="3857897" y="2592304"/>
            <a:ext cx="5109128" cy="257188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>
            <a:off x="6657117" y="4297163"/>
            <a:ext cx="480675" cy="0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622281" y="3919686"/>
            <a:ext cx="0" cy="563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775751" y="3656373"/>
            <a:ext cx="182337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round 80 – 83 mm 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6897454" y="3964150"/>
            <a:ext cx="124423" cy="328535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26484" y="2528260"/>
            <a:ext cx="149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Result:</a:t>
            </a:r>
            <a:endParaRPr lang="en-GB" sz="1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6315839" y="64238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27543C1-F960-4044-A882-B6705DF6BF4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6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39474" t="19317" r="25087" b="20644"/>
          <a:stretch/>
        </p:blipFill>
        <p:spPr>
          <a:xfrm>
            <a:off x="81892" y="1383692"/>
            <a:ext cx="4117639" cy="3924000"/>
          </a:xfrm>
          <a:prstGeom prst="rect">
            <a:avLst/>
          </a:prstGeom>
        </p:spPr>
      </p:pic>
      <p:pic>
        <p:nvPicPr>
          <p:cNvPr id="4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"/>
            <a:ext cx="9144000" cy="109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709530" y="283098"/>
            <a:ext cx="11620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 RE3/1 chambers on the Ring</a:t>
            </a:r>
            <a:endParaRPr lang="en-GB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 smtClean="0">
              <a:solidFill>
                <a:srgbClr val="0074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0" y="6559759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582604-FAA3-4CC8-89BA-BD38EA7E6C84}" type="datetime1">
              <a:rPr lang="en-GB" smtClean="0"/>
              <a:pPr/>
              <a:t>24/01/2019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9032" y="1852507"/>
            <a:ext cx="4761684" cy="4889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r="54857" b="16827"/>
          <a:stretch/>
        </p:blipFill>
        <p:spPr>
          <a:xfrm>
            <a:off x="5389758" y="1147104"/>
            <a:ext cx="202202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77367" y="3655855"/>
            <a:ext cx="742950" cy="876300"/>
          </a:xfrm>
          <a:prstGeom prst="rect">
            <a:avLst/>
          </a:prstGeom>
          <a:solidFill>
            <a:srgbClr val="FF0000">
              <a:alpha val="2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962649" y="3124200"/>
            <a:ext cx="762001" cy="720050"/>
          </a:xfrm>
          <a:prstGeom prst="rect">
            <a:avLst/>
          </a:prstGeom>
          <a:solidFill>
            <a:srgbClr val="FF0000">
              <a:alpha val="2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5962649" y="2947104"/>
            <a:ext cx="257668" cy="177096"/>
          </a:xfrm>
          <a:prstGeom prst="line">
            <a:avLst/>
          </a:prstGeom>
          <a:ln>
            <a:solidFill>
              <a:srgbClr val="FF000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34150" y="2947104"/>
            <a:ext cx="171449" cy="177096"/>
          </a:xfrm>
          <a:prstGeom prst="line">
            <a:avLst/>
          </a:prstGeom>
          <a:ln>
            <a:solidFill>
              <a:srgbClr val="FF000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1"/>
            <a:endCxn id="36" idx="3"/>
          </p:cNvCxnSpPr>
          <p:nvPr/>
        </p:nvCxnSpPr>
        <p:spPr>
          <a:xfrm flipH="1" flipV="1">
            <a:off x="4199531" y="3345692"/>
            <a:ext cx="1277836" cy="74831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34284" y="4094005"/>
            <a:ext cx="1324033" cy="47476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10325" y="5596778"/>
            <a:ext cx="638176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rgbClr val="FF00FF"/>
                </a:solidFill>
              </a:rPr>
              <a:t>RE3/3</a:t>
            </a:r>
            <a:endParaRPr lang="en-GB" sz="1050" dirty="0">
              <a:solidFill>
                <a:srgbClr val="FF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43675" y="5031675"/>
            <a:ext cx="638176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rgbClr val="FF00FF"/>
                </a:solidFill>
              </a:rPr>
              <a:t>RE3/2</a:t>
            </a:r>
            <a:endParaRPr lang="en-GB" sz="1050" dirty="0">
              <a:solidFill>
                <a:srgbClr val="FF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90966" y="4307158"/>
            <a:ext cx="638176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rgbClr val="FF00FF"/>
                </a:solidFill>
              </a:rPr>
              <a:t>RE3/1</a:t>
            </a:r>
            <a:endParaRPr lang="en-GB" sz="1050" dirty="0">
              <a:solidFill>
                <a:srgbClr val="FF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65690" y="2379950"/>
            <a:ext cx="638176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rgbClr val="FF00FF"/>
                </a:solidFill>
              </a:rPr>
              <a:t>YE3</a:t>
            </a:r>
            <a:endParaRPr lang="en-GB" sz="1050" dirty="0">
              <a:solidFill>
                <a:srgbClr val="FF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286" y="4153269"/>
            <a:ext cx="9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X-axis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3527957" y="2090674"/>
            <a:ext cx="9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</a:t>
            </a:r>
            <a:r>
              <a:rPr lang="en-GB" dirty="0" smtClean="0"/>
              <a:t>-axis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76307" y="5287453"/>
                <a:ext cx="1367490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=1560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=3225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=1665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07" y="5287453"/>
                <a:ext cx="1367490" cy="861774"/>
              </a:xfrm>
              <a:prstGeom prst="rect">
                <a:avLst/>
              </a:prstGeom>
              <a:blipFill>
                <a:blip r:embed="rId8"/>
                <a:stretch>
                  <a:fillRect l="-2222" r="-444" b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2"/>
          <p:cNvSpPr txBox="1">
            <a:spLocks/>
          </p:cNvSpPr>
          <p:nvPr/>
        </p:nvSpPr>
        <p:spPr>
          <a:xfrm>
            <a:off x="6194090" y="65137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27543C1-F960-4044-A882-B6705DF6BF41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5407121" y="1117734"/>
            <a:ext cx="2022021" cy="1807172"/>
            <a:chOff x="4188362" y="2828386"/>
            <a:chExt cx="3957851" cy="376678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9"/>
            <a:srcRect l="48060" t="44528" r="30298" b="18855"/>
            <a:stretch/>
          </p:blipFill>
          <p:spPr>
            <a:xfrm>
              <a:off x="4188362" y="2828386"/>
              <a:ext cx="3957851" cy="37667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</p:pic>
        <p:sp>
          <p:nvSpPr>
            <p:cNvPr id="43" name="Rectangle 42"/>
            <p:cNvSpPr/>
            <p:nvPr/>
          </p:nvSpPr>
          <p:spPr>
            <a:xfrm>
              <a:off x="6724650" y="2830286"/>
              <a:ext cx="385404" cy="4653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980395" y="5947954"/>
            <a:ext cx="487102" cy="322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418715" y="2586182"/>
            <a:ext cx="117304" cy="196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3516629" y="3078815"/>
            <a:ext cx="663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YE3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87054" y="1615857"/>
            <a:ext cx="105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>
                <a:solidFill>
                  <a:schemeClr val="bg1"/>
                </a:solidFill>
              </a:rPr>
              <a:t>RE3/1</a:t>
            </a:r>
          </a:p>
          <a:p>
            <a:r>
              <a:rPr lang="en-GB" sz="1200" b="1" i="1" dirty="0" smtClean="0">
                <a:solidFill>
                  <a:schemeClr val="bg1"/>
                </a:solidFill>
              </a:rPr>
              <a:t>“off yoke”</a:t>
            </a:r>
            <a:endParaRPr lang="en-GB" sz="1200" b="1" i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99829" y="1935987"/>
            <a:ext cx="105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>
                <a:solidFill>
                  <a:schemeClr val="bg1"/>
                </a:solidFill>
              </a:rPr>
              <a:t>RE3/1</a:t>
            </a:r>
          </a:p>
          <a:p>
            <a:r>
              <a:rPr lang="en-GB" sz="1200" b="1" i="1" dirty="0" smtClean="0">
                <a:solidFill>
                  <a:schemeClr val="bg1"/>
                </a:solidFill>
              </a:rPr>
              <a:t>“on yoke”</a:t>
            </a:r>
            <a:endParaRPr lang="en-GB" sz="1200" b="1" i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6732" y="2114231"/>
            <a:ext cx="105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>
                <a:solidFill>
                  <a:schemeClr val="bg1"/>
                </a:solidFill>
              </a:rPr>
              <a:t>RE3/2</a:t>
            </a:r>
          </a:p>
          <a:p>
            <a:r>
              <a:rPr lang="en-GB" sz="1200" b="1" i="1" dirty="0" smtClean="0">
                <a:solidFill>
                  <a:schemeClr val="bg1"/>
                </a:solidFill>
              </a:rPr>
              <a:t>“on yoke”</a:t>
            </a:r>
            <a:endParaRPr lang="en-GB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0" cy="109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220439" y="279931"/>
            <a:ext cx="6014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Mounting post for RE31 chambers</a:t>
            </a: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0" y="6559759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582604-FAA3-4CC8-89BA-BD38EA7E6C84}" type="datetime1">
              <a:rPr lang="en-GB" smtClean="0"/>
              <a:pPr/>
              <a:t>24/01/2019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8806" t="19188" r="31269" b="9170"/>
          <a:stretch/>
        </p:blipFill>
        <p:spPr>
          <a:xfrm>
            <a:off x="112414" y="1372925"/>
            <a:ext cx="5261571" cy="42470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73985" y="1241982"/>
            <a:ext cx="3684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tx1"/>
                </a:solidFill>
              </a:rPr>
              <a:t> RE3/1 chambers will be installed directly on the endcap YE3, using the foreseen </a:t>
            </a:r>
            <a:r>
              <a:rPr lang="en-GB" sz="1600" b="1" u="sng" dirty="0">
                <a:solidFill>
                  <a:srgbClr val="FF0000"/>
                </a:solidFill>
              </a:rPr>
              <a:t>mounting </a:t>
            </a:r>
            <a:r>
              <a:rPr lang="en-GB" sz="1600" b="1" u="sng" dirty="0" smtClean="0">
                <a:solidFill>
                  <a:srgbClr val="FF0000"/>
                </a:solidFill>
              </a:rPr>
              <a:t>posts (M12) </a:t>
            </a:r>
            <a:r>
              <a:rPr lang="en-GB" sz="1600" b="1" dirty="0" smtClean="0">
                <a:solidFill>
                  <a:schemeClr val="tx1"/>
                </a:solidFill>
              </a:rPr>
              <a:t>threaded </a:t>
            </a:r>
            <a:r>
              <a:rPr lang="en-GB" sz="1600" b="1" dirty="0">
                <a:solidFill>
                  <a:schemeClr val="tx1"/>
                </a:solidFill>
              </a:rPr>
              <a:t>into the yoke steel.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8489" y="4087505"/>
            <a:ext cx="2583711" cy="1494679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>
            <a:endCxn id="9" idx="0"/>
          </p:cNvCxnSpPr>
          <p:nvPr/>
        </p:nvCxnSpPr>
        <p:spPr>
          <a:xfrm flipH="1">
            <a:off x="3600345" y="2302149"/>
            <a:ext cx="2078756" cy="1785356"/>
          </a:xfrm>
          <a:prstGeom prst="line">
            <a:avLst/>
          </a:prstGeom>
          <a:ln w="222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18879" y="2900240"/>
            <a:ext cx="2020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Neutron shielding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4784" y="5208594"/>
            <a:ext cx="2020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RE3/2 station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373985" y="2631092"/>
            <a:ext cx="3660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b="1" dirty="0" smtClean="0">
                <a:solidFill>
                  <a:schemeClr val="tx1"/>
                </a:solidFill>
              </a:rPr>
              <a:t>RE3/1 chambers will </a:t>
            </a:r>
            <a:r>
              <a:rPr lang="en-GB" sz="1600" b="1" dirty="0">
                <a:solidFill>
                  <a:schemeClr val="tx1"/>
                </a:solidFill>
              </a:rPr>
              <a:t>cover the circular neutron shielding attached to the inner part of YE3</a:t>
            </a:r>
          </a:p>
        </p:txBody>
      </p:sp>
      <p:cxnSp>
        <p:nvCxnSpPr>
          <p:cNvPr id="35" name="Straight Connector 34"/>
          <p:cNvCxnSpPr>
            <a:stCxn id="22" idx="1"/>
          </p:cNvCxnSpPr>
          <p:nvPr/>
        </p:nvCxnSpPr>
        <p:spPr>
          <a:xfrm flipH="1">
            <a:off x="4966125" y="3046591"/>
            <a:ext cx="407860" cy="68882"/>
          </a:xfrm>
          <a:prstGeom prst="line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56418" t="59652" r="30149" b="29204"/>
          <a:stretch/>
        </p:blipFill>
        <p:spPr>
          <a:xfrm>
            <a:off x="5761995" y="5211005"/>
            <a:ext cx="3151390" cy="136803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373985" y="3527760"/>
            <a:ext cx="3660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tx1"/>
                </a:solidFill>
              </a:rPr>
              <a:t>Mounting post of the neutron shielding can be problem to mount the RE3/1 chamber on the shielding surface due to the </a:t>
            </a:r>
            <a:r>
              <a:rPr lang="en-GB" sz="1600" b="1" dirty="0">
                <a:solidFill>
                  <a:srgbClr val="0070C0"/>
                </a:solidFill>
              </a:rPr>
              <a:t>cylindrical heads of mounting </a:t>
            </a:r>
            <a:r>
              <a:rPr lang="en-GB" sz="1600" b="1" dirty="0" smtClean="0">
                <a:solidFill>
                  <a:srgbClr val="0070C0"/>
                </a:solidFill>
              </a:rPr>
              <a:t>screws </a:t>
            </a:r>
            <a:r>
              <a:rPr lang="en-GB" sz="1600" b="1" dirty="0">
                <a:solidFill>
                  <a:srgbClr val="0070C0"/>
                </a:solidFill>
              </a:rPr>
              <a:t>protrude outwards</a:t>
            </a:r>
            <a:r>
              <a:rPr lang="en-GB" dirty="0"/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519947" y="5895022"/>
            <a:ext cx="4048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tx1"/>
                </a:solidFill>
              </a:rPr>
              <a:t>The screws and washers securing the neutron shielding should be </a:t>
            </a:r>
            <a:r>
              <a:rPr lang="en-GB" sz="1600" b="1" dirty="0" smtClean="0">
                <a:solidFill>
                  <a:schemeClr val="tx1"/>
                </a:solidFill>
              </a:rPr>
              <a:t>modified.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6364190" y="65100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27543C1-F960-4044-A882-B6705DF6BF4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9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0" cy="109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933056" y="284890"/>
            <a:ext cx="6014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Mounting post for RE31 chambers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7" y="1604350"/>
            <a:ext cx="8037033" cy="475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0439" y="1247052"/>
            <a:ext cx="4346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Cylindrical neutron shielding on YE2 (opposite  YE3)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65714" y="1491549"/>
            <a:ext cx="339635" cy="554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2566" y="4795897"/>
            <a:ext cx="43995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tx1"/>
                </a:solidFill>
              </a:rPr>
              <a:t>Mounting on the Yoke Endcap 3  iron disk using the simplified kinematic mounts such as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mounting “L” and "Z" 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brackets</a:t>
            </a:r>
            <a:r>
              <a:rPr lang="en-GB" sz="1600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tx1"/>
                </a:solidFill>
              </a:rPr>
              <a:t>Due to the space limitation between YE2 and YE3, the electronics and cooling system will be the hidden.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6248400" y="640587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27543C1-F960-4044-A882-B6705DF6BF4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01" y="1228164"/>
            <a:ext cx="7362825" cy="5038725"/>
          </a:xfrm>
          <a:prstGeom prst="rect">
            <a:avLst/>
          </a:prstGeom>
        </p:spPr>
      </p:pic>
      <p:pic>
        <p:nvPicPr>
          <p:cNvPr id="4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"/>
            <a:ext cx="9144000" cy="10929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1327869" y="222161"/>
            <a:ext cx="8134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Baseline for the RE3/1 Chamber Design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28269" y="4888142"/>
            <a:ext cx="3514725" cy="1743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5150" t="32821" r="30373" b="22172"/>
          <a:stretch/>
        </p:blipFill>
        <p:spPr>
          <a:xfrm>
            <a:off x="4432567" y="4459673"/>
            <a:ext cx="4047920" cy="2304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79449" y="4304147"/>
            <a:ext cx="1081377" cy="120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254655" y="4225765"/>
            <a:ext cx="19106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tx1"/>
                </a:solidFill>
              </a:rPr>
              <a:t>Cross section </a:t>
            </a:r>
            <a:r>
              <a:rPr lang="en-GB" sz="1200" b="1" dirty="0">
                <a:solidFill>
                  <a:schemeClr val="tx1"/>
                </a:solidFill>
              </a:rPr>
              <a:t>A-A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5859" y="6537353"/>
            <a:ext cx="17413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Service channel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5820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624</Words>
  <Application>Microsoft Office PowerPoint</Application>
  <PresentationFormat>On-screen Show (4:3)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Wingdings</vt:lpstr>
      <vt:lpstr>Simple Light</vt:lpstr>
      <vt:lpstr>CMS iRPC - RE3/1 Detector Design &amp;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INFN-iRPC detector prototype (backup solution) status report</dc:title>
  <dc:creator>elena</dc:creator>
  <cp:lastModifiedBy>elenavoevodina89@gmail.com</cp:lastModifiedBy>
  <cp:revision>140</cp:revision>
  <dcterms:modified xsi:type="dcterms:W3CDTF">2019-01-24T09:08:33Z</dcterms:modified>
</cp:coreProperties>
</file>