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57" r:id="rId6"/>
    <p:sldId id="258" r:id="rId7"/>
    <p:sldId id="262" r:id="rId8"/>
    <p:sldId id="259" r:id="rId9"/>
    <p:sldId id="268" r:id="rId10"/>
    <p:sldId id="264" r:id="rId11"/>
    <p:sldId id="279" r:id="rId12"/>
    <p:sldId id="278" r:id="rId13"/>
    <p:sldId id="269" r:id="rId14"/>
    <p:sldId id="270" r:id="rId15"/>
    <p:sldId id="267" r:id="rId16"/>
    <p:sldId id="265" r:id="rId17"/>
    <p:sldId id="266" r:id="rId18"/>
    <p:sldId id="261" r:id="rId19"/>
    <p:sldId id="263" r:id="rId20"/>
    <p:sldId id="260" r:id="rId21"/>
    <p:sldId id="271" r:id="rId22"/>
    <p:sldId id="275" r:id="rId23"/>
    <p:sldId id="274" r:id="rId24"/>
    <p:sldId id="273" r:id="rId25"/>
    <p:sldId id="27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55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FD6F-699A-46F7-B2C0-197F6EF5BA72}" type="datetimeFigureOut">
              <a:rPr lang="en-GB" smtClean="0"/>
              <a:t>17/02/2014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BE9B-7E4B-4A6F-9B0B-7E5EF89BA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53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FD6F-699A-46F7-B2C0-197F6EF5BA72}" type="datetimeFigureOut">
              <a:rPr lang="en-GB" smtClean="0"/>
              <a:t>17/02/2014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BE9B-7E4B-4A6F-9B0B-7E5EF89BA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994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FD6F-699A-46F7-B2C0-197F6EF5BA72}" type="datetimeFigureOut">
              <a:rPr lang="en-GB" smtClean="0"/>
              <a:t>17/02/2014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BE9B-7E4B-4A6F-9B0B-7E5EF89BA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392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98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46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916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1600206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946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3" y="1535113"/>
            <a:ext cx="4041531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3" y="2174875"/>
            <a:ext cx="4041531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657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576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108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7"/>
            <a:ext cx="5111262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43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2186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FD6F-699A-46F7-B2C0-197F6EF5BA72}" type="datetimeFigureOut">
              <a:rPr lang="en-GB" smtClean="0"/>
              <a:t>17/02/2014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BE9B-7E4B-4A6F-9B0B-7E5EF89BA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2720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657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163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5907"/>
            <a:ext cx="2057400" cy="59102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15907"/>
            <a:ext cx="6031523" cy="59102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310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8646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71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4018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5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1600205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0813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2" y="1535113"/>
            <a:ext cx="4041531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2" y="2174875"/>
            <a:ext cx="4041531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7590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4674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61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FD6F-699A-46F7-B2C0-197F6EF5BA72}" type="datetimeFigureOut">
              <a:rPr lang="en-GB" smtClean="0"/>
              <a:t>17/02/2014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BE9B-7E4B-4A6F-9B0B-7E5EF89BA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2457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5"/>
            <a:ext cx="5111262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43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8488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4536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8096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5905"/>
            <a:ext cx="2057400" cy="59102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15905"/>
            <a:ext cx="6031523" cy="59102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7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5150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9764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59301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1600201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5075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1961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247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FD6F-699A-46F7-B2C0-197F6EF5BA72}" type="datetimeFigureOut">
              <a:rPr lang="en-GB" smtClean="0"/>
              <a:t>17/02/2014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BE9B-7E4B-4A6F-9B0B-7E5EF89BA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987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3437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80218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14662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3333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5901"/>
            <a:ext cx="2057400" cy="59102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1"/>
            <a:ext cx="6031523" cy="59102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95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FD6F-699A-46F7-B2C0-197F6EF5BA72}" type="datetimeFigureOut">
              <a:rPr lang="en-GB" smtClean="0"/>
              <a:t>17/02/2014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BE9B-7E4B-4A6F-9B0B-7E5EF89BA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77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FD6F-699A-46F7-B2C0-197F6EF5BA72}" type="datetimeFigureOut">
              <a:rPr lang="en-GB" smtClean="0"/>
              <a:t>17/02/2014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BE9B-7E4B-4A6F-9B0B-7E5EF89BA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64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FD6F-699A-46F7-B2C0-197F6EF5BA72}" type="datetimeFigureOut">
              <a:rPr lang="en-GB" smtClean="0"/>
              <a:t>17/02/2014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BE9B-7E4B-4A6F-9B0B-7E5EF89BA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59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FD6F-699A-46F7-B2C0-197F6EF5BA72}" type="datetimeFigureOut">
              <a:rPr lang="en-GB" smtClean="0"/>
              <a:t>17/02/2014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BE9B-7E4B-4A6F-9B0B-7E5EF89BA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449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FD6F-699A-46F7-B2C0-197F6EF5BA72}" type="datetimeFigureOut">
              <a:rPr lang="en-GB" smtClean="0"/>
              <a:t>17/02/2014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1BE9B-7E4B-4A6F-9B0B-7E5EF89BA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768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vmlDrawing" Target="../drawings/vmlDrawing3.v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oleObject" Target="../embeddings/oleObject3.bin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7FD6F-699A-46F7-B2C0-197F6EF5BA72}" type="datetimeFigureOut">
              <a:rPr lang="en-GB" smtClean="0"/>
              <a:t>17/02/2014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1BE9B-7E4B-4A6F-9B0B-7E5EF89BA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107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33603" y="215900"/>
            <a:ext cx="5550877" cy="933450"/>
          </a:xfrm>
          <a:prstGeom prst="rect">
            <a:avLst/>
          </a:prstGeom>
          <a:gradFill rotWithShape="0">
            <a:gsLst>
              <a:gs pos="0">
                <a:srgbClr val="006699">
                  <a:gamma/>
                  <a:tint val="0"/>
                  <a:invGamma/>
                </a:srgbClr>
              </a:gs>
              <a:gs pos="100000">
                <a:srgbClr val="006699"/>
              </a:gs>
            </a:gsLst>
            <a:lin ang="0" scaled="1"/>
          </a:gradFill>
          <a:ln>
            <a:noFill/>
          </a:ln>
          <a:effectLst>
            <a:outerShdw dist="53882" dir="2700000" algn="ctr" rotWithShape="0">
              <a:srgbClr val="FFFFFF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652097" y="6602413"/>
            <a:ext cx="1856278" cy="24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b="1">
                <a:solidFill>
                  <a:srgbClr val="000000"/>
                </a:solidFill>
              </a:rPr>
              <a:t>Ian Crotty YE1 EDR  9/12/02</a:t>
            </a:r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679942" y="6565900"/>
            <a:ext cx="76830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800" b="1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679938" y="241307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7407523" y="-1254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</p:txBody>
      </p:sp>
      <p:pic>
        <p:nvPicPr>
          <p:cNvPr id="1106" name="Picture 82" descr="C:\Documents and Settings\vandonin\Desktop\CERNlogo.gif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44475"/>
            <a:ext cx="839666" cy="83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08" name="Object 84"/>
          <p:cNvGraphicFramePr>
            <a:graphicFrameLocks noChangeAspect="1"/>
          </p:cNvGraphicFramePr>
          <p:nvPr userDrawn="1"/>
        </p:nvGraphicFramePr>
        <p:xfrm>
          <a:off x="7848600" y="244482"/>
          <a:ext cx="882162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Artwork" r:id="rId15" imgW="5906250" imgH="5906250" progId="Adobe.Illustrator.9">
                  <p:embed/>
                </p:oleObj>
              </mc:Choice>
              <mc:Fallback>
                <p:oleObj name="Artwork" r:id="rId15" imgW="5906250" imgH="5906250" progId="Adobe.Illustrator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244482"/>
                        <a:ext cx="882162" cy="84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0" name="Text Box 86"/>
          <p:cNvSpPr txBox="1">
            <a:spLocks noChangeArrowheads="1"/>
          </p:cNvSpPr>
          <p:nvPr userDrawn="1"/>
        </p:nvSpPr>
        <p:spPr bwMode="auto">
          <a:xfrm>
            <a:off x="753209" y="1390653"/>
            <a:ext cx="7609743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1111" name="Text Box 87"/>
          <p:cNvSpPr txBox="1">
            <a:spLocks noChangeArrowheads="1"/>
          </p:cNvSpPr>
          <p:nvPr userDrawn="1"/>
        </p:nvSpPr>
        <p:spPr bwMode="auto">
          <a:xfrm flipH="1" flipV="1">
            <a:off x="1340828" y="1660532"/>
            <a:ext cx="1846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1112" name="Text Box 88"/>
          <p:cNvSpPr txBox="1">
            <a:spLocks noChangeArrowheads="1"/>
          </p:cNvSpPr>
          <p:nvPr userDrawn="1"/>
        </p:nvSpPr>
        <p:spPr bwMode="auto">
          <a:xfrm>
            <a:off x="501162" y="1660532"/>
            <a:ext cx="1846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</p:txBody>
      </p:sp>
      <p:pic>
        <p:nvPicPr>
          <p:cNvPr id="1120" name="Picture 96" descr="C:\WNT\Profiles\icrotty\Desktop\EDRdocs\Ucseal.bmp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69" y="268288"/>
            <a:ext cx="792773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99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285750" indent="-285750" algn="ctr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rgbClr val="114FFB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>
          <a:solidFill>
            <a:srgbClr val="005400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b="1">
          <a:solidFill>
            <a:srgbClr val="0000FF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>
          <a:solidFill>
            <a:schemeClr val="tx2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>
          <a:solidFill>
            <a:schemeClr val="tx2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>
          <a:solidFill>
            <a:schemeClr val="tx2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>
          <a:solidFill>
            <a:schemeClr val="tx2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33602" y="215900"/>
            <a:ext cx="5550877" cy="933450"/>
          </a:xfrm>
          <a:prstGeom prst="rect">
            <a:avLst/>
          </a:prstGeom>
          <a:gradFill rotWithShape="0">
            <a:gsLst>
              <a:gs pos="0">
                <a:srgbClr val="006699">
                  <a:gamma/>
                  <a:tint val="0"/>
                  <a:invGamma/>
                </a:srgbClr>
              </a:gs>
              <a:gs pos="100000">
                <a:srgbClr val="006699"/>
              </a:gs>
            </a:gsLst>
            <a:lin ang="0" scaled="1"/>
          </a:gradFill>
          <a:ln>
            <a:noFill/>
          </a:ln>
          <a:effectLst>
            <a:outerShdw dist="53882" dir="2700000" algn="ctr" rotWithShape="0">
              <a:srgbClr val="FFFFFF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652097" y="6602413"/>
            <a:ext cx="1856278" cy="24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b="1">
                <a:solidFill>
                  <a:srgbClr val="000000"/>
                </a:solidFill>
              </a:rPr>
              <a:t>Ian Crotty YE1 EDR  9/12/02</a:t>
            </a:r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679941" y="6565900"/>
            <a:ext cx="76830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800" b="1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679938" y="241305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7407522" y="-1254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</p:txBody>
      </p:sp>
      <p:pic>
        <p:nvPicPr>
          <p:cNvPr id="1106" name="Picture 82" descr="C:\Documents and Settings\vandonin\Desktop\CERNlogo.gif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44475"/>
            <a:ext cx="839666" cy="83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08" name="Object 84"/>
          <p:cNvGraphicFramePr>
            <a:graphicFrameLocks noChangeAspect="1"/>
          </p:cNvGraphicFramePr>
          <p:nvPr userDrawn="1"/>
        </p:nvGraphicFramePr>
        <p:xfrm>
          <a:off x="7848600" y="244480"/>
          <a:ext cx="882162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name="Artwork" r:id="rId15" imgW="5906250" imgH="5906250" progId="Adobe.Illustrator.9">
                  <p:embed/>
                </p:oleObj>
              </mc:Choice>
              <mc:Fallback>
                <p:oleObj name="Artwork" r:id="rId15" imgW="5906250" imgH="5906250" progId="Adobe.Illustrator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244480"/>
                        <a:ext cx="882162" cy="84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0" name="Text Box 86"/>
          <p:cNvSpPr txBox="1">
            <a:spLocks noChangeArrowheads="1"/>
          </p:cNvSpPr>
          <p:nvPr userDrawn="1"/>
        </p:nvSpPr>
        <p:spPr bwMode="auto">
          <a:xfrm>
            <a:off x="753209" y="1390653"/>
            <a:ext cx="7609743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1111" name="Text Box 87"/>
          <p:cNvSpPr txBox="1">
            <a:spLocks noChangeArrowheads="1"/>
          </p:cNvSpPr>
          <p:nvPr userDrawn="1"/>
        </p:nvSpPr>
        <p:spPr bwMode="auto">
          <a:xfrm flipH="1" flipV="1">
            <a:off x="1340828" y="1660530"/>
            <a:ext cx="1846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1112" name="Text Box 88"/>
          <p:cNvSpPr txBox="1">
            <a:spLocks noChangeArrowheads="1"/>
          </p:cNvSpPr>
          <p:nvPr userDrawn="1"/>
        </p:nvSpPr>
        <p:spPr bwMode="auto">
          <a:xfrm>
            <a:off x="501162" y="1660530"/>
            <a:ext cx="1846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</p:txBody>
      </p:sp>
      <p:pic>
        <p:nvPicPr>
          <p:cNvPr id="1120" name="Picture 96" descr="C:\WNT\Profiles\icrotty\Desktop\EDRdocs\Ucseal.bmp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68" y="268288"/>
            <a:ext cx="792773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34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285750" indent="-285750" algn="ctr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rgbClr val="114FFB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>
          <a:solidFill>
            <a:srgbClr val="005400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b="1">
          <a:solidFill>
            <a:srgbClr val="0000FF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>
          <a:solidFill>
            <a:schemeClr val="tx2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>
          <a:solidFill>
            <a:schemeClr val="tx2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>
          <a:solidFill>
            <a:schemeClr val="tx2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>
          <a:solidFill>
            <a:schemeClr val="tx2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215900"/>
            <a:ext cx="5550877" cy="933450"/>
          </a:xfrm>
          <a:prstGeom prst="rect">
            <a:avLst/>
          </a:prstGeom>
          <a:gradFill rotWithShape="0">
            <a:gsLst>
              <a:gs pos="0">
                <a:srgbClr val="006699">
                  <a:gamma/>
                  <a:tint val="0"/>
                  <a:invGamma/>
                </a:srgbClr>
              </a:gs>
              <a:gs pos="100000">
                <a:srgbClr val="006699"/>
              </a:gs>
            </a:gsLst>
            <a:lin ang="0" scaled="1"/>
          </a:gradFill>
          <a:ln>
            <a:noFill/>
          </a:ln>
          <a:effectLst>
            <a:outerShdw dist="53882" dir="2700000" algn="ctr" rotWithShape="0">
              <a:srgbClr val="FFFFFF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652097" y="6602413"/>
            <a:ext cx="1856278" cy="24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b="1">
                <a:solidFill>
                  <a:srgbClr val="000000"/>
                </a:solidFill>
              </a:rPr>
              <a:t>Ian Crotty YE1 EDR  9/12/02</a:t>
            </a:r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679939" y="6565900"/>
            <a:ext cx="76830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800" b="1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679938" y="241301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7407520" y="-1254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</p:txBody>
      </p:sp>
      <p:pic>
        <p:nvPicPr>
          <p:cNvPr id="1106" name="Picture 82" descr="C:\Documents and Settings\vandonin\Desktop\CERNlogo.gif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44475"/>
            <a:ext cx="839666" cy="83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08" name="Object 84"/>
          <p:cNvGraphicFramePr>
            <a:graphicFrameLocks noChangeAspect="1"/>
          </p:cNvGraphicFramePr>
          <p:nvPr userDrawn="1"/>
        </p:nvGraphicFramePr>
        <p:xfrm>
          <a:off x="7848600" y="244476"/>
          <a:ext cx="882162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Artwork" r:id="rId15" imgW="5906250" imgH="5906250" progId="Adobe.Illustrator.9">
                  <p:embed/>
                </p:oleObj>
              </mc:Choice>
              <mc:Fallback>
                <p:oleObj name="Artwork" r:id="rId15" imgW="5906250" imgH="5906250" progId="Adobe.Illustrator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244476"/>
                        <a:ext cx="882162" cy="84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0" name="Text Box 86"/>
          <p:cNvSpPr txBox="1">
            <a:spLocks noChangeArrowheads="1"/>
          </p:cNvSpPr>
          <p:nvPr userDrawn="1"/>
        </p:nvSpPr>
        <p:spPr bwMode="auto">
          <a:xfrm>
            <a:off x="753208" y="1390651"/>
            <a:ext cx="7609743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1111" name="Text Box 87"/>
          <p:cNvSpPr txBox="1">
            <a:spLocks noChangeArrowheads="1"/>
          </p:cNvSpPr>
          <p:nvPr userDrawn="1"/>
        </p:nvSpPr>
        <p:spPr bwMode="auto">
          <a:xfrm flipH="1" flipV="1">
            <a:off x="1340828" y="1660526"/>
            <a:ext cx="1846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1112" name="Text Box 88"/>
          <p:cNvSpPr txBox="1">
            <a:spLocks noChangeArrowheads="1"/>
          </p:cNvSpPr>
          <p:nvPr userDrawn="1"/>
        </p:nvSpPr>
        <p:spPr bwMode="auto">
          <a:xfrm>
            <a:off x="501162" y="1660526"/>
            <a:ext cx="1846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Book Antiqua" pitchFamily="18" charset="0"/>
            </a:endParaRPr>
          </a:p>
        </p:txBody>
      </p:sp>
      <p:pic>
        <p:nvPicPr>
          <p:cNvPr id="1120" name="Picture 96" descr="C:\WNT\Profiles\icrotty\Desktop\EDRdocs\Ucseal.bmp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66" y="268288"/>
            <a:ext cx="792773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43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285750" indent="-285750" algn="ctr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rgbClr val="114FFB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>
          <a:solidFill>
            <a:srgbClr val="005400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b="1">
          <a:solidFill>
            <a:srgbClr val="0000FF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>
          <a:solidFill>
            <a:schemeClr val="tx2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>
          <a:solidFill>
            <a:schemeClr val="tx2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>
          <a:solidFill>
            <a:schemeClr val="tx2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>
          <a:solidFill>
            <a:schemeClr val="tx2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196753"/>
            <a:ext cx="7774632" cy="2403698"/>
          </a:xfrm>
        </p:spPr>
        <p:txBody>
          <a:bodyPr>
            <a:normAutofit/>
          </a:bodyPr>
          <a:lstStyle/>
          <a:p>
            <a:r>
              <a:rPr lang="en-US" dirty="0" smtClean="0"/>
              <a:t>RE3/1 &amp; RE4/1 Parameter Space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Services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Ian </a:t>
            </a:r>
            <a:r>
              <a:rPr lang="en-US" sz="2400" b="1" dirty="0" err="1" smtClean="0"/>
              <a:t>Crotty</a:t>
            </a:r>
            <a:endParaRPr lang="en-US" sz="2400" b="1" dirty="0" smtClean="0"/>
          </a:p>
          <a:p>
            <a:r>
              <a:rPr lang="en-US" sz="2400" b="1" dirty="0" smtClean="0"/>
              <a:t>12 Feb 2014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825472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to Periphery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6" t="11274" r="43569" b="44930"/>
          <a:stretch/>
        </p:blipFill>
        <p:spPr>
          <a:xfrm>
            <a:off x="4283971" y="1628800"/>
            <a:ext cx="3187463" cy="4660458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67544" y="980734"/>
            <a:ext cx="8229600" cy="452596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683568" y="2636912"/>
            <a:ext cx="3456384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Lead cables and pipes over the top of the RPCs,</a:t>
            </a:r>
          </a:p>
          <a:p>
            <a:r>
              <a:rPr lang="en-US" dirty="0" smtClean="0"/>
              <a:t>OR </a:t>
            </a:r>
          </a:p>
          <a:p>
            <a:r>
              <a:rPr lang="en-US" dirty="0" smtClean="0"/>
              <a:t>Under them where the space was for the alignment system .</a:t>
            </a:r>
            <a:endParaRPr lang="en-GB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139952" y="2564904"/>
            <a:ext cx="1440160" cy="810672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139954" y="2420888"/>
            <a:ext cx="2232248" cy="954688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139952" y="3375576"/>
            <a:ext cx="576064" cy="845512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455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4" y="151993"/>
            <a:ext cx="6358774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04251" y="2936273"/>
            <a:ext cx="2232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/>
              <a:t>RE3/1</a:t>
            </a:r>
            <a:r>
              <a:rPr lang="en-US" dirty="0" smtClean="0"/>
              <a:t> </a:t>
            </a:r>
            <a:endParaRPr lang="en-GB" dirty="0"/>
          </a:p>
        </p:txBody>
      </p:sp>
      <p:cxnSp>
        <p:nvCxnSpPr>
          <p:cNvPr id="6" name="Straight Arrow Connector 5"/>
          <p:cNvCxnSpPr>
            <a:stCxn id="7171" idx="3"/>
          </p:cNvCxnSpPr>
          <p:nvPr/>
        </p:nvCxnSpPr>
        <p:spPr>
          <a:xfrm flipH="1" flipV="1">
            <a:off x="4644008" y="2384243"/>
            <a:ext cx="2160240" cy="972106"/>
          </a:xfrm>
          <a:prstGeom prst="straightConnector1">
            <a:avLst/>
          </a:prstGeom>
          <a:ln w="666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488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RE3/1 High Eta &amp; Extra High Eta </a:t>
            </a:r>
            <a:endParaRPr lang="en-GB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600206"/>
            <a:ext cx="6034617" cy="4525963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5072744" y="5279577"/>
            <a:ext cx="1587489" cy="165653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275859" y="4710032"/>
            <a:ext cx="2948947" cy="36004"/>
          </a:xfrm>
          <a:prstGeom prst="straightConnector1">
            <a:avLst/>
          </a:prstGeom>
          <a:ln w="25400">
            <a:solidFill>
              <a:srgbClr val="FFC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407296" y="4275385"/>
            <a:ext cx="187220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RE3/1 Eta = 2.4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 rot="438380">
            <a:off x="4932851" y="5477888"/>
            <a:ext cx="151216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RE3/1 Eta=2.1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3292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Mounting RE3/1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08879"/>
            <a:ext cx="7200799" cy="5400599"/>
          </a:xfrm>
        </p:spPr>
      </p:pic>
      <p:sp>
        <p:nvSpPr>
          <p:cNvPr id="7" name="TextBox 6"/>
          <p:cNvSpPr txBox="1"/>
          <p:nvPr/>
        </p:nvSpPr>
        <p:spPr>
          <a:xfrm>
            <a:off x="2195736" y="1844824"/>
            <a:ext cx="1656184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M12 Mounting Holes for 20deg Chambers</a:t>
            </a:r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959432" y="2776534"/>
            <a:ext cx="1017881" cy="5762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835696" y="2795736"/>
            <a:ext cx="1135933" cy="15476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985491" y="2768154"/>
            <a:ext cx="1129309" cy="15752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985494" y="2795742"/>
            <a:ext cx="866429" cy="4613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482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to Periphery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645024"/>
            <a:ext cx="3404196" cy="255314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7544" y="1772816"/>
            <a:ext cx="3950208" cy="2962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9792" y="3645024"/>
            <a:ext cx="1296144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Under the RE3/2 &amp; RE3/3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804248" y="2930978"/>
            <a:ext cx="1584176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Over the top of the RPCs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932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Gas rack(s)</a:t>
            </a:r>
          </a:p>
          <a:p>
            <a:r>
              <a:rPr lang="en-US" dirty="0" smtClean="0"/>
              <a:t>Cooling, capacity of YE3 Manifold</a:t>
            </a:r>
          </a:p>
          <a:p>
            <a:r>
              <a:rPr lang="en-US" dirty="0" smtClean="0"/>
              <a:t>Rack (LV , LBC</a:t>
            </a:r>
          </a:p>
          <a:p>
            <a:r>
              <a:rPr lang="en-US" dirty="0" smtClean="0"/>
              <a:t>Cables (HV, LV Signal </a:t>
            </a:r>
            <a:r>
              <a:rPr lang="en-US" dirty="0" err="1" smtClean="0"/>
              <a:t>dcs</a:t>
            </a:r>
            <a:endParaRPr lang="en-US" dirty="0" smtClean="0"/>
          </a:p>
          <a:p>
            <a:r>
              <a:rPr lang="en-US" dirty="0" smtClean="0"/>
              <a:t>Access to Periphery (Green Structure)</a:t>
            </a:r>
          </a:p>
          <a:p>
            <a:r>
              <a:rPr lang="en-US" dirty="0" smtClean="0"/>
              <a:t>Space in Main &amp; Mini Cable Chains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9425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Gas  rack space available on Near of YE3 suitable for both RE3/1 &amp; 4/1 ?</a:t>
            </a:r>
            <a:endParaRPr lang="en-GB" sz="2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5" y="1772816"/>
            <a:ext cx="6035563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G:\Websites\p\project-cms-rpc-endcap\RPC\UpscopeHighEta\RE31\Photos040214\040220145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31" y="2132862"/>
            <a:ext cx="2990194" cy="224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491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mounting of RE4/1 is tricky</a:t>
            </a:r>
          </a:p>
          <a:p>
            <a:r>
              <a:rPr lang="en-US" dirty="0" smtClean="0"/>
              <a:t>The rack space for both RE4/1 &amp; RE3/1 on the same yoke (YE3) will be difficult</a:t>
            </a:r>
          </a:p>
          <a:p>
            <a:r>
              <a:rPr lang="en-US" dirty="0" smtClean="0"/>
              <a:t>Exact volumes for High </a:t>
            </a:r>
            <a:r>
              <a:rPr lang="en-US" dirty="0" err="1" smtClean="0"/>
              <a:t>ets</a:t>
            </a:r>
            <a:r>
              <a:rPr lang="en-US" dirty="0" smtClean="0"/>
              <a:t> &amp; Extra High eta to be established with Integration 904</a:t>
            </a:r>
          </a:p>
          <a:p>
            <a:r>
              <a:rPr lang="en-US" dirty="0" smtClean="0"/>
              <a:t>Iteration of chamber design and boundary conditions in P5</a:t>
            </a:r>
            <a:endParaRPr lang="en-US" dirty="0"/>
          </a:p>
          <a:p>
            <a:r>
              <a:rPr lang="en-US" sz="2000" dirty="0" smtClean="0"/>
              <a:t>This doc and others are visible at;</a:t>
            </a:r>
          </a:p>
          <a:p>
            <a:r>
              <a:rPr lang="en-GB" sz="1600" dirty="0" smtClean="0"/>
              <a:t>http://project-cms-rpc-endcap.web.cern.ch/project-cms-rpc-endcap/rpc/UpscopeHighEta/Parameters/HighEtaParaSpaceRPCsIanFeb2014.pptx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69011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Supplementary slides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RE2/1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7899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RE2/1 and its Cooling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5124" y="1981200"/>
            <a:ext cx="7737231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156676" name="Picture 4" descr="J:\RPC\EDR\EDRdocs\RE213dsurf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15" y="1752600"/>
            <a:ext cx="6822831" cy="46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308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CMS Parameter drawing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97360"/>
            <a:ext cx="827864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329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X Section of CSC-RPC interface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3385" y="1981200"/>
            <a:ext cx="7737231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152580" name="Picture 4" descr="J:\RPC\EDR\EDRdocs\RE2CSCinterdim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69" y="1928818"/>
            <a:ext cx="6013938" cy="416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169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Alignment path</a:t>
            </a:r>
          </a:p>
        </p:txBody>
      </p:sp>
      <p:sp>
        <p:nvSpPr>
          <p:cNvPr id="15155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3385" y="1981200"/>
            <a:ext cx="7737231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151556" name="Picture 1028" descr="J:\RPC\EDR\EDRdocs\RE2CSCinteropen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74" y="1677988"/>
            <a:ext cx="6532685" cy="441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169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700808"/>
            <a:ext cx="6254464" cy="4690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702119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Damage to shielding during separation of YE3 &amp; YE2. The new Extra high eta (2.4) should not suffer the </a:t>
            </a:r>
            <a:r>
              <a:rPr lang="en-US" smtClean="0"/>
              <a:t>same damage 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477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RE4/1 &amp; RE3/1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02" y="1196758"/>
            <a:ext cx="6388722" cy="540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83971" y="2852936"/>
            <a:ext cx="144016" cy="61206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283564" y="2798508"/>
            <a:ext cx="115753" cy="8917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343939" y="3690258"/>
            <a:ext cx="110750" cy="85997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9" y="3484750"/>
            <a:ext cx="13335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28187" y="1772819"/>
            <a:ext cx="1656184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As planned high Eta  up to 2.1.</a:t>
            </a:r>
            <a:endParaRPr lang="en-GB" dirty="0"/>
          </a:p>
        </p:txBody>
      </p:sp>
      <p:sp>
        <p:nvSpPr>
          <p:cNvPr id="15" name="Content Placeholder 14"/>
          <p:cNvSpPr txBox="1">
            <a:spLocks noGrp="1"/>
          </p:cNvSpPr>
          <p:nvPr>
            <p:ph idx="1"/>
          </p:nvPr>
        </p:nvSpPr>
        <p:spPr>
          <a:xfrm>
            <a:off x="6228184" y="5373216"/>
            <a:ext cx="2365598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/>
              <a:t>E</a:t>
            </a:r>
            <a:r>
              <a:rPr lang="en-US" sz="2000" dirty="0" smtClean="0"/>
              <a:t>xtending to Extra </a:t>
            </a:r>
            <a:r>
              <a:rPr lang="en-US" sz="2000" dirty="0"/>
              <a:t>H</a:t>
            </a:r>
            <a:r>
              <a:rPr lang="en-US" sz="2000" dirty="0" smtClean="0"/>
              <a:t>igh Eta </a:t>
            </a:r>
          </a:p>
          <a:p>
            <a:pPr marL="0" indent="0">
              <a:buNone/>
            </a:pPr>
            <a:r>
              <a:rPr lang="en-US" sz="2000" dirty="0" smtClean="0"/>
              <a:t>= 2.4 or 2.5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4751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Boundries</a:t>
            </a:r>
            <a:r>
              <a:rPr lang="en-US" dirty="0" smtClean="0"/>
              <a:t> on Extra High Eta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50816"/>
            <a:ext cx="3600400" cy="527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28187" y="2132856"/>
            <a:ext cx="1984931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Alignment lines </a:t>
            </a:r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347864" y="1844824"/>
            <a:ext cx="2808312" cy="47269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292080" y="2317522"/>
            <a:ext cx="864096" cy="154352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1239" y="4767538"/>
            <a:ext cx="2088232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Neutron Shielding on Vertical faces of yoke</a:t>
            </a:r>
            <a:endParaRPr lang="en-GB" dirty="0"/>
          </a:p>
        </p:txBody>
      </p:sp>
      <p:sp>
        <p:nvSpPr>
          <p:cNvPr id="14" name="Content Placeholder 13"/>
          <p:cNvSpPr txBox="1">
            <a:spLocks noGrp="1"/>
          </p:cNvSpPr>
          <p:nvPr>
            <p:ph idx="1"/>
          </p:nvPr>
        </p:nvSpPr>
        <p:spPr>
          <a:xfrm>
            <a:off x="6248133" y="5157198"/>
            <a:ext cx="206308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 smtClean="0"/>
              <a:t>Cylindrical Neutron Shielding </a:t>
            </a:r>
            <a:endParaRPr lang="en-GB" sz="1800" dirty="0"/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>
            <a:off x="3779915" y="5480358"/>
            <a:ext cx="2468218" cy="396914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4" idx="1"/>
          </p:cNvCxnSpPr>
          <p:nvPr/>
        </p:nvCxnSpPr>
        <p:spPr>
          <a:xfrm flipH="1">
            <a:off x="5436096" y="5480358"/>
            <a:ext cx="812034" cy="756954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253717" y="4767541"/>
            <a:ext cx="2760307" cy="47936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253717" y="4365104"/>
            <a:ext cx="878126" cy="864096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6200000">
            <a:off x="2735796" y="2874094"/>
            <a:ext cx="79208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RE4/1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4629010" y="3053281"/>
            <a:ext cx="77002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RE3/1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 rot="690613">
            <a:off x="1219714" y="3149547"/>
            <a:ext cx="100811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ETA=2.1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9529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5061857" y="5589240"/>
            <a:ext cx="590263" cy="30517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5061857" y="5284253"/>
            <a:ext cx="590263" cy="3051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6391537" y="5589240"/>
            <a:ext cx="590263" cy="30517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6387143" y="5284253"/>
            <a:ext cx="590263" cy="3051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6372200" y="4114800"/>
            <a:ext cx="590263" cy="3051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6372199" y="4419785"/>
            <a:ext cx="590263" cy="30517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5061857" y="4430485"/>
            <a:ext cx="590263" cy="30517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061857" y="4114800"/>
            <a:ext cx="590263" cy="3051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Dimensions as per our Parameter Book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8640960" cy="5616624"/>
          </a:xfr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en-US" sz="2000" b="1" dirty="0" smtClean="0">
                <a:effectLst/>
                <a:latin typeface="Times New Roman"/>
                <a:ea typeface="Times New Roman"/>
              </a:rPr>
              <a:t>Geometrical Layout and Mechanical details of CMS </a:t>
            </a:r>
            <a:endParaRPr lang="en-GB" sz="2000" b="1" dirty="0" smtClean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sz="2000" b="1" dirty="0" smtClean="0">
                <a:effectLst/>
                <a:latin typeface="Times New Roman"/>
                <a:ea typeface="Times New Roman"/>
              </a:rPr>
              <a:t>End Cap RPCs</a:t>
            </a:r>
            <a:endParaRPr lang="en-GB" sz="2000" b="1" dirty="0" smtClean="0">
              <a:effectLst/>
              <a:latin typeface="Times New Roman"/>
              <a:ea typeface="Times New Roman"/>
            </a:endParaRPr>
          </a:p>
          <a:p>
            <a:pPr marR="171450" algn="ctr">
              <a:spcAft>
                <a:spcPts val="0"/>
              </a:spcAft>
            </a:pPr>
            <a:r>
              <a:rPr lang="en-US" sz="1200" b="0" dirty="0" smtClean="0">
                <a:effectLst/>
                <a:latin typeface="Times New Roman"/>
                <a:ea typeface="Times New Roman"/>
              </a:rPr>
              <a:t>(</a:t>
            </a:r>
            <a:r>
              <a:rPr lang="en-US" sz="1200" b="0" dirty="0" err="1" smtClean="0">
                <a:effectLst/>
                <a:latin typeface="Times New Roman"/>
                <a:ea typeface="Times New Roman"/>
              </a:rPr>
              <a:t>Version:November</a:t>
            </a:r>
            <a:r>
              <a:rPr lang="en-US" sz="1200" b="0" dirty="0" smtClean="0">
                <a:effectLst/>
                <a:latin typeface="Times New Roman"/>
                <a:ea typeface="Times New Roman"/>
              </a:rPr>
              <a:t>, 2002)</a:t>
            </a:r>
          </a:p>
          <a:p>
            <a:pPr marR="171450">
              <a:spcAft>
                <a:spcPts val="0"/>
              </a:spcAft>
            </a:pPr>
            <a:endParaRPr lang="en-GB" b="1" dirty="0" smtClean="0">
              <a:effectLst/>
              <a:latin typeface="Times New Roman"/>
              <a:ea typeface="Times New Roman"/>
            </a:endParaRPr>
          </a:p>
          <a:p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727234"/>
              </p:ext>
            </p:extLst>
          </p:nvPr>
        </p:nvGraphicFramePr>
        <p:xfrm>
          <a:off x="2639313" y="3185842"/>
          <a:ext cx="6229350" cy="3057183"/>
        </p:xfrm>
        <a:graphic>
          <a:graphicData uri="http://schemas.openxmlformats.org/drawingml/2006/table">
            <a:tbl>
              <a:tblPr/>
              <a:tblGrid>
                <a:gridCol w="621665"/>
                <a:gridCol w="578485"/>
                <a:gridCol w="685800"/>
                <a:gridCol w="514350"/>
                <a:gridCol w="628650"/>
                <a:gridCol w="685800"/>
                <a:gridCol w="628650"/>
                <a:gridCol w="800100"/>
                <a:gridCol w="108585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RE2/1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1960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3241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1301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1251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799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1281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36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7865-7902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>
                          <a:solidFill>
                            <a:srgbClr val="008000"/>
                          </a:solidFill>
                          <a:effectLst/>
                          <a:latin typeface="Times New Roman"/>
                          <a:ea typeface="Times New Roman"/>
                        </a:rPr>
                        <a:t>7883 –7920*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RE2/2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3299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4986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1693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979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684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1687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36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7865-7902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RE2/3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5001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6955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1961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1323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981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1954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36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7865-7902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RE3/1\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Eta</a:t>
                      </a:r>
                      <a:r>
                        <a:rPr lang="en-US" sz="1200" baseline="0" dirty="0" smtClean="0">
                          <a:effectLst/>
                          <a:latin typeface="Times New Roman"/>
                          <a:ea typeface="Times New Roman"/>
                        </a:rPr>
                        <a:t>=2.4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2435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3241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819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1251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2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1251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966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806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2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1623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36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9775-9738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>
                          <a:solidFill>
                            <a:srgbClr val="008000"/>
                          </a:solidFill>
                          <a:effectLst/>
                          <a:latin typeface="Times New Roman"/>
                          <a:ea typeface="Times New Roman"/>
                        </a:rPr>
                        <a:t>9757-9720*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RE3/2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3299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4986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1693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979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684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1687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36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9775-9738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RE3/3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5001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6955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1961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1323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981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1954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36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9775-9738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34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RE4/1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Eta=2.4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2655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3241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595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1251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1251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1044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586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1436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36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10676-10639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>
                          <a:solidFill>
                            <a:srgbClr val="008000"/>
                          </a:solidFill>
                          <a:effectLst/>
                          <a:latin typeface="Times New Roman"/>
                          <a:ea typeface="Times New Roman"/>
                        </a:rPr>
                        <a:t>10654-10621*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RE4/2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3299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4986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1693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979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684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1687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36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10676-10639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RE4/3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5001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6955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1961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1323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981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1954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36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10676-10639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056882"/>
              </p:ext>
            </p:extLst>
          </p:nvPr>
        </p:nvGraphicFramePr>
        <p:xfrm>
          <a:off x="2671970" y="2585520"/>
          <a:ext cx="6229350" cy="335280"/>
        </p:xfrm>
        <a:graphic>
          <a:graphicData uri="http://schemas.openxmlformats.org/drawingml/2006/table">
            <a:tbl>
              <a:tblPr/>
              <a:tblGrid>
                <a:gridCol w="621665"/>
                <a:gridCol w="578485"/>
                <a:gridCol w="685800"/>
                <a:gridCol w="514350"/>
                <a:gridCol w="628650"/>
                <a:gridCol w="685800"/>
                <a:gridCol w="628650"/>
                <a:gridCol w="800100"/>
                <a:gridCol w="108585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effectLst/>
                          <a:latin typeface="Times New Roman"/>
                        </a:rPr>
                        <a:t>Station</a:t>
                      </a:r>
                      <a:endParaRPr lang="en-GB" sz="1000" b="1" kern="0" dirty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0">
                          <a:effectLst/>
                          <a:latin typeface="Times New Roman"/>
                        </a:rPr>
                        <a:t>Ri</a:t>
                      </a:r>
                      <a:endParaRPr lang="en-GB" sz="1000" b="1" kern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0">
                          <a:effectLst/>
                          <a:latin typeface="Times New Roman"/>
                        </a:rPr>
                        <a:t>Ro</a:t>
                      </a:r>
                      <a:endParaRPr lang="en-GB" sz="1000" b="1" kern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Times New Roman"/>
                        </a:rPr>
                        <a:t>A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Times New Roman"/>
                        </a:rPr>
                        <a:t>B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Times New Roman"/>
                        </a:rPr>
                        <a:t>C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Times New Roman"/>
                        </a:rPr>
                        <a:t>D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Times New Roman"/>
                        </a:rPr>
                        <a:t>Thickness</a:t>
                      </a:r>
                      <a:endParaRPr lang="en-GB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Times New Roman"/>
                          <a:ea typeface="Times New Roman"/>
                        </a:rPr>
                        <a:t>Z Position </a:t>
                      </a:r>
                      <a:r>
                        <a:rPr lang="fr-FR" sz="1200" b="1" dirty="0" err="1">
                          <a:effectLst/>
                          <a:latin typeface="Times New Roman"/>
                          <a:ea typeface="Times New Roman"/>
                        </a:rPr>
                        <a:t>rpc</a:t>
                      </a: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i="1" dirty="0">
                          <a:effectLst/>
                          <a:latin typeface="Times New Roman"/>
                        </a:rPr>
                        <a:t>Z of cu-strips</a:t>
                      </a:r>
                      <a:endParaRPr lang="en-GB" sz="1000" b="1" i="1" dirty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512121" y="1713483"/>
            <a:ext cx="2176264" cy="1472360"/>
            <a:chOff x="971600" y="2172665"/>
            <a:chExt cx="2176264" cy="1472360"/>
          </a:xfrm>
        </p:grpSpPr>
        <p:sp>
          <p:nvSpPr>
            <p:cNvPr id="5" name="Trapezoid 4"/>
            <p:cNvSpPr/>
            <p:nvPr/>
          </p:nvSpPr>
          <p:spPr>
            <a:xfrm rot="10800000">
              <a:off x="971600" y="2348880"/>
              <a:ext cx="936104" cy="1296144"/>
            </a:xfrm>
            <a:prstGeom prst="trapezoi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2195736" y="2348880"/>
              <a:ext cx="0" cy="1296145"/>
            </a:xfrm>
            <a:prstGeom prst="straightConnector1">
              <a:avLst/>
            </a:prstGeom>
            <a:ln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979712" y="2348880"/>
              <a:ext cx="5760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763688" y="3645025"/>
              <a:ext cx="7200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209681" y="2852935"/>
              <a:ext cx="3240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D</a:t>
              </a:r>
              <a:endParaRPr lang="en-GB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71800" y="2172665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Ri</a:t>
              </a:r>
              <a:endParaRPr lang="en-GB" sz="12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095906" y="3047350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Ro</a:t>
            </a:r>
            <a:endParaRPr lang="en-GB" sz="12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12120" y="1713484"/>
            <a:ext cx="936105" cy="0"/>
          </a:xfrm>
          <a:prstGeom prst="straightConnector1">
            <a:avLst/>
          </a:prstGeom>
          <a:ln>
            <a:solidFill>
              <a:srgbClr val="0070C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87804" y="1339966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843940" y="4125500"/>
            <a:ext cx="764656" cy="45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 </a:t>
            </a:r>
            <a:r>
              <a:rPr lang="en-US" sz="1200" dirty="0" err="1" smtClean="0"/>
              <a:t>deg</a:t>
            </a:r>
            <a:r>
              <a:rPr lang="en-US" sz="1200" dirty="0" smtClean="0"/>
              <a:t> Sectors</a:t>
            </a:r>
            <a:endParaRPr lang="en-GB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1858381" y="5360454"/>
            <a:ext cx="764656" cy="45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 </a:t>
            </a:r>
            <a:r>
              <a:rPr lang="en-US" sz="1200" dirty="0" err="1" smtClean="0"/>
              <a:t>deg</a:t>
            </a:r>
            <a:r>
              <a:rPr lang="en-US" sz="1200" dirty="0" smtClean="0"/>
              <a:t> Sectors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76913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easy solution</a:t>
            </a:r>
            <a:br>
              <a:rPr lang="en-US" dirty="0" smtClean="0"/>
            </a:br>
            <a:r>
              <a:rPr lang="en-US" dirty="0" smtClean="0"/>
              <a:t>A flat wall YE4 to mount to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600206"/>
            <a:ext cx="6034617" cy="4525963"/>
          </a:xfrm>
        </p:spPr>
      </p:pic>
      <p:sp>
        <p:nvSpPr>
          <p:cNvPr id="5" name="TextBox 4"/>
          <p:cNvSpPr txBox="1"/>
          <p:nvPr/>
        </p:nvSpPr>
        <p:spPr>
          <a:xfrm>
            <a:off x="3995936" y="5085184"/>
            <a:ext cx="4536504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However there are no services, Gas, Rack space, Mini Cable Chains </a:t>
            </a:r>
            <a:r>
              <a:rPr lang="en-US" dirty="0" err="1" smtClean="0"/>
              <a:t>etc</a:t>
            </a:r>
            <a:r>
              <a:rPr lang="en-US" dirty="0" smtClean="0"/>
              <a:t> available on YE4. Taking services there from YE3 would require disconnects or new Mini cable chains. The former is not CMS policy.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7622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Mounting RE4/1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74"/>
            <a:ext cx="2924143" cy="219310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50000"/>
          <a:stretch/>
        </p:blipFill>
        <p:spPr>
          <a:xfrm>
            <a:off x="899595" y="4437112"/>
            <a:ext cx="5225142" cy="20025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31" y="2865710"/>
            <a:ext cx="2016224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Alignment system has gone giving space ~60mm in Z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2" t="47052" r="25230"/>
          <a:stretch/>
        </p:blipFill>
        <p:spPr>
          <a:xfrm>
            <a:off x="3995936" y="1268766"/>
            <a:ext cx="4176464" cy="33533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72202" y="1412777"/>
            <a:ext cx="1656184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Outer radius mounting posts are hidden behind RE4SM</a:t>
            </a:r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644008" y="2012940"/>
            <a:ext cx="1728192" cy="263932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1"/>
          </p:cNvCxnSpPr>
          <p:nvPr/>
        </p:nvCxnSpPr>
        <p:spPr>
          <a:xfrm flipH="1">
            <a:off x="6084170" y="2012947"/>
            <a:ext cx="288032" cy="2424171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39752" y="4268162"/>
            <a:ext cx="1584176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Inner radius mounts M24 every 20deg</a:t>
            </a:r>
            <a:endParaRPr lang="en-GB" dirty="0"/>
          </a:p>
        </p:txBody>
      </p:sp>
      <p:cxnSp>
        <p:nvCxnSpPr>
          <p:cNvPr id="18" name="Straight Arrow Connector 17"/>
          <p:cNvCxnSpPr>
            <a:stCxn id="16" idx="2"/>
          </p:cNvCxnSpPr>
          <p:nvPr/>
        </p:nvCxnSpPr>
        <p:spPr>
          <a:xfrm>
            <a:off x="3131843" y="5191492"/>
            <a:ext cx="1080121" cy="397748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835700" y="5191492"/>
            <a:ext cx="1296143" cy="281646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131840" y="5191492"/>
            <a:ext cx="0" cy="541764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131840" y="5050669"/>
            <a:ext cx="2376264" cy="140824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228184" y="4976713"/>
            <a:ext cx="2448272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Require a technically smart solution to fix the outer radius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847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97" y="49601"/>
            <a:ext cx="8885126" cy="678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542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56207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Mounting Posts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3"/>
          <a:stretch/>
        </p:blipFill>
        <p:spPr bwMode="auto">
          <a:xfrm>
            <a:off x="539552" y="942240"/>
            <a:ext cx="7380766" cy="574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230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3E3E"/>
      </a:lt2>
      <a:accent1>
        <a:srgbClr val="FFD798"/>
      </a:accent1>
      <a:accent2>
        <a:srgbClr val="8CF4EA"/>
      </a:accent2>
      <a:accent3>
        <a:srgbClr val="FFFFFF"/>
      </a:accent3>
      <a:accent4>
        <a:srgbClr val="000000"/>
      </a:accent4>
      <a:accent5>
        <a:srgbClr val="FFE8CA"/>
      </a:accent5>
      <a:accent6>
        <a:srgbClr val="7EDDD4"/>
      </a:accent6>
      <a:hlink>
        <a:srgbClr val="FE9B03"/>
      </a:hlink>
      <a:folHlink>
        <a:srgbClr val="00D0D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3E3E"/>
      </a:lt2>
      <a:accent1>
        <a:srgbClr val="FFD798"/>
      </a:accent1>
      <a:accent2>
        <a:srgbClr val="8CF4EA"/>
      </a:accent2>
      <a:accent3>
        <a:srgbClr val="FFFFFF"/>
      </a:accent3>
      <a:accent4>
        <a:srgbClr val="000000"/>
      </a:accent4>
      <a:accent5>
        <a:srgbClr val="FFE8CA"/>
      </a:accent5>
      <a:accent6>
        <a:srgbClr val="7EDDD4"/>
      </a:accent6>
      <a:hlink>
        <a:srgbClr val="FE9B03"/>
      </a:hlink>
      <a:folHlink>
        <a:srgbClr val="00D0D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003E3E"/>
      </a:lt2>
      <a:accent1>
        <a:srgbClr val="FFD798"/>
      </a:accent1>
      <a:accent2>
        <a:srgbClr val="8CF4EA"/>
      </a:accent2>
      <a:accent3>
        <a:srgbClr val="FFFFFF"/>
      </a:accent3>
      <a:accent4>
        <a:srgbClr val="000000"/>
      </a:accent4>
      <a:accent5>
        <a:srgbClr val="FFE8CA"/>
      </a:accent5>
      <a:accent6>
        <a:srgbClr val="7EDDD4"/>
      </a:accent6>
      <a:hlink>
        <a:srgbClr val="FE9B03"/>
      </a:hlink>
      <a:folHlink>
        <a:srgbClr val="00D0D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</TotalTime>
  <Words>487</Words>
  <Application>Microsoft Office PowerPoint</Application>
  <PresentationFormat>On-screen Show (4:3)</PresentationFormat>
  <Paragraphs>191</Paragraphs>
  <Slides>22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Office Theme</vt:lpstr>
      <vt:lpstr>Default Design</vt:lpstr>
      <vt:lpstr>1_Default Design</vt:lpstr>
      <vt:lpstr>2_Default Design</vt:lpstr>
      <vt:lpstr>Artwork</vt:lpstr>
      <vt:lpstr>RE3/1 &amp; RE4/1 Parameter Space  Services </vt:lpstr>
      <vt:lpstr>CMS Parameter drawing</vt:lpstr>
      <vt:lpstr>RE4/1 &amp; RE3/1</vt:lpstr>
      <vt:lpstr>Boundries on Extra High Eta</vt:lpstr>
      <vt:lpstr>Dimensions as per our Parameter Book </vt:lpstr>
      <vt:lpstr>The easy solution A flat wall YE4 to mount to</vt:lpstr>
      <vt:lpstr>Mounting RE4/1</vt:lpstr>
      <vt:lpstr>PowerPoint Presentation</vt:lpstr>
      <vt:lpstr>Mounting Posts </vt:lpstr>
      <vt:lpstr>Access to Periphery</vt:lpstr>
      <vt:lpstr>PowerPoint Presentation</vt:lpstr>
      <vt:lpstr>RE3/1 High Eta &amp; Extra High Eta </vt:lpstr>
      <vt:lpstr>Mounting RE3/1</vt:lpstr>
      <vt:lpstr>Access to Periphery</vt:lpstr>
      <vt:lpstr>Services</vt:lpstr>
      <vt:lpstr>Gas  rack space available on Near of YE3 suitable for both RE3/1 &amp; 4/1 ?</vt:lpstr>
      <vt:lpstr>Conclusion</vt:lpstr>
      <vt:lpstr>Supplementary slides</vt:lpstr>
      <vt:lpstr>RE2/1 and its Cooling</vt:lpstr>
      <vt:lpstr>X Section of CSC-RPC interface</vt:lpstr>
      <vt:lpstr>Alignment path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RE3/1 &amp; RE4/1 Parameter Space Services</dc:title>
  <dc:creator>Ian Crotty</dc:creator>
  <cp:lastModifiedBy>Ian Crotty</cp:lastModifiedBy>
  <cp:revision>57</cp:revision>
  <dcterms:created xsi:type="dcterms:W3CDTF">2014-02-11T11:24:05Z</dcterms:created>
  <dcterms:modified xsi:type="dcterms:W3CDTF">2014-02-17T15:41:11Z</dcterms:modified>
</cp:coreProperties>
</file>