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  <p:sldMasterId id="2147483673" r:id="rId3"/>
  </p:sldMasterIdLst>
  <p:notesMasterIdLst>
    <p:notesMasterId r:id="rId11"/>
  </p:notesMasterIdLst>
  <p:sldIdLst>
    <p:sldId id="256" r:id="rId4"/>
    <p:sldId id="257" r:id="rId5"/>
    <p:sldId id="260" r:id="rId6"/>
    <p:sldId id="258" r:id="rId7"/>
    <p:sldId id="259" r:id="rId8"/>
    <p:sldId id="261" r:id="rId9"/>
    <p:sldId id="262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E35CDE-F66B-4E27-8D0B-E546E3D2FD99}" type="datetimeFigureOut">
              <a:rPr lang="en-US" smtClean="0"/>
              <a:t>3/13/2014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10DE2B-D3D2-4D9B-98AF-CA3E49C563E4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E972-3BAD-4F7C-9914-52A60273C53C}" type="datetime1">
              <a:rPr lang="en-US" smtClean="0"/>
              <a:t>3/13/2014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GE1/1 LV Powering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3EB96-C9EF-4C72-AAB0-24F32A087B5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7FDA6-9884-40C9-9B74-A05A60A4D9CD}" type="datetime1">
              <a:rPr lang="en-US" smtClean="0"/>
              <a:t>3/13/2014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GE1/1 LV Powering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3EB96-C9EF-4C72-AAB0-24F32A087B5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D076-FB64-4D1E-8BBE-F7CCDE822EE5}" type="datetime1">
              <a:rPr lang="en-US" smtClean="0"/>
              <a:t>3/13/2014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GE1/1 LV Powering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3EB96-C9EF-4C72-AAB0-24F32A087B5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B728-6076-4408-A685-854C5A9087A2}" type="datetime1">
              <a:rPr lang="en-US" smtClean="0"/>
              <a:t>3/13/2014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GE1/1 LV Powering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CAA9-E013-445D-BBC6-3160C9EA2D6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7D66B-E6A9-48E0-8AF4-33E44B4FE600}" type="datetime1">
              <a:rPr lang="en-US" smtClean="0"/>
              <a:t>3/13/2014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GE1/1 LV Powering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CAA9-E013-445D-BBC6-3160C9EA2D6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FA30-37A7-4B85-9E8F-33B865CFFB2A}" type="datetime1">
              <a:rPr lang="en-US" smtClean="0"/>
              <a:t>3/13/2014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GE1/1 LV Powering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CAA9-E013-445D-BBC6-3160C9EA2D6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51BB7-A1AF-4691-88D0-B62537C38639}" type="datetime1">
              <a:rPr lang="en-US" smtClean="0"/>
              <a:t>3/13/2014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GE1/1 LV Powering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CAA9-E013-445D-BBC6-3160C9EA2D6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AC6B3-C05C-482F-9C65-D5831EE8BBD9}" type="datetime1">
              <a:rPr lang="en-US" smtClean="0"/>
              <a:t>3/13/2014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GE1/1 LV Powering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CAA9-E013-445D-BBC6-3160C9EA2D6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E8E33-AC05-4479-A5B2-0978FC9DC7A3}" type="datetime1">
              <a:rPr lang="en-US" smtClean="0"/>
              <a:t>3/13/2014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GE1/1 LV Powering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CAA9-E013-445D-BBC6-3160C9EA2D6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6FF28-892B-4C7F-AA62-874D5572D3FC}" type="datetime1">
              <a:rPr lang="en-US" smtClean="0"/>
              <a:t>3/13/2014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GE1/1 LV Powering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CAA9-E013-445D-BBC6-3160C9EA2D6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40D5C-2735-4D63-B6E7-EF903A9FA44B}" type="datetime1">
              <a:rPr lang="en-US" smtClean="0"/>
              <a:t>3/13/2014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GE1/1 LV Powering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CAA9-E013-445D-BBC6-3160C9EA2D6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212DC-079B-49DA-B03B-25593C8BEAA1}" type="datetime1">
              <a:rPr lang="en-US" smtClean="0"/>
              <a:t>3/13/2014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GE1/1 LV Powering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3EB96-C9EF-4C72-AAB0-24F32A087B5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6D51A-DBDB-4D8F-8C7D-A641E9461ACD}" type="datetime1">
              <a:rPr lang="en-US" smtClean="0"/>
              <a:t>3/13/2014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GE1/1 LV Powering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CAA9-E013-445D-BBC6-3160C9EA2D6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FC89-FB49-463B-AC95-8B9961964FCC}" type="datetime1">
              <a:rPr lang="en-US" smtClean="0"/>
              <a:t>3/13/2014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GE1/1 LV Powering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CAA9-E013-445D-BBC6-3160C9EA2D6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18E26-3297-42E3-83D2-2DC5A0B6E440}" type="datetime1">
              <a:rPr lang="en-US" smtClean="0"/>
              <a:t>3/13/2014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GE1/1 LV Powering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CAA9-E013-445D-BBC6-3160C9EA2D6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D7A43-148A-48B2-9A16-6BF9826A2E15}" type="datetime1">
              <a:rPr lang="en-US" smtClean="0"/>
              <a:t>3/13/2014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GE1/1 LV Powering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CAA9-E013-445D-BBC6-3160C9EA2D6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833E8-7C45-456A-A4FB-20AE99CA9F8A}" type="datetime1">
              <a:rPr lang="en-US" smtClean="0"/>
              <a:t>3/13/2014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GE1/1 LV Powering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474E5-E0D1-484C-83D4-B3445ECC902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B8BDB-5E73-4999-9F2E-32A2140F09EE}" type="datetime1">
              <a:rPr lang="en-US" smtClean="0"/>
              <a:t>3/13/2014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GE1/1 LV Powering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474E5-E0D1-484C-83D4-B3445ECC902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7833F-D71C-4DE1-867C-89EB31EE5304}" type="datetime1">
              <a:rPr lang="en-US" smtClean="0"/>
              <a:t>3/13/2014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GE1/1 LV Powering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474E5-E0D1-484C-83D4-B3445ECC902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A3FD3-5819-4DD1-BA33-BE500CF8A80E}" type="datetime1">
              <a:rPr lang="en-US" smtClean="0"/>
              <a:t>3/13/2014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GE1/1 LV Powering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474E5-E0D1-484C-83D4-B3445ECC902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7FD4B-910E-47B0-8352-66687025FD6D}" type="datetime1">
              <a:rPr lang="en-US" smtClean="0"/>
              <a:t>3/13/2014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GE1/1 LV Powering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474E5-E0D1-484C-83D4-B3445ECC902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49301-711A-4538-B073-F38FA07DAA01}" type="datetime1">
              <a:rPr lang="en-US" smtClean="0"/>
              <a:t>3/13/2014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GE1/1 LV Powering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474E5-E0D1-484C-83D4-B3445ECC902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8432D-B325-4CE2-AE52-77929E0E3AD0}" type="datetime1">
              <a:rPr lang="en-US" smtClean="0"/>
              <a:t>3/13/2014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GE1/1 LV Powering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3EB96-C9EF-4C72-AAB0-24F32A087B5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BCFD1-E8CF-4794-B4FF-FF402B4F4BB5}" type="datetime1">
              <a:rPr lang="en-US" smtClean="0"/>
              <a:t>3/13/2014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GE1/1 LV Powering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474E5-E0D1-484C-83D4-B3445ECC902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E720-4313-4CC1-A29B-3AB77FA6AECD}" type="datetime1">
              <a:rPr lang="en-US" smtClean="0"/>
              <a:t>3/13/2014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GE1/1 LV Powering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474E5-E0D1-484C-83D4-B3445ECC902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2ED70-0C91-4524-829A-14ABCC9EB369}" type="datetime1">
              <a:rPr lang="en-US" smtClean="0"/>
              <a:t>3/13/2014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GE1/1 LV Powering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474E5-E0D1-484C-83D4-B3445ECC902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8E4FE-3BEA-45FD-BA5F-5FD9D705E8CD}" type="datetime1">
              <a:rPr lang="en-US" smtClean="0"/>
              <a:t>3/13/2014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GE1/1 LV Powering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474E5-E0D1-484C-83D4-B3445ECC902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7655-9BF7-4253-B0F9-0B55F808BD5E}" type="datetime1">
              <a:rPr lang="en-US" smtClean="0"/>
              <a:t>3/13/2014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GE1/1 LV Powering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474E5-E0D1-484C-83D4-B3445ECC902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EA589-B776-4F22-9FC0-1180F2DEA6A4}" type="datetime1">
              <a:rPr lang="en-US" smtClean="0"/>
              <a:t>3/13/2014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GE1/1 LV Powering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3EB96-C9EF-4C72-AAB0-24F32A087B5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B2AEA-BB4B-47F3-A02C-52F296F000B6}" type="datetime1">
              <a:rPr lang="en-US" smtClean="0"/>
              <a:t>3/13/2014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GE1/1 LV Powering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3EB96-C9EF-4C72-AAB0-24F32A087B5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DC2EE-811B-457A-B6C6-9F8D709FD278}" type="datetime1">
              <a:rPr lang="en-US" smtClean="0"/>
              <a:t>3/13/2014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GE1/1 LV Powering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3EB96-C9EF-4C72-AAB0-24F32A087B5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89A87-FC0C-4EDA-8351-6F4FE8167351}" type="datetime1">
              <a:rPr lang="en-US" smtClean="0"/>
              <a:t>3/13/2014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GE1/1 LV Powering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3EB96-C9EF-4C72-AAB0-24F32A087B5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BAFAB-01CB-4247-A40D-E02F7498137A}" type="datetime1">
              <a:rPr lang="en-US" smtClean="0"/>
              <a:t>3/13/2014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GE1/1 LV Powering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3EB96-C9EF-4C72-AAB0-24F32A087B5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3C69E-90BD-4080-B588-018AEDAE4D81}" type="datetime1">
              <a:rPr lang="en-US" smtClean="0"/>
              <a:t>3/13/2014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GE1/1 LV Powering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3EB96-C9EF-4C72-AAB0-24F32A087B5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4E639-2FAB-4E3D-BFE6-6A8396EBD7DF}" type="datetime1">
              <a:rPr lang="en-US" smtClean="0"/>
              <a:t>3/13/2014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GE1/1 LV Powering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3EB96-C9EF-4C72-AAB0-24F32A087B55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4E6B2-4579-41B8-AB5A-74C41CCA1C6A}" type="datetime1">
              <a:rPr lang="en-US" smtClean="0"/>
              <a:t>3/13/2014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GE1/1 LV Powering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A0CAA9-E013-445D-BBC6-3160C9EA2D61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CCD71-40AB-4789-B341-48593B6EB6DF}" type="datetime1">
              <a:rPr lang="en-US" smtClean="0"/>
              <a:t>3/13/2014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GE1/1 LV Powering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474E5-E0D1-484C-83D4-B3445ECC902A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GE1/1 – LV Powering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Andrey </a:t>
            </a:r>
            <a:r>
              <a:rPr lang="en-US" dirty="0" smtClean="0"/>
              <a:t>Marinov</a:t>
            </a:r>
            <a:endParaRPr lang="en-US" dirty="0" smtClean="0"/>
          </a:p>
          <a:p>
            <a:r>
              <a:rPr lang="en-US" dirty="0" smtClean="0"/>
              <a:t>On behalf of CMS GEM collaboration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/>
          <a:srcRect l="13889" t="16993" r="18464" b="8279"/>
          <a:stretch/>
        </p:blipFill>
        <p:spPr>
          <a:xfrm>
            <a:off x="1270000" y="1143000"/>
            <a:ext cx="6185647" cy="512482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34000" y="5867400"/>
            <a:ext cx="983112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sz="1200" dirty="0" smtClean="0"/>
              <a:t>       </a:t>
            </a:r>
            <a:r>
              <a:rPr lang="en-GB" sz="1200" dirty="0" smtClean="0"/>
              <a:t>Muon</a:t>
            </a:r>
            <a:r>
              <a:rPr lang="en-GB" sz="1200" dirty="0" smtClean="0"/>
              <a:t> TF</a:t>
            </a:r>
            <a:endParaRPr lang="en-GB" sz="1200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CCC276B-B0C0-43A4-9552-79453B4B5E3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04800" y="1752600"/>
            <a:ext cx="1981200" cy="762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381000" y="1600200"/>
            <a:ext cx="1981200" cy="762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6248400" y="2667000"/>
            <a:ext cx="1330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Opto</a:t>
            </a:r>
            <a:r>
              <a:rPr lang="en-GB" dirty="0" smtClean="0"/>
              <a:t>-hybrid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6324600" y="5334000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Opto</a:t>
            </a:r>
            <a:r>
              <a:rPr lang="en-GB" dirty="0" smtClean="0"/>
              <a:t> links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5638800" y="6248400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Backend electronics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685800" y="1447800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VFAT3 ASIC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181600" y="5943600"/>
            <a:ext cx="304800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625296" y="5715000"/>
            <a:ext cx="304800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395471" y="5666601"/>
            <a:ext cx="4719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DAQ</a:t>
            </a:r>
            <a:endParaRPr lang="en-GB" sz="1200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625296" y="5486400"/>
            <a:ext cx="304800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295400" y="5486400"/>
            <a:ext cx="4321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DCS</a:t>
            </a:r>
            <a:endParaRPr lang="en-GB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1295400" y="5257800"/>
            <a:ext cx="4167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TTC</a:t>
            </a:r>
            <a:endParaRPr lang="en-GB" sz="1200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5410200" y="3048000"/>
            <a:ext cx="914400" cy="609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1905000" y="1752600"/>
            <a:ext cx="685800" cy="152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2" idx="1"/>
          </p:cNvCxnSpPr>
          <p:nvPr/>
        </p:nvCxnSpPr>
        <p:spPr>
          <a:xfrm flipH="1" flipV="1">
            <a:off x="5029200" y="5181600"/>
            <a:ext cx="1295400" cy="3370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1524000" y="2590800"/>
            <a:ext cx="685800" cy="152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878413" y="229766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GEB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1447800" y="4343400"/>
            <a:ext cx="685800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838200" y="4495800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GBT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981200" y="5410200"/>
            <a:ext cx="16002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uTCA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581400" y="5410200"/>
            <a:ext cx="16002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uTCA</a:t>
            </a:r>
            <a:endParaRPr lang="en-GB" dirty="0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5181600" y="5715000"/>
            <a:ext cx="304800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5181600" y="5486400"/>
            <a:ext cx="304800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130496" y="5486400"/>
            <a:ext cx="4321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DCS</a:t>
            </a:r>
            <a:endParaRPr lang="en-GB" sz="1200" dirty="0"/>
          </a:p>
        </p:txBody>
      </p:sp>
      <p:sp>
        <p:nvSpPr>
          <p:cNvPr id="33" name="TextBox 32"/>
          <p:cNvSpPr txBox="1"/>
          <p:nvPr/>
        </p:nvSpPr>
        <p:spPr>
          <a:xfrm>
            <a:off x="5130496" y="5257800"/>
            <a:ext cx="4167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TTC</a:t>
            </a:r>
            <a:endParaRPr lang="en-GB" sz="1200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1600200" y="5943600"/>
            <a:ext cx="304800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219200" y="5742801"/>
            <a:ext cx="4719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DAQ</a:t>
            </a:r>
            <a:endParaRPr lang="en-GB" sz="1200" dirty="0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5257800" y="6096000"/>
            <a:ext cx="304800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60960" y="6433066"/>
            <a:ext cx="1409232" cy="369332"/>
          </a:xfrm>
          <a:prstGeom prst="rect">
            <a:avLst/>
          </a:prstGeom>
          <a:solidFill>
            <a:srgbClr val="FCD5B5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Paul </a:t>
            </a:r>
            <a:r>
              <a:rPr lang="en-US" dirty="0" smtClean="0"/>
              <a:t>&amp; Gilles</a:t>
            </a:r>
            <a:endParaRPr lang="en-US" dirty="0"/>
          </a:p>
        </p:txBody>
      </p:sp>
      <p:sp>
        <p:nvSpPr>
          <p:cNvPr id="38" name="Date Placeholder 3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12FB4-5699-4E1C-ACE2-BF9467B5F6EE}" type="datetime1">
              <a:rPr lang="en-US" smtClean="0"/>
              <a:t>3/13/2014</a:t>
            </a:fld>
            <a:endParaRPr lang="en-US" dirty="0"/>
          </a:p>
        </p:txBody>
      </p:sp>
      <p:sp>
        <p:nvSpPr>
          <p:cNvPr id="39" name="Footer Placeholder 3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GE1/1 LV Powering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Segmentation?</a:t>
            </a:r>
            <a:endParaRPr lang="en-US" dirty="0"/>
          </a:p>
        </p:txBody>
      </p:sp>
      <p:sp>
        <p:nvSpPr>
          <p:cNvPr id="4" name="Trapezoid 3"/>
          <p:cNvSpPr/>
          <p:nvPr/>
        </p:nvSpPr>
        <p:spPr>
          <a:xfrm>
            <a:off x="755576" y="1268760"/>
            <a:ext cx="3456384" cy="4608512"/>
          </a:xfrm>
          <a:prstGeom prst="trapezoi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1979712" y="1268760"/>
            <a:ext cx="216024" cy="46085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771800" y="1268760"/>
            <a:ext cx="360040" cy="46085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763688" y="1628800"/>
            <a:ext cx="216024" cy="14401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375800" y="1628800"/>
            <a:ext cx="216024" cy="14401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987824" y="1628800"/>
            <a:ext cx="216024" cy="14401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763688" y="2060848"/>
            <a:ext cx="216024" cy="14401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375800" y="2060848"/>
            <a:ext cx="216024" cy="14401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987824" y="2060848"/>
            <a:ext cx="216024" cy="14401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691680" y="2564904"/>
            <a:ext cx="216024" cy="14401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375800" y="2564904"/>
            <a:ext cx="216024" cy="14401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3059832" y="2564904"/>
            <a:ext cx="216024" cy="14401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619672" y="2996952"/>
            <a:ext cx="216024" cy="14401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2375800" y="2996952"/>
            <a:ext cx="216024" cy="14401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3131840" y="2996952"/>
            <a:ext cx="216024" cy="14401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619672" y="3429000"/>
            <a:ext cx="216024" cy="14401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2375800" y="3429000"/>
            <a:ext cx="216024" cy="14401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3203848" y="3429000"/>
            <a:ext cx="216024" cy="14401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1547664" y="3861048"/>
            <a:ext cx="216024" cy="14401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2375800" y="3861048"/>
            <a:ext cx="216024" cy="14401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3275856" y="3861048"/>
            <a:ext cx="216024" cy="14401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1475656" y="4293096"/>
            <a:ext cx="216024" cy="14401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2375800" y="4293096"/>
            <a:ext cx="216024" cy="14401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3347864" y="4293096"/>
            <a:ext cx="216024" cy="14401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1403648" y="4797152"/>
            <a:ext cx="216024" cy="14401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2375800" y="4797152"/>
            <a:ext cx="216024" cy="14401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3347864" y="4797152"/>
            <a:ext cx="216024" cy="14401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1403648" y="5445224"/>
            <a:ext cx="2160240" cy="79208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4211960" y="1412776"/>
            <a:ext cx="403244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Powering the GE1/1 Super-chamber with one LV channel is not the best solution.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Dealing with high currents 13A 3.3V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The cable will be very big, minimum cross-section for 10m length is ~9.5mm2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In case of failure we can loose the full detector.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644008" y="4869160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Is it possible to divide The GE1/1 Super-chamber to several LV zones?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6" name="Date Placeholder 3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ADC1E-0AFB-43E2-B3ED-E6B8F433ACDE}" type="datetime1">
              <a:rPr lang="en-US" smtClean="0"/>
              <a:t>3/13/2014</a:t>
            </a:fld>
            <a:endParaRPr lang="en-US" dirty="0"/>
          </a:p>
        </p:txBody>
      </p:sp>
      <p:sp>
        <p:nvSpPr>
          <p:cNvPr id="37" name="Slide Number Placeholder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3EB96-C9EF-4C72-AAB0-24F32A087B55}" type="slidenum">
              <a:rPr lang="en-US" smtClean="0"/>
              <a:t>3</a:t>
            </a:fld>
            <a:endParaRPr lang="en-US" dirty="0"/>
          </a:p>
        </p:txBody>
      </p:sp>
      <p:sp>
        <p:nvSpPr>
          <p:cNvPr id="38" name="Footer Placeholder 3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GE1/1 LV Powering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Supply A2517	</a:t>
            </a:r>
            <a:endParaRPr lang="en-US" dirty="0"/>
          </a:p>
        </p:txBody>
      </p:sp>
      <p:pic>
        <p:nvPicPr>
          <p:cNvPr id="4" name="Picture 3" descr="A2517_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1628800"/>
            <a:ext cx="802743" cy="3933056"/>
          </a:xfrm>
          <a:prstGeom prst="rect">
            <a:avLst/>
          </a:prstGeom>
        </p:spPr>
      </p:pic>
      <p:pic>
        <p:nvPicPr>
          <p:cNvPr id="5" name="Picture 4" descr="DSUB8W8_con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64088" y="1772816"/>
            <a:ext cx="3280823" cy="165618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67744" y="3284984"/>
            <a:ext cx="4464495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buFont typeface="Arial" pitchFamily="34" charset="0"/>
              <a:buChar char="•"/>
            </a:pPr>
            <a:r>
              <a:rPr lang="fr-FR" sz="1600" dirty="0"/>
              <a:t>8 </a:t>
            </a:r>
            <a:r>
              <a:rPr lang="fr-FR" sz="1600" dirty="0"/>
              <a:t>independently</a:t>
            </a:r>
            <a:r>
              <a:rPr lang="fr-FR" sz="1600" dirty="0"/>
              <a:t> </a:t>
            </a:r>
            <a:r>
              <a:rPr lang="fr-FR" sz="1600" dirty="0"/>
              <a:t>controllable</a:t>
            </a:r>
            <a:r>
              <a:rPr lang="fr-FR" sz="1600" dirty="0"/>
              <a:t> </a:t>
            </a:r>
            <a:r>
              <a:rPr lang="fr-FR" sz="1600" dirty="0"/>
              <a:t>Low</a:t>
            </a:r>
            <a:r>
              <a:rPr lang="fr-FR" sz="1600" dirty="0"/>
              <a:t> Voltage </a:t>
            </a:r>
            <a:r>
              <a:rPr lang="fr-FR" sz="1600" dirty="0"/>
              <a:t>channels</a:t>
            </a:r>
            <a:endParaRPr lang="fr-FR" sz="1600" dirty="0"/>
          </a:p>
          <a:p>
            <a:pPr fontAlgn="base">
              <a:buFont typeface="Arial" pitchFamily="34" charset="0"/>
              <a:buChar char="•"/>
            </a:pPr>
            <a:r>
              <a:rPr lang="fr-FR" sz="1600" dirty="0"/>
              <a:t>Individual</a:t>
            </a:r>
            <a:r>
              <a:rPr lang="fr-FR" sz="1600" dirty="0"/>
              <a:t> </a:t>
            </a:r>
            <a:r>
              <a:rPr lang="fr-FR" sz="1600" dirty="0"/>
              <a:t>Floating</a:t>
            </a:r>
            <a:r>
              <a:rPr lang="fr-FR" sz="1600" dirty="0"/>
              <a:t> Channel</a:t>
            </a:r>
          </a:p>
          <a:p>
            <a:pPr fontAlgn="base">
              <a:buFont typeface="Arial" pitchFamily="34" charset="0"/>
              <a:buChar char="•"/>
            </a:pPr>
            <a:r>
              <a:rPr lang="fr-FR" sz="1600" dirty="0"/>
              <a:t>Individual</a:t>
            </a:r>
            <a:r>
              <a:rPr lang="fr-FR" sz="1600" dirty="0"/>
              <a:t> </a:t>
            </a:r>
            <a:r>
              <a:rPr lang="fr-FR" sz="1600" dirty="0"/>
              <a:t>remote</a:t>
            </a:r>
            <a:r>
              <a:rPr lang="fr-FR" sz="1600" dirty="0"/>
              <a:t> </a:t>
            </a:r>
            <a:r>
              <a:rPr lang="fr-FR" sz="1600" dirty="0"/>
              <a:t>sense</a:t>
            </a:r>
            <a:r>
              <a:rPr lang="fr-FR" sz="1600" dirty="0"/>
              <a:t> </a:t>
            </a:r>
            <a:r>
              <a:rPr lang="fr-FR" sz="1600" dirty="0"/>
              <a:t>lines</a:t>
            </a:r>
            <a:endParaRPr lang="fr-FR" sz="1600" dirty="0"/>
          </a:p>
          <a:p>
            <a:pPr fontAlgn="base">
              <a:buFont typeface="Arial" pitchFamily="34" charset="0"/>
              <a:buChar char="•"/>
            </a:pPr>
            <a:r>
              <a:rPr lang="fr-FR" sz="1600" dirty="0"/>
              <a:t>Full Digital PID Control </a:t>
            </a:r>
            <a:r>
              <a:rPr lang="fr-FR" sz="1600" dirty="0"/>
              <a:t>Loop</a:t>
            </a:r>
            <a:endParaRPr lang="fr-FR" sz="1600" dirty="0"/>
          </a:p>
          <a:p>
            <a:pPr fontAlgn="base">
              <a:buFont typeface="Arial" pitchFamily="34" charset="0"/>
              <a:buChar char="•"/>
            </a:pPr>
            <a:r>
              <a:rPr lang="fr-FR" sz="1600" dirty="0"/>
              <a:t>8 pin D-</a:t>
            </a:r>
            <a:r>
              <a:rPr lang="fr-FR" sz="1600" dirty="0"/>
              <a:t>Sub</a:t>
            </a:r>
            <a:r>
              <a:rPr lang="fr-FR" sz="1600" dirty="0"/>
              <a:t> </a:t>
            </a:r>
            <a:r>
              <a:rPr lang="fr-FR" sz="1600" dirty="0"/>
              <a:t>connectors</a:t>
            </a:r>
            <a:endParaRPr lang="fr-FR" sz="1600" dirty="0"/>
          </a:p>
          <a:p>
            <a:pPr fontAlgn="base">
              <a:buFont typeface="Arial" pitchFamily="34" charset="0"/>
              <a:buChar char="•"/>
            </a:pPr>
            <a:r>
              <a:rPr lang="fr-FR" sz="1600" dirty="0"/>
              <a:t>1÷5 V output voltage </a:t>
            </a:r>
            <a:r>
              <a:rPr lang="fr-FR" sz="1600" dirty="0"/>
              <a:t>with</a:t>
            </a:r>
            <a:r>
              <a:rPr lang="fr-FR" sz="1600" dirty="0"/>
              <a:t> 10 mV set </a:t>
            </a:r>
            <a:r>
              <a:rPr lang="fr-FR" sz="1600" dirty="0"/>
              <a:t>resolution</a:t>
            </a:r>
            <a:endParaRPr lang="fr-FR" sz="1600" dirty="0"/>
          </a:p>
          <a:p>
            <a:pPr fontAlgn="base">
              <a:buFont typeface="Arial" pitchFamily="34" charset="0"/>
              <a:buChar char="•"/>
            </a:pPr>
            <a:r>
              <a:rPr lang="fr-FR" sz="1600" dirty="0"/>
              <a:t>15 A </a:t>
            </a:r>
            <a:r>
              <a:rPr lang="fr-FR" sz="1600" dirty="0"/>
              <a:t>current</a:t>
            </a:r>
            <a:r>
              <a:rPr lang="fr-FR" sz="1600" dirty="0"/>
              <a:t> full </a:t>
            </a:r>
            <a:r>
              <a:rPr lang="fr-FR" sz="1600" dirty="0"/>
              <a:t>scale</a:t>
            </a:r>
            <a:r>
              <a:rPr lang="fr-FR" sz="1600" dirty="0"/>
              <a:t> </a:t>
            </a:r>
            <a:r>
              <a:rPr lang="fr-FR" sz="1600" dirty="0"/>
              <a:t>with</a:t>
            </a:r>
            <a:r>
              <a:rPr lang="fr-FR" sz="1600" dirty="0"/>
              <a:t> 10 mA set </a:t>
            </a:r>
            <a:r>
              <a:rPr lang="en-US" sz="1600" dirty="0" smtClean="0"/>
              <a:t>resolution</a:t>
            </a:r>
          </a:p>
          <a:p>
            <a:pPr fontAlgn="base">
              <a:buFont typeface="Arial" pitchFamily="34" charset="0"/>
              <a:buChar char="•"/>
            </a:pPr>
            <a:r>
              <a:rPr lang="fr-FR" sz="1600" dirty="0" smtClean="0"/>
              <a:t>50 </a:t>
            </a:r>
            <a:r>
              <a:rPr lang="fr-FR" sz="1600" dirty="0"/>
              <a:t>W Max </a:t>
            </a:r>
            <a:r>
              <a:rPr lang="fr-FR" sz="1600" dirty="0" err="1"/>
              <a:t>channel</a:t>
            </a:r>
            <a:r>
              <a:rPr lang="fr-FR" sz="1600" dirty="0"/>
              <a:t> output power</a:t>
            </a:r>
          </a:p>
          <a:p>
            <a:pPr fontAlgn="base">
              <a:buFont typeface="Arial" pitchFamily="34" charset="0"/>
              <a:buChar char="•"/>
            </a:pPr>
            <a:r>
              <a:rPr lang="fr-FR" sz="1600" dirty="0"/>
              <a:t>1 mV Voltage Monitor </a:t>
            </a:r>
            <a:r>
              <a:rPr lang="fr-FR" sz="1600" dirty="0" err="1"/>
              <a:t>resolution</a:t>
            </a:r>
            <a:endParaRPr lang="fr-FR" sz="1600" dirty="0"/>
          </a:p>
          <a:p>
            <a:pPr fontAlgn="base">
              <a:buFont typeface="Arial" pitchFamily="34" charset="0"/>
              <a:buChar char="•"/>
            </a:pPr>
            <a:r>
              <a:rPr lang="fr-FR" sz="1600" dirty="0"/>
              <a:t>1 mA </a:t>
            </a:r>
            <a:r>
              <a:rPr lang="fr-FR" sz="1600" dirty="0" err="1"/>
              <a:t>Current</a:t>
            </a:r>
            <a:r>
              <a:rPr lang="fr-FR" sz="1600" dirty="0"/>
              <a:t> Monitor </a:t>
            </a:r>
            <a:r>
              <a:rPr lang="fr-FR" sz="1600" dirty="0" err="1"/>
              <a:t>resolution</a:t>
            </a:r>
            <a:endParaRPr lang="fr-FR" sz="1600" dirty="0"/>
          </a:p>
          <a:p>
            <a:endParaRPr lang="en-US" sz="16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D0969-6C78-4C8D-BE32-CFC4D37FA845}" type="datetime1">
              <a:rPr lang="en-US" smtClean="0"/>
              <a:t>3/13/2014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3EB96-C9EF-4C72-AAB0-24F32A087B55}" type="slidenum">
              <a:rPr lang="en-US" smtClean="0"/>
              <a:t>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GE1/1 LV Powering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Cable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27584" y="1340768"/>
            <a:ext cx="48965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LV cable has to be compatible with the power consumption requirements </a:t>
            </a:r>
          </a:p>
          <a:p>
            <a:r>
              <a:rPr lang="en-US" dirty="0" smtClean="0"/>
              <a:t>13A, 3.3V length about 10m - from YE1 X2V33 rack to the GE1/1 installation zone.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87624" y="2924944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13A, 3.3V 10m length 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012160" y="2276872"/>
            <a:ext cx="432048" cy="43204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6516216" y="2276872"/>
            <a:ext cx="432048" cy="43204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5796136" y="1844824"/>
            <a:ext cx="1368152" cy="1296144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Connector 9"/>
          <p:cNvCxnSpPr>
            <a:stCxn id="8" idx="6"/>
          </p:cNvCxnSpPr>
          <p:nvPr/>
        </p:nvCxnSpPr>
        <p:spPr>
          <a:xfrm>
            <a:off x="7164288" y="2492896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596336" y="2492896"/>
            <a:ext cx="0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236296" y="3501008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380312" y="3573016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507405" y="3645024"/>
            <a:ext cx="2076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020272" y="980728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&gt; 9.5 mm2 Cross-section</a:t>
            </a:r>
            <a:endParaRPr lang="en-US" dirty="0"/>
          </a:p>
        </p:txBody>
      </p:sp>
      <p:cxnSp>
        <p:nvCxnSpPr>
          <p:cNvPr id="23" name="Straight Connector 22"/>
          <p:cNvCxnSpPr>
            <a:endCxn id="21" idx="1"/>
          </p:cNvCxnSpPr>
          <p:nvPr/>
        </p:nvCxnSpPr>
        <p:spPr>
          <a:xfrm flipV="1">
            <a:off x="6804248" y="1303894"/>
            <a:ext cx="216024" cy="1808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6300192" y="1484784"/>
            <a:ext cx="504056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6732240" y="1484784"/>
            <a:ext cx="72008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1331640" y="3933056"/>
            <a:ext cx="432048" cy="43204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2195736" y="3933056"/>
            <a:ext cx="432048" cy="43204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3059832" y="4077072"/>
            <a:ext cx="0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699792" y="5157192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843808" y="5229200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970901" y="5301208"/>
            <a:ext cx="2076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1763688" y="4365104"/>
            <a:ext cx="432048" cy="43204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1763688" y="3501008"/>
            <a:ext cx="432048" cy="43204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7020272" y="1556792"/>
            <a:ext cx="1745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&gt; 4mm diameter</a:t>
            </a:r>
            <a:endParaRPr lang="en-US" dirty="0"/>
          </a:p>
        </p:txBody>
      </p:sp>
      <p:sp>
        <p:nvSpPr>
          <p:cNvPr id="39" name="Oval 38"/>
          <p:cNvSpPr/>
          <p:nvPr/>
        </p:nvSpPr>
        <p:spPr>
          <a:xfrm rot="18900521">
            <a:off x="1113684" y="3622926"/>
            <a:ext cx="1310391" cy="607284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Oval 39"/>
          <p:cNvSpPr/>
          <p:nvPr/>
        </p:nvSpPr>
        <p:spPr>
          <a:xfrm rot="18900521">
            <a:off x="1498498" y="4091353"/>
            <a:ext cx="1310391" cy="607284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Oval 40"/>
          <p:cNvSpPr/>
          <p:nvPr/>
        </p:nvSpPr>
        <p:spPr>
          <a:xfrm>
            <a:off x="1187624" y="3356992"/>
            <a:ext cx="1584176" cy="1584176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3" name="Straight Connector 42"/>
          <p:cNvCxnSpPr/>
          <p:nvPr/>
        </p:nvCxnSpPr>
        <p:spPr>
          <a:xfrm>
            <a:off x="2627784" y="4077072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2267744" y="3501008"/>
            <a:ext cx="792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3059832" y="3501008"/>
            <a:ext cx="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2699792" y="4509120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4211960" y="3861048"/>
            <a:ext cx="4320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LV cable will be routed on top of the CSC detectors ME1/3, ME1/2 and has to meet the electromagnetic compatibility. Proper shielding is a must.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611560" y="5805264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Custom made cable will be required. DRAKA company can be asked for quotes. Similar cable was made for the CMS Tracker. </a:t>
            </a:r>
            <a:endParaRPr lang="en-US" dirty="0"/>
          </a:p>
        </p:txBody>
      </p:sp>
      <p:sp>
        <p:nvSpPr>
          <p:cNvPr id="53" name="Date Placeholder 5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DD6-1BF0-4F82-8C63-591744FF4388}" type="datetime1">
              <a:rPr lang="en-US" smtClean="0"/>
              <a:t>3/13/2014</a:t>
            </a:fld>
            <a:endParaRPr lang="en-US" dirty="0"/>
          </a:p>
        </p:txBody>
      </p:sp>
      <p:sp>
        <p:nvSpPr>
          <p:cNvPr id="54" name="Slide Number Placeholder 5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3EB96-C9EF-4C72-AAB0-24F32A087B55}" type="slidenum">
              <a:rPr lang="en-US" smtClean="0"/>
              <a:t>5</a:t>
            </a:fld>
            <a:endParaRPr lang="en-US" dirty="0"/>
          </a:p>
        </p:txBody>
      </p:sp>
      <p:sp>
        <p:nvSpPr>
          <p:cNvPr id="55" name="Footer Placeholder 5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GE1/1 LV Powering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 detector Connectors - PP to GEBs</a:t>
            </a:r>
            <a:endParaRPr lang="en-US" dirty="0"/>
          </a:p>
        </p:txBody>
      </p:sp>
      <p:pic>
        <p:nvPicPr>
          <p:cNvPr id="4" name="Picture 3" descr="DSUB8W8_con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2852936"/>
            <a:ext cx="3280823" cy="1656184"/>
          </a:xfrm>
          <a:prstGeom prst="rect">
            <a:avLst/>
          </a:prstGeom>
        </p:spPr>
      </p:pic>
      <p:pic>
        <p:nvPicPr>
          <p:cNvPr id="5" name="Picture 4" descr="sku_143672_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8859348">
            <a:off x="5053588" y="2326413"/>
            <a:ext cx="1777380" cy="177738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35696" y="4653136"/>
            <a:ext cx="20608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GE1/1 PP connector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932040" y="5949280"/>
            <a:ext cx="3373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Cable terminals for the GEB board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923928" y="3140968"/>
            <a:ext cx="108012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923928" y="3356992"/>
            <a:ext cx="108012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1" name="Picture 10" descr="sku_143672_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8859348">
            <a:off x="5197604" y="3982596"/>
            <a:ext cx="1777380" cy="1777380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>
          <a:xfrm>
            <a:off x="3995936" y="5085184"/>
            <a:ext cx="108012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923928" y="227687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 mm wires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A683D-DA15-452A-B116-0549C07CB40A}" type="datetime1">
              <a:rPr lang="en-US" smtClean="0"/>
              <a:t>3/13/2014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3EB96-C9EF-4C72-AAB0-24F32A087B55}" type="slidenum">
              <a:rPr lang="en-US" smtClean="0"/>
              <a:t>6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GE1/1 LV Powering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Power Supply – A2517 is a brand new model from CAEN needs to be confirmed if it can be used in UXC</a:t>
            </a:r>
          </a:p>
          <a:p>
            <a:pPr lvl="1"/>
            <a:r>
              <a:rPr lang="en-US" dirty="0" smtClean="0"/>
              <a:t>Magnet Tolerant</a:t>
            </a:r>
          </a:p>
          <a:p>
            <a:pPr lvl="1"/>
            <a:r>
              <a:rPr lang="en-US" dirty="0" smtClean="0"/>
              <a:t>13A @ 3.3V per channel</a:t>
            </a:r>
          </a:p>
          <a:p>
            <a:pPr lvl="1"/>
            <a:r>
              <a:rPr lang="en-US" dirty="0" smtClean="0"/>
              <a:t>CMS DCS compatible</a:t>
            </a:r>
          </a:p>
          <a:p>
            <a:r>
              <a:rPr lang="en-US" dirty="0" smtClean="0"/>
              <a:t>Segmentation may be is a good option if possible?</a:t>
            </a:r>
          </a:p>
          <a:p>
            <a:r>
              <a:rPr lang="en-US" dirty="0" smtClean="0"/>
              <a:t>Cable – I can contact DRAKA and see what they can propose as cable and confirm the time and price estimates</a:t>
            </a:r>
          </a:p>
          <a:p>
            <a:r>
              <a:rPr lang="en-US" dirty="0" smtClean="0"/>
              <a:t>Connectors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9D318-B759-44CF-B193-AD4C8A0527FD}" type="datetime1">
              <a:rPr lang="en-US" smtClean="0"/>
              <a:t>3/13/2014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3EB96-C9EF-4C72-AAB0-24F32A087B55}" type="slidenum">
              <a:rPr lang="en-US" smtClean="0"/>
              <a:t>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GE1/1 LV Powering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841</TotalTime>
  <Words>370</Words>
  <Application>Microsoft Office PowerPoint</Application>
  <PresentationFormat>On-screen Show (4:3)</PresentationFormat>
  <Paragraphs>75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Office Theme</vt:lpstr>
      <vt:lpstr>Custom Design</vt:lpstr>
      <vt:lpstr>1_Custom Design</vt:lpstr>
      <vt:lpstr>GE1/1 – LV Powering</vt:lpstr>
      <vt:lpstr>Introduction</vt:lpstr>
      <vt:lpstr>Segmentation?</vt:lpstr>
      <vt:lpstr>Power Supply A2517 </vt:lpstr>
      <vt:lpstr>Cable</vt:lpstr>
      <vt:lpstr>On detector Connectors - PP to GEBs</vt:lpstr>
      <vt:lpstr>Open Questions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GE1/1 – LV Powering</dc:title>
  <dc:creator>corvax</dc:creator>
  <cp:lastModifiedBy>corvax</cp:lastModifiedBy>
  <cp:revision>1</cp:revision>
  <dcterms:created xsi:type="dcterms:W3CDTF">2014-03-12T21:07:54Z</dcterms:created>
  <dcterms:modified xsi:type="dcterms:W3CDTF">2014-03-13T11:09:31Z</dcterms:modified>
</cp:coreProperties>
</file>