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Dellta P "v" Flow Rate</a:t>
            </a:r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v>Delta P "v" Flow Rate for dia 6-8mm</c:v>
          </c:tx>
          <c:dLbls>
            <c:delete val="1"/>
          </c:dLbls>
          <c:trendline>
            <c:trendlineType val="power"/>
            <c:dispRSqr val="1"/>
            <c:dispEq val="1"/>
            <c:trendlineLbl>
              <c:layout>
                <c:manualLayout>
                  <c:x val="0.12955439896786464"/>
                  <c:y val="-1.098718852357063E-2"/>
                </c:manualLayout>
              </c:layout>
              <c:numFmt formatCode="General" sourceLinked="0"/>
            </c:trendlineLbl>
          </c:trendline>
          <c:xVal>
            <c:numRef>
              <c:f>Sheet1!$B$22:$B$28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7.5</c:v>
                </c:pt>
                <c:pt idx="6">
                  <c:v>10</c:v>
                </c:pt>
              </c:numCache>
            </c:numRef>
          </c:xVal>
          <c:yVal>
            <c:numRef>
              <c:f>Sheet1!$J$22:$J$28</c:f>
              <c:numCache>
                <c:formatCode>General</c:formatCode>
                <c:ptCount val="7"/>
                <c:pt idx="0">
                  <c:v>133</c:v>
                </c:pt>
                <c:pt idx="1">
                  <c:v>461</c:v>
                </c:pt>
                <c:pt idx="2">
                  <c:v>969</c:v>
                </c:pt>
                <c:pt idx="3">
                  <c:v>1658</c:v>
                </c:pt>
                <c:pt idx="4">
                  <c:v>2522</c:v>
                </c:pt>
                <c:pt idx="5">
                  <c:v>5455</c:v>
                </c:pt>
                <c:pt idx="6">
                  <c:v>9486</c:v>
                </c:pt>
              </c:numCache>
            </c:numRef>
          </c:yVal>
          <c:smooth val="1"/>
        </c:ser>
        <c:ser>
          <c:idx val="1"/>
          <c:order val="1"/>
          <c:tx>
            <c:v>Delta P "v" Flow Rate 4-6mm</c:v>
          </c:tx>
          <c:dLbls>
            <c:delete val="1"/>
          </c:dLbls>
          <c:trendline>
            <c:trendlineType val="power"/>
            <c:dispRSqr val="1"/>
            <c:dispEq val="1"/>
            <c:trendlineLbl>
              <c:layout>
                <c:manualLayout>
                  <c:x val="0.12800760874635575"/>
                  <c:y val="-8.0223101708155799E-3"/>
                </c:manualLayout>
              </c:layout>
              <c:numFmt formatCode="General" sourceLinked="0"/>
            </c:trendlineLbl>
          </c:trendline>
          <c:xVal>
            <c:numRef>
              <c:f>Sheet1!$B$33:$B$40</c:f>
              <c:numCache>
                <c:formatCode>General</c:formatCode>
                <c:ptCount val="8"/>
                <c:pt idx="0">
                  <c:v>0.5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7.5</c:v>
                </c:pt>
                <c:pt idx="7">
                  <c:v>10</c:v>
                </c:pt>
              </c:numCache>
            </c:numRef>
          </c:xVal>
          <c:yVal>
            <c:numRef>
              <c:f>Sheet1!$J$33:$J$40</c:f>
              <c:numCache>
                <c:formatCode>General</c:formatCode>
                <c:ptCount val="8"/>
                <c:pt idx="0">
                  <c:v>281.60000000000002</c:v>
                </c:pt>
                <c:pt idx="1">
                  <c:v>977</c:v>
                </c:pt>
                <c:pt idx="2">
                  <c:v>3526</c:v>
                </c:pt>
                <c:pt idx="3">
                  <c:v>7600</c:v>
                </c:pt>
                <c:pt idx="4">
                  <c:v>13189</c:v>
                </c:pt>
                <c:pt idx="5">
                  <c:v>20291</c:v>
                </c:pt>
                <c:pt idx="6">
                  <c:v>44661</c:v>
                </c:pt>
                <c:pt idx="7">
                  <c:v>78477</c:v>
                </c:pt>
              </c:numCache>
            </c:numRef>
          </c:yVal>
          <c:smooth val="1"/>
        </c:ser>
        <c:dLbls>
          <c:dLblPos val="r"/>
          <c:showLegendKey val="0"/>
          <c:showVal val="1"/>
          <c:showCatName val="1"/>
          <c:showSerName val="0"/>
          <c:showPercent val="0"/>
          <c:showBubbleSize val="0"/>
        </c:dLbls>
        <c:axId val="99354496"/>
        <c:axId val="99389440"/>
      </c:scatterChart>
      <c:valAx>
        <c:axId val="993544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Flow Rate [l/min]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99389440"/>
        <c:crosses val="autoZero"/>
        <c:crossBetween val="midCat"/>
      </c:valAx>
      <c:valAx>
        <c:axId val="99389440"/>
        <c:scaling>
          <c:logBase val="10"/>
          <c:orientation val="minMax"/>
          <c:max val="100000"/>
          <c:min val="1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Delta P [mbar]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99354496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1FB98-CE59-4C45-A19F-23D644E7F275}" type="datetimeFigureOut">
              <a:rPr lang="en-GB" smtClean="0"/>
              <a:t>30/10/2014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6A49-F7D9-4541-952F-3C8943D3E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285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1FB98-CE59-4C45-A19F-23D644E7F275}" type="datetimeFigureOut">
              <a:rPr lang="en-GB" smtClean="0"/>
              <a:t>30/10/2014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6A49-F7D9-4541-952F-3C8943D3E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115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1FB98-CE59-4C45-A19F-23D644E7F275}" type="datetimeFigureOut">
              <a:rPr lang="en-GB" smtClean="0"/>
              <a:t>30/10/2014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6A49-F7D9-4541-952F-3C8943D3E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899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1FB98-CE59-4C45-A19F-23D644E7F275}" type="datetimeFigureOut">
              <a:rPr lang="en-GB" smtClean="0"/>
              <a:t>30/10/2014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6A49-F7D9-4541-952F-3C8943D3E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124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1FB98-CE59-4C45-A19F-23D644E7F275}" type="datetimeFigureOut">
              <a:rPr lang="en-GB" smtClean="0"/>
              <a:t>30/10/2014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6A49-F7D9-4541-952F-3C8943D3E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82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1FB98-CE59-4C45-A19F-23D644E7F275}" type="datetimeFigureOut">
              <a:rPr lang="en-GB" smtClean="0"/>
              <a:t>30/10/2014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6A49-F7D9-4541-952F-3C8943D3E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728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1FB98-CE59-4C45-A19F-23D644E7F275}" type="datetimeFigureOut">
              <a:rPr lang="en-GB" smtClean="0"/>
              <a:t>30/10/2014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6A49-F7D9-4541-952F-3C8943D3E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295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1FB98-CE59-4C45-A19F-23D644E7F275}" type="datetimeFigureOut">
              <a:rPr lang="en-GB" smtClean="0"/>
              <a:t>30/10/2014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6A49-F7D9-4541-952F-3C8943D3E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540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1FB98-CE59-4C45-A19F-23D644E7F275}" type="datetimeFigureOut">
              <a:rPr lang="en-GB" smtClean="0"/>
              <a:t>30/10/2014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6A49-F7D9-4541-952F-3C8943D3E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779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1FB98-CE59-4C45-A19F-23D644E7F275}" type="datetimeFigureOut">
              <a:rPr lang="en-GB" smtClean="0"/>
              <a:t>30/10/2014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6A49-F7D9-4541-952F-3C8943D3E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172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1FB98-CE59-4C45-A19F-23D644E7F275}" type="datetimeFigureOut">
              <a:rPr lang="en-GB" smtClean="0"/>
              <a:t>30/10/2014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D6A49-F7D9-4541-952F-3C8943D3E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32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1FB98-CE59-4C45-A19F-23D644E7F275}" type="datetimeFigureOut">
              <a:rPr lang="en-GB" smtClean="0"/>
              <a:t>30/10/2014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D6A49-F7D9-4541-952F-3C8943D3E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594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Cooling circuit constraint ,</a:t>
            </a:r>
            <a:br>
              <a:rPr lang="en-GB" dirty="0" smtClean="0"/>
            </a:br>
            <a:r>
              <a:rPr lang="en-GB" dirty="0" smtClean="0"/>
              <a:t>Delta “P”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 </a:t>
            </a:r>
            <a:r>
              <a:rPr lang="en-GB" dirty="0" err="1" smtClean="0"/>
              <a:t>Crotty</a:t>
            </a:r>
            <a:r>
              <a:rPr lang="en-GB" dirty="0" smtClean="0"/>
              <a:t> </a:t>
            </a:r>
            <a:r>
              <a:rPr lang="en-GB" smtClean="0"/>
              <a:t>30 Oct 2014</a:t>
            </a:r>
          </a:p>
        </p:txBody>
      </p:sp>
    </p:spTree>
    <p:extLst>
      <p:ext uri="{BB962C8B-B14F-4D97-AF65-F5344CB8AC3E}">
        <p14:creationId xmlns:p14="http://schemas.microsoft.com/office/powerpoint/2010/main" val="786823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Choice of 6mm or 8mm </a:t>
            </a:r>
            <a:r>
              <a:rPr lang="en-GB" dirty="0" err="1" smtClean="0"/>
              <a:t>dia</a:t>
            </a:r>
            <a:r>
              <a:rPr lang="en-GB" dirty="0" smtClean="0"/>
              <a:t> Cu piping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411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pressure drop over 20deg is in the order of 1 bar @ 2l/min with 8mm pipe without any unions or bends.</a:t>
            </a:r>
          </a:p>
          <a:p>
            <a:r>
              <a:rPr lang="en-GB" dirty="0" smtClean="0"/>
              <a:t> The pressure drop over 20deg is in the order of 8 bar @ 2l/min with 6mm pipe without any unions or bends</a:t>
            </a:r>
          </a:p>
          <a:p>
            <a:r>
              <a:rPr lang="en-GB" dirty="0" smtClean="0"/>
              <a:t>Clearly we need to use 6-8mm pipe.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5618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89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Cooling circuit constraint , Delta “P”</vt:lpstr>
      <vt:lpstr>Choice of 6mm or 8mm dia Cu piping</vt:lpstr>
      <vt:lpstr>Conclusion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Cooling circuit constraint , Delta “P”</dc:title>
  <dc:creator>Ian Crotty</dc:creator>
  <cp:lastModifiedBy>Ian Crotty</cp:lastModifiedBy>
  <cp:revision>2</cp:revision>
  <dcterms:created xsi:type="dcterms:W3CDTF">2014-10-30T13:35:01Z</dcterms:created>
  <dcterms:modified xsi:type="dcterms:W3CDTF">2014-10-30T13:44:36Z</dcterms:modified>
</cp:coreProperties>
</file>