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2" r:id="rId4"/>
    <p:sldId id="258" r:id="rId5"/>
    <p:sldId id="259" r:id="rId6"/>
    <p:sldId id="265" r:id="rId7"/>
    <p:sldId id="260" r:id="rId8"/>
    <p:sldId id="261" r:id="rId9"/>
    <p:sldId id="264"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4" d="100"/>
          <a:sy n="94" d="100"/>
        </p:scale>
        <p:origin x="-882"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094A5AB0-7FA8-4410-9812-167067B8EDD2}" type="datetimeFigureOut">
              <a:rPr lang="en-GB" smtClean="0"/>
              <a:pPr/>
              <a:t>04/07/2014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A6F219C-3F7A-4D49-91A7-567B75792EC9}" type="slidenum">
              <a:rPr lang="en-GB" smtClean="0"/>
              <a:pPr/>
              <a:t>‹#›</a:t>
            </a:fld>
            <a:endParaRPr lang="en-GB"/>
          </a:p>
        </p:txBody>
      </p:sp>
    </p:spTree>
    <p:extLst>
      <p:ext uri="{BB962C8B-B14F-4D97-AF65-F5344CB8AC3E}">
        <p14:creationId xmlns:p14="http://schemas.microsoft.com/office/powerpoint/2010/main" val="29729624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94A5AB0-7FA8-4410-9812-167067B8EDD2}" type="datetimeFigureOut">
              <a:rPr lang="en-GB" smtClean="0"/>
              <a:pPr/>
              <a:t>04/07/2014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A6F219C-3F7A-4D49-91A7-567B75792EC9}" type="slidenum">
              <a:rPr lang="en-GB" smtClean="0"/>
              <a:pPr/>
              <a:t>‹#›</a:t>
            </a:fld>
            <a:endParaRPr lang="en-GB"/>
          </a:p>
        </p:txBody>
      </p:sp>
    </p:spTree>
    <p:extLst>
      <p:ext uri="{BB962C8B-B14F-4D97-AF65-F5344CB8AC3E}">
        <p14:creationId xmlns:p14="http://schemas.microsoft.com/office/powerpoint/2010/main" val="20884421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94A5AB0-7FA8-4410-9812-167067B8EDD2}" type="datetimeFigureOut">
              <a:rPr lang="en-GB" smtClean="0"/>
              <a:pPr/>
              <a:t>04/07/2014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A6F219C-3F7A-4D49-91A7-567B75792EC9}" type="slidenum">
              <a:rPr lang="en-GB" smtClean="0"/>
              <a:pPr/>
              <a:t>‹#›</a:t>
            </a:fld>
            <a:endParaRPr lang="en-GB"/>
          </a:p>
        </p:txBody>
      </p:sp>
    </p:spTree>
    <p:extLst>
      <p:ext uri="{BB962C8B-B14F-4D97-AF65-F5344CB8AC3E}">
        <p14:creationId xmlns:p14="http://schemas.microsoft.com/office/powerpoint/2010/main" val="4577990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94A5AB0-7FA8-4410-9812-167067B8EDD2}" type="datetimeFigureOut">
              <a:rPr lang="en-GB" smtClean="0"/>
              <a:pPr/>
              <a:t>04/07/2014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A6F219C-3F7A-4D49-91A7-567B75792EC9}" type="slidenum">
              <a:rPr lang="en-GB" smtClean="0"/>
              <a:pPr/>
              <a:t>‹#›</a:t>
            </a:fld>
            <a:endParaRPr lang="en-GB"/>
          </a:p>
        </p:txBody>
      </p:sp>
    </p:spTree>
    <p:extLst>
      <p:ext uri="{BB962C8B-B14F-4D97-AF65-F5344CB8AC3E}">
        <p14:creationId xmlns:p14="http://schemas.microsoft.com/office/powerpoint/2010/main" val="733750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94A5AB0-7FA8-4410-9812-167067B8EDD2}" type="datetimeFigureOut">
              <a:rPr lang="en-GB" smtClean="0"/>
              <a:pPr/>
              <a:t>04/07/2014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A6F219C-3F7A-4D49-91A7-567B75792EC9}" type="slidenum">
              <a:rPr lang="en-GB" smtClean="0"/>
              <a:pPr/>
              <a:t>‹#›</a:t>
            </a:fld>
            <a:endParaRPr lang="en-GB"/>
          </a:p>
        </p:txBody>
      </p:sp>
    </p:spTree>
    <p:extLst>
      <p:ext uri="{BB962C8B-B14F-4D97-AF65-F5344CB8AC3E}">
        <p14:creationId xmlns:p14="http://schemas.microsoft.com/office/powerpoint/2010/main" val="19995880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094A5AB0-7FA8-4410-9812-167067B8EDD2}" type="datetimeFigureOut">
              <a:rPr lang="en-GB" smtClean="0"/>
              <a:pPr/>
              <a:t>04/07/2014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A6F219C-3F7A-4D49-91A7-567B75792EC9}" type="slidenum">
              <a:rPr lang="en-GB" smtClean="0"/>
              <a:pPr/>
              <a:t>‹#›</a:t>
            </a:fld>
            <a:endParaRPr lang="en-GB"/>
          </a:p>
        </p:txBody>
      </p:sp>
    </p:spTree>
    <p:extLst>
      <p:ext uri="{BB962C8B-B14F-4D97-AF65-F5344CB8AC3E}">
        <p14:creationId xmlns:p14="http://schemas.microsoft.com/office/powerpoint/2010/main" val="1054160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094A5AB0-7FA8-4410-9812-167067B8EDD2}" type="datetimeFigureOut">
              <a:rPr lang="en-GB" smtClean="0"/>
              <a:pPr/>
              <a:t>04/07/2014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A6F219C-3F7A-4D49-91A7-567B75792EC9}" type="slidenum">
              <a:rPr lang="en-GB" smtClean="0"/>
              <a:pPr/>
              <a:t>‹#›</a:t>
            </a:fld>
            <a:endParaRPr lang="en-GB"/>
          </a:p>
        </p:txBody>
      </p:sp>
    </p:spTree>
    <p:extLst>
      <p:ext uri="{BB962C8B-B14F-4D97-AF65-F5344CB8AC3E}">
        <p14:creationId xmlns:p14="http://schemas.microsoft.com/office/powerpoint/2010/main" val="31531384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94A5AB0-7FA8-4410-9812-167067B8EDD2}" type="datetimeFigureOut">
              <a:rPr lang="en-GB" smtClean="0"/>
              <a:pPr/>
              <a:t>04/07/2014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A6F219C-3F7A-4D49-91A7-567B75792EC9}" type="slidenum">
              <a:rPr lang="en-GB" smtClean="0"/>
              <a:pPr/>
              <a:t>‹#›</a:t>
            </a:fld>
            <a:endParaRPr lang="en-GB"/>
          </a:p>
        </p:txBody>
      </p:sp>
    </p:spTree>
    <p:extLst>
      <p:ext uri="{BB962C8B-B14F-4D97-AF65-F5344CB8AC3E}">
        <p14:creationId xmlns:p14="http://schemas.microsoft.com/office/powerpoint/2010/main" val="42785945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4A5AB0-7FA8-4410-9812-167067B8EDD2}" type="datetimeFigureOut">
              <a:rPr lang="en-GB" smtClean="0"/>
              <a:pPr/>
              <a:t>04/07/2014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A6F219C-3F7A-4D49-91A7-567B75792EC9}" type="slidenum">
              <a:rPr lang="en-GB" smtClean="0"/>
              <a:pPr/>
              <a:t>‹#›</a:t>
            </a:fld>
            <a:endParaRPr lang="en-GB"/>
          </a:p>
        </p:txBody>
      </p:sp>
    </p:spTree>
    <p:extLst>
      <p:ext uri="{BB962C8B-B14F-4D97-AF65-F5344CB8AC3E}">
        <p14:creationId xmlns:p14="http://schemas.microsoft.com/office/powerpoint/2010/main" val="20771195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4A5AB0-7FA8-4410-9812-167067B8EDD2}" type="datetimeFigureOut">
              <a:rPr lang="en-GB" smtClean="0"/>
              <a:pPr/>
              <a:t>04/07/2014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A6F219C-3F7A-4D49-91A7-567B75792EC9}" type="slidenum">
              <a:rPr lang="en-GB" smtClean="0"/>
              <a:pPr/>
              <a:t>‹#›</a:t>
            </a:fld>
            <a:endParaRPr lang="en-GB"/>
          </a:p>
        </p:txBody>
      </p:sp>
    </p:spTree>
    <p:extLst>
      <p:ext uri="{BB962C8B-B14F-4D97-AF65-F5344CB8AC3E}">
        <p14:creationId xmlns:p14="http://schemas.microsoft.com/office/powerpoint/2010/main" val="27694317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4A5AB0-7FA8-4410-9812-167067B8EDD2}" type="datetimeFigureOut">
              <a:rPr lang="en-GB" smtClean="0"/>
              <a:pPr/>
              <a:t>04/07/2014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A6F219C-3F7A-4D49-91A7-567B75792EC9}" type="slidenum">
              <a:rPr lang="en-GB" smtClean="0"/>
              <a:pPr/>
              <a:t>‹#›</a:t>
            </a:fld>
            <a:endParaRPr lang="en-GB"/>
          </a:p>
        </p:txBody>
      </p:sp>
    </p:spTree>
    <p:extLst>
      <p:ext uri="{BB962C8B-B14F-4D97-AF65-F5344CB8AC3E}">
        <p14:creationId xmlns:p14="http://schemas.microsoft.com/office/powerpoint/2010/main" val="29203419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4A5AB0-7FA8-4410-9812-167067B8EDD2}" type="datetimeFigureOut">
              <a:rPr lang="en-GB" smtClean="0"/>
              <a:pPr/>
              <a:t>04/07/2014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6F219C-3F7A-4D49-91A7-567B75792EC9}" type="slidenum">
              <a:rPr lang="en-GB" smtClean="0"/>
              <a:pPr/>
              <a:t>‹#›</a:t>
            </a:fld>
            <a:endParaRPr lang="en-GB"/>
          </a:p>
        </p:txBody>
      </p:sp>
    </p:spTree>
    <p:extLst>
      <p:ext uri="{BB962C8B-B14F-4D97-AF65-F5344CB8AC3E}">
        <p14:creationId xmlns:p14="http://schemas.microsoft.com/office/powerpoint/2010/main" val="21000766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Installation and removal of Mock-up GE1/1</a:t>
            </a:r>
            <a:endParaRPr lang="en-GB" dirty="0"/>
          </a:p>
        </p:txBody>
      </p:sp>
      <p:sp>
        <p:nvSpPr>
          <p:cNvPr id="3" name="Subtitle 2"/>
          <p:cNvSpPr>
            <a:spLocks noGrp="1"/>
          </p:cNvSpPr>
          <p:nvPr>
            <p:ph type="subTitle" idx="1"/>
          </p:nvPr>
        </p:nvSpPr>
        <p:spPr/>
        <p:txBody>
          <a:bodyPr/>
          <a:lstStyle/>
          <a:p>
            <a:r>
              <a:rPr lang="en-GB" dirty="0" smtClean="0"/>
              <a:t>Installed 22 April 2014</a:t>
            </a:r>
          </a:p>
          <a:p>
            <a:r>
              <a:rPr lang="en-GB" dirty="0" smtClean="0"/>
              <a:t>Removed 3 July 2014</a:t>
            </a:r>
          </a:p>
          <a:p>
            <a:r>
              <a:rPr lang="en-GB" sz="2000" dirty="0" smtClean="0">
                <a:solidFill>
                  <a:schemeClr val="tx1"/>
                </a:solidFill>
              </a:rPr>
              <a:t>Ian </a:t>
            </a:r>
            <a:r>
              <a:rPr lang="en-GB" sz="2000" dirty="0" err="1" smtClean="0">
                <a:solidFill>
                  <a:schemeClr val="tx1"/>
                </a:solidFill>
              </a:rPr>
              <a:t>Crotty</a:t>
            </a:r>
            <a:r>
              <a:rPr lang="en-GB" sz="2000" dirty="0" smtClean="0">
                <a:solidFill>
                  <a:schemeClr val="tx1"/>
                </a:solidFill>
              </a:rPr>
              <a:t>  4 July 2014</a:t>
            </a:r>
            <a:endParaRPr lang="en-GB" sz="2000" dirty="0">
              <a:solidFill>
                <a:schemeClr val="tx1"/>
              </a:solidFill>
            </a:endParaRPr>
          </a:p>
        </p:txBody>
      </p:sp>
    </p:spTree>
    <p:extLst>
      <p:ext uri="{BB962C8B-B14F-4D97-AF65-F5344CB8AC3E}">
        <p14:creationId xmlns:p14="http://schemas.microsoft.com/office/powerpoint/2010/main" val="13519804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Installatio</a:t>
            </a:r>
            <a:r>
              <a:rPr lang="en-GB" dirty="0"/>
              <a:t>n</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400000">
            <a:off x="4707015" y="1781816"/>
            <a:ext cx="4680520" cy="3510391"/>
          </a:xfrm>
        </p:spPr>
      </p:pic>
      <p:sp>
        <p:nvSpPr>
          <p:cNvPr id="5" name="TextBox 4"/>
          <p:cNvSpPr txBox="1"/>
          <p:nvPr/>
        </p:nvSpPr>
        <p:spPr>
          <a:xfrm>
            <a:off x="395536" y="1412776"/>
            <a:ext cx="4896544" cy="4524315"/>
          </a:xfrm>
          <a:prstGeom prst="rect">
            <a:avLst/>
          </a:prstGeom>
          <a:noFill/>
        </p:spPr>
        <p:txBody>
          <a:bodyPr wrap="square" rtlCol="0">
            <a:spAutoFit/>
          </a:bodyPr>
          <a:lstStyle/>
          <a:p>
            <a:pPr marL="285750" indent="-285750">
              <a:buFont typeface="Arial" panose="020B0604020202020204" pitchFamily="34" charset="0"/>
              <a:buChar char="•"/>
            </a:pPr>
            <a:r>
              <a:rPr lang="en-GB" dirty="0" smtClean="0"/>
              <a:t>The area of installation is narrow. One arm is already good. Two people in front of the problem is already a tight fit.</a:t>
            </a:r>
          </a:p>
          <a:p>
            <a:pPr marL="285750" indent="-285750">
              <a:buFont typeface="Arial" panose="020B0604020202020204" pitchFamily="34" charset="0"/>
              <a:buChar char="•"/>
            </a:pPr>
            <a:r>
              <a:rPr lang="en-GB" dirty="0" smtClean="0"/>
              <a:t>This position close to the “x” axis is the easiest. They were installed in positions 33,34 &amp; 35. The more vertical planes will give significantly greater challenges. </a:t>
            </a:r>
          </a:p>
          <a:p>
            <a:pPr marL="285750" indent="-285750">
              <a:buFont typeface="Arial" panose="020B0604020202020204" pitchFamily="34" charset="0"/>
              <a:buChar char="•"/>
            </a:pPr>
            <a:r>
              <a:rPr lang="en-GB" dirty="0" smtClean="0"/>
              <a:t>All these different orientations must be studied in situ.  </a:t>
            </a:r>
          </a:p>
          <a:p>
            <a:pPr marL="285750" indent="-285750">
              <a:buFont typeface="Arial" panose="020B0604020202020204" pitchFamily="34" charset="0"/>
              <a:buChar char="•"/>
            </a:pPr>
            <a:r>
              <a:rPr lang="en-GB" dirty="0" smtClean="0"/>
              <a:t>Installation of the RE1/1s was done with an extension arm (in “R”) to assist in guiding the chamber into position.</a:t>
            </a:r>
          </a:p>
          <a:p>
            <a:pPr marL="285750" indent="-285750">
              <a:buFont typeface="Arial" panose="020B0604020202020204" pitchFamily="34" charset="0"/>
              <a:buChar char="•"/>
            </a:pPr>
            <a:r>
              <a:rPr lang="en-GB" dirty="0" smtClean="0"/>
              <a:t>Cherry picker access does all positions with work outside the cherry picker when on top of  the HE nose .</a:t>
            </a:r>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17790850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Insertion</a:t>
            </a:r>
            <a:endParaRPr lang="en-GB"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400000">
            <a:off x="4328973" y="1943834"/>
            <a:ext cx="4824536" cy="3618403"/>
          </a:xfrm>
        </p:spPr>
      </p:pic>
      <p:sp>
        <p:nvSpPr>
          <p:cNvPr id="6" name="Rectangle 5"/>
          <p:cNvSpPr/>
          <p:nvPr/>
        </p:nvSpPr>
        <p:spPr>
          <a:xfrm>
            <a:off x="683568" y="2276872"/>
            <a:ext cx="4032448" cy="1754326"/>
          </a:xfrm>
          <a:prstGeom prst="rect">
            <a:avLst/>
          </a:prstGeom>
        </p:spPr>
        <p:txBody>
          <a:bodyPr wrap="square">
            <a:spAutoFit/>
          </a:bodyPr>
          <a:lstStyle/>
          <a:p>
            <a:r>
              <a:rPr lang="en-GB" dirty="0" smtClean="0"/>
              <a:t>Space outside of the HE nose is required, at least the length of the chamber.</a:t>
            </a:r>
          </a:p>
          <a:p>
            <a:endParaRPr lang="en-GB" dirty="0" smtClean="0"/>
          </a:p>
          <a:p>
            <a:r>
              <a:rPr lang="en-GB" dirty="0" smtClean="0"/>
              <a:t>Installation of the RE1/1s was done with an extension arm (in “R”) to assist in guiding the chamber into position</a:t>
            </a:r>
            <a:endParaRPr lang="en-US" dirty="0"/>
          </a:p>
        </p:txBody>
      </p:sp>
    </p:spTree>
    <p:extLst>
      <p:ext uri="{BB962C8B-B14F-4D97-AF65-F5344CB8AC3E}">
        <p14:creationId xmlns:p14="http://schemas.microsoft.com/office/powerpoint/2010/main" val="42124406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Alignment &amp; securing to the yoke </a:t>
            </a:r>
            <a:endParaRPr lang="en-GB"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400000">
            <a:off x="4007937" y="2048846"/>
            <a:ext cx="5088565" cy="3816424"/>
          </a:xfrm>
        </p:spPr>
      </p:pic>
      <p:sp>
        <p:nvSpPr>
          <p:cNvPr id="5" name="TextBox 4"/>
          <p:cNvSpPr txBox="1"/>
          <p:nvPr/>
        </p:nvSpPr>
        <p:spPr>
          <a:xfrm>
            <a:off x="179512" y="1628800"/>
            <a:ext cx="4248472" cy="3139321"/>
          </a:xfrm>
          <a:prstGeom prst="rect">
            <a:avLst/>
          </a:prstGeom>
          <a:noFill/>
        </p:spPr>
        <p:txBody>
          <a:bodyPr wrap="square" rtlCol="0">
            <a:spAutoFit/>
          </a:bodyPr>
          <a:lstStyle/>
          <a:p>
            <a:pPr>
              <a:buFont typeface="Arial" pitchFamily="34" charset="0"/>
              <a:buChar char="•"/>
            </a:pPr>
            <a:r>
              <a:rPr lang="en-GB" dirty="0" smtClean="0"/>
              <a:t>The M12 mounting bolts can changed to an </a:t>
            </a:r>
            <a:r>
              <a:rPr lang="en-GB" dirty="0" err="1" smtClean="0"/>
              <a:t>allen</a:t>
            </a:r>
            <a:r>
              <a:rPr lang="en-GB" dirty="0" smtClean="0"/>
              <a:t> or </a:t>
            </a:r>
            <a:r>
              <a:rPr lang="en-GB" dirty="0" err="1" smtClean="0"/>
              <a:t>Torx</a:t>
            </a:r>
            <a:r>
              <a:rPr lang="en-GB" dirty="0" smtClean="0"/>
              <a:t> head.</a:t>
            </a:r>
          </a:p>
          <a:p>
            <a:pPr>
              <a:buFont typeface="Arial" pitchFamily="34" charset="0"/>
              <a:buChar char="•"/>
            </a:pPr>
            <a:r>
              <a:rPr lang="en-GB" dirty="0" smtClean="0"/>
              <a:t>Cutting back the threads to the core </a:t>
            </a:r>
            <a:r>
              <a:rPr lang="en-GB" dirty="0" err="1" smtClean="0"/>
              <a:t>dia</a:t>
            </a:r>
            <a:r>
              <a:rPr lang="en-GB" dirty="0" smtClean="0"/>
              <a:t> will ease alignment.</a:t>
            </a:r>
          </a:p>
          <a:p>
            <a:pPr>
              <a:buFont typeface="Arial" pitchFamily="34" charset="0"/>
              <a:buChar char="•"/>
            </a:pPr>
            <a:r>
              <a:rPr lang="en-GB" dirty="0" smtClean="0"/>
              <a:t>A  short stud can be placed in the yoke so the chamber can be hung on to take the weight (25kg ?). One M12 is put in the adjacent hole and the stud removed.</a:t>
            </a:r>
          </a:p>
          <a:p>
            <a:pPr>
              <a:buFont typeface="Arial" pitchFamily="34" charset="0"/>
              <a:buChar char="•"/>
            </a:pPr>
            <a:r>
              <a:rPr lang="en-GB" dirty="0" smtClean="0"/>
              <a:t>25 kg is the legal max for one person.</a:t>
            </a:r>
          </a:p>
          <a:p>
            <a:pPr>
              <a:buFont typeface="Arial" pitchFamily="34" charset="0"/>
              <a:buChar char="•"/>
            </a:pPr>
            <a:endParaRPr lang="en-GB" dirty="0" smtClean="0"/>
          </a:p>
          <a:p>
            <a:endParaRPr lang="en-GB" dirty="0"/>
          </a:p>
        </p:txBody>
      </p:sp>
      <p:sp>
        <p:nvSpPr>
          <p:cNvPr id="6" name="Down Arrow 5"/>
          <p:cNvSpPr/>
          <p:nvPr/>
        </p:nvSpPr>
        <p:spPr>
          <a:xfrm rot="18391173">
            <a:off x="5480813" y="1325099"/>
            <a:ext cx="158591" cy="3237612"/>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288925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Space in Z</a:t>
            </a:r>
            <a:endParaRPr lang="en-GB" dirty="0"/>
          </a:p>
        </p:txBody>
      </p:sp>
      <p:sp>
        <p:nvSpPr>
          <p:cNvPr id="3" name="Content Placeholder 2"/>
          <p:cNvSpPr>
            <a:spLocks noGrp="1"/>
          </p:cNvSpPr>
          <p:nvPr>
            <p:ph idx="1"/>
          </p:nvPr>
        </p:nvSpPr>
        <p:spPr>
          <a:xfrm>
            <a:off x="323528" y="1052736"/>
            <a:ext cx="4690864" cy="3701008"/>
          </a:xfrm>
        </p:spPr>
        <p:txBody>
          <a:bodyPr>
            <a:normAutofit/>
          </a:bodyPr>
          <a:lstStyle/>
          <a:p>
            <a:r>
              <a:rPr lang="en-GB" sz="1700" dirty="0" smtClean="0"/>
              <a:t>There is plenty of space in Z (~20mm) that could well be used to increase patch panel size and service space on the plane of the chamber. We should not restrict the design unnecessarily. </a:t>
            </a:r>
          </a:p>
          <a:p>
            <a:r>
              <a:rPr lang="en-GB" sz="1700" dirty="0" smtClean="0"/>
              <a:t>In the future we will see if more space is required.</a:t>
            </a:r>
          </a:p>
          <a:p>
            <a:r>
              <a:rPr lang="en-GB" sz="1700" dirty="0" smtClean="0"/>
              <a:t>The gas system installed for the RE1/1s will be used but will have to be cut back to reduce hindrance </a:t>
            </a:r>
            <a:r>
              <a:rPr lang="en-GB" sz="1700" smtClean="0"/>
              <a:t>for installation</a:t>
            </a:r>
            <a:r>
              <a:rPr lang="en-GB" sz="1700" dirty="0" smtClean="0"/>
              <a:t>.</a:t>
            </a:r>
            <a:endParaRPr lang="en-GB" dirty="0"/>
          </a:p>
        </p:txBody>
      </p:sp>
      <p:pic>
        <p:nvPicPr>
          <p:cNvPr id="4" name="Picture 3" descr="P1020161.JPG"/>
          <p:cNvPicPr>
            <a:picLocks noChangeAspect="1"/>
          </p:cNvPicPr>
          <p:nvPr/>
        </p:nvPicPr>
        <p:blipFill>
          <a:blip r:embed="rId2" cstate="print"/>
          <a:stretch>
            <a:fillRect/>
          </a:stretch>
        </p:blipFill>
        <p:spPr>
          <a:xfrm rot="5400000">
            <a:off x="4490991" y="1853825"/>
            <a:ext cx="4680522" cy="3510392"/>
          </a:xfrm>
          <a:prstGeom prst="rect">
            <a:avLst/>
          </a:prstGeom>
        </p:spPr>
      </p:pic>
      <p:sp>
        <p:nvSpPr>
          <p:cNvPr id="5" name="Down Arrow 4"/>
          <p:cNvSpPr/>
          <p:nvPr/>
        </p:nvSpPr>
        <p:spPr>
          <a:xfrm rot="16200000">
            <a:off x="6336196" y="2240868"/>
            <a:ext cx="180020" cy="54006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own Arrow 5"/>
          <p:cNvSpPr/>
          <p:nvPr/>
        </p:nvSpPr>
        <p:spPr>
          <a:xfrm rot="5400000">
            <a:off x="7164288" y="2276872"/>
            <a:ext cx="216024" cy="504056"/>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22042014733.jpg"/>
          <p:cNvPicPr>
            <a:picLocks noChangeAspect="1"/>
          </p:cNvPicPr>
          <p:nvPr/>
        </p:nvPicPr>
        <p:blipFill>
          <a:blip r:embed="rId3" cstate="print"/>
          <a:stretch>
            <a:fillRect/>
          </a:stretch>
        </p:blipFill>
        <p:spPr>
          <a:xfrm rot="5400000">
            <a:off x="2843808" y="4149080"/>
            <a:ext cx="2880320" cy="2160240"/>
          </a:xfrm>
          <a:prstGeom prst="rect">
            <a:avLst/>
          </a:prstGeom>
        </p:spPr>
      </p:pic>
      <p:sp>
        <p:nvSpPr>
          <p:cNvPr id="8" name="TextBox 7"/>
          <p:cNvSpPr txBox="1"/>
          <p:nvPr/>
        </p:nvSpPr>
        <p:spPr>
          <a:xfrm>
            <a:off x="611560" y="4293096"/>
            <a:ext cx="2016224" cy="1200329"/>
          </a:xfrm>
          <a:prstGeom prst="rect">
            <a:avLst/>
          </a:prstGeom>
          <a:noFill/>
        </p:spPr>
        <p:txBody>
          <a:bodyPr wrap="square" rtlCol="0">
            <a:spAutoFit/>
          </a:bodyPr>
          <a:lstStyle/>
          <a:p>
            <a:r>
              <a:rPr lang="en-GB" dirty="0" smtClean="0"/>
              <a:t>We should not forget the volumes available for the RE Link Boards</a:t>
            </a:r>
            <a:endParaRPr lang="en-GB" dirty="0"/>
          </a:p>
        </p:txBody>
      </p:sp>
    </p:spTree>
    <p:extLst>
      <p:ext uri="{BB962C8B-B14F-4D97-AF65-F5344CB8AC3E}">
        <p14:creationId xmlns:p14="http://schemas.microsoft.com/office/powerpoint/2010/main" val="10249324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Space in R</a:t>
            </a:r>
            <a:endParaRPr lang="en-US" dirty="0"/>
          </a:p>
        </p:txBody>
      </p:sp>
      <p:pic>
        <p:nvPicPr>
          <p:cNvPr id="4" name="Content Placeholder 3" descr="P1020178.JPG"/>
          <p:cNvPicPr>
            <a:picLocks noGrp="1" noChangeAspect="1"/>
          </p:cNvPicPr>
          <p:nvPr>
            <p:ph idx="1"/>
          </p:nvPr>
        </p:nvPicPr>
        <p:blipFill>
          <a:blip r:embed="rId2" cstate="print"/>
          <a:stretch>
            <a:fillRect/>
          </a:stretch>
        </p:blipFill>
        <p:spPr>
          <a:xfrm>
            <a:off x="4455864" y="2032967"/>
            <a:ext cx="4357655" cy="3268241"/>
          </a:xfrm>
        </p:spPr>
      </p:pic>
      <p:sp>
        <p:nvSpPr>
          <p:cNvPr id="5" name="TextBox 4"/>
          <p:cNvSpPr txBox="1"/>
          <p:nvPr/>
        </p:nvSpPr>
        <p:spPr>
          <a:xfrm>
            <a:off x="1043608" y="1988840"/>
            <a:ext cx="3096344" cy="4247317"/>
          </a:xfrm>
          <a:prstGeom prst="rect">
            <a:avLst/>
          </a:prstGeom>
          <a:noFill/>
        </p:spPr>
        <p:txBody>
          <a:bodyPr wrap="square" rtlCol="0">
            <a:spAutoFit/>
          </a:bodyPr>
          <a:lstStyle/>
          <a:p>
            <a:r>
              <a:rPr lang="en-US" dirty="0" smtClean="0"/>
              <a:t>Space is for service </a:t>
            </a:r>
            <a:r>
              <a:rPr lang="en-US" dirty="0" err="1" smtClean="0"/>
              <a:t>connexions</a:t>
            </a:r>
            <a:r>
              <a:rPr lang="en-US" dirty="0" smtClean="0"/>
              <a:t> and access.</a:t>
            </a:r>
          </a:p>
          <a:p>
            <a:endParaRPr lang="en-US" dirty="0" smtClean="0"/>
          </a:p>
          <a:p>
            <a:r>
              <a:rPr lang="en-US" dirty="0" smtClean="0"/>
              <a:t>Under the HE brackets there is sufficient space for “flexible” services, but not for pipes and connectors that are difficult to locate in position.</a:t>
            </a:r>
          </a:p>
          <a:p>
            <a:endParaRPr lang="en-US" dirty="0" smtClean="0"/>
          </a:p>
          <a:p>
            <a:r>
              <a:rPr lang="en-US" dirty="0" smtClean="0"/>
              <a:t>At present there are cooling “</a:t>
            </a:r>
            <a:r>
              <a:rPr lang="en-US" dirty="0" err="1" smtClean="0"/>
              <a:t>flexibles</a:t>
            </a:r>
            <a:r>
              <a:rPr lang="en-US" dirty="0" smtClean="0"/>
              <a:t>” that in the way and have already lost some of their elasticity.</a:t>
            </a:r>
          </a:p>
          <a:p>
            <a:endParaRPr lang="en-US" dirty="0" smtClean="0"/>
          </a:p>
          <a:p>
            <a:endParaRPr lang="en-US" dirty="0"/>
          </a:p>
        </p:txBody>
      </p:sp>
      <p:sp>
        <p:nvSpPr>
          <p:cNvPr id="6" name="Up-Down Arrow 5"/>
          <p:cNvSpPr/>
          <p:nvPr/>
        </p:nvSpPr>
        <p:spPr>
          <a:xfrm rot="16200000">
            <a:off x="7596336" y="3356992"/>
            <a:ext cx="288032" cy="720080"/>
          </a:xfrm>
          <a:prstGeom prst="up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Service interference</a:t>
            </a:r>
            <a:endParaRPr lang="en-GB" dirty="0"/>
          </a:p>
        </p:txBody>
      </p:sp>
      <p:sp>
        <p:nvSpPr>
          <p:cNvPr id="3" name="Content Placeholder 2"/>
          <p:cNvSpPr>
            <a:spLocks noGrp="1"/>
          </p:cNvSpPr>
          <p:nvPr>
            <p:ph idx="1"/>
          </p:nvPr>
        </p:nvSpPr>
        <p:spPr>
          <a:xfrm>
            <a:off x="457200" y="1600200"/>
            <a:ext cx="4042792" cy="4709120"/>
          </a:xfrm>
        </p:spPr>
        <p:txBody>
          <a:bodyPr>
            <a:normAutofit/>
          </a:bodyPr>
          <a:lstStyle/>
          <a:p>
            <a:r>
              <a:rPr lang="en-GB" sz="2000" dirty="0" smtClean="0"/>
              <a:t>Services, LV, HV Fibres, cooling and gas already installed must be moved out of the way for each case.</a:t>
            </a:r>
          </a:p>
          <a:p>
            <a:endParaRPr lang="en-GB" sz="2000" dirty="0" smtClean="0"/>
          </a:p>
          <a:p>
            <a:r>
              <a:rPr lang="en-GB" sz="2000" dirty="0" smtClean="0"/>
              <a:t>Already care must be taken with Fibres of all sub detectors</a:t>
            </a:r>
          </a:p>
          <a:p>
            <a:endParaRPr lang="en-GB" sz="2000" dirty="0" smtClean="0"/>
          </a:p>
          <a:p>
            <a:r>
              <a:rPr lang="en-GB" sz="2000" dirty="0" smtClean="0"/>
              <a:t>Future services that will be installed before the GEs will further complicate the areas.</a:t>
            </a:r>
            <a:endParaRPr lang="en-GB" sz="2000" dirty="0"/>
          </a:p>
        </p:txBody>
      </p:sp>
      <p:pic>
        <p:nvPicPr>
          <p:cNvPr id="4" name="Picture 3" descr="P1020156.JPG"/>
          <p:cNvPicPr>
            <a:picLocks noChangeAspect="1"/>
          </p:cNvPicPr>
          <p:nvPr/>
        </p:nvPicPr>
        <p:blipFill>
          <a:blip r:embed="rId2" cstate="print"/>
          <a:stretch>
            <a:fillRect/>
          </a:stretch>
        </p:blipFill>
        <p:spPr>
          <a:xfrm rot="5400000">
            <a:off x="4060506" y="2068286"/>
            <a:ext cx="4668011" cy="3501008"/>
          </a:xfrm>
          <a:prstGeom prst="rect">
            <a:avLst/>
          </a:prstGeom>
        </p:spPr>
      </p:pic>
    </p:spTree>
    <p:extLst>
      <p:ext uri="{BB962C8B-B14F-4D97-AF65-F5344CB8AC3E}">
        <p14:creationId xmlns:p14="http://schemas.microsoft.com/office/powerpoint/2010/main" val="21398455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 </a:t>
            </a:r>
            <a:r>
              <a:rPr lang="en-GB" dirty="0" err="1" smtClean="0"/>
              <a:t>voisinage</a:t>
            </a:r>
            <a:endParaRPr lang="en-GB" dirty="0"/>
          </a:p>
        </p:txBody>
      </p:sp>
      <p:sp>
        <p:nvSpPr>
          <p:cNvPr id="3" name="Content Placeholder 2"/>
          <p:cNvSpPr>
            <a:spLocks noGrp="1"/>
          </p:cNvSpPr>
          <p:nvPr>
            <p:ph idx="1"/>
          </p:nvPr>
        </p:nvSpPr>
        <p:spPr>
          <a:xfrm>
            <a:off x="395536" y="1196752"/>
            <a:ext cx="4320480" cy="5328592"/>
          </a:xfrm>
        </p:spPr>
        <p:txBody>
          <a:bodyPr>
            <a:normAutofit/>
          </a:bodyPr>
          <a:lstStyle/>
          <a:p>
            <a:r>
              <a:rPr lang="en-GB" sz="2000" dirty="0" smtClean="0"/>
              <a:t>ME1/1, RBX, ECAL etc have services running close by, care must be taken in all activities.</a:t>
            </a:r>
          </a:p>
          <a:p>
            <a:r>
              <a:rPr lang="en-GB" sz="2000" dirty="0" smtClean="0"/>
              <a:t>Power should go off to the ME1/1s for installation and all power and cooling to the nose when installing future services.</a:t>
            </a:r>
          </a:p>
          <a:p>
            <a:endParaRPr lang="en-GB" dirty="0"/>
          </a:p>
        </p:txBody>
      </p:sp>
      <p:pic>
        <p:nvPicPr>
          <p:cNvPr id="4" name="Picture 3" descr="P1020163.JPG"/>
          <p:cNvPicPr>
            <a:picLocks noChangeAspect="1"/>
          </p:cNvPicPr>
          <p:nvPr/>
        </p:nvPicPr>
        <p:blipFill>
          <a:blip r:embed="rId2" cstate="print"/>
          <a:stretch>
            <a:fillRect/>
          </a:stretch>
        </p:blipFill>
        <p:spPr>
          <a:xfrm rot="5400000">
            <a:off x="4887034" y="2033846"/>
            <a:ext cx="4392489" cy="3294367"/>
          </a:xfrm>
          <a:prstGeom prst="rect">
            <a:avLst/>
          </a:prstGeom>
        </p:spPr>
      </p:pic>
      <p:pic>
        <p:nvPicPr>
          <p:cNvPr id="5" name="Picture 4" descr="P1020165.JPG"/>
          <p:cNvPicPr>
            <a:picLocks noChangeAspect="1"/>
          </p:cNvPicPr>
          <p:nvPr/>
        </p:nvPicPr>
        <p:blipFill>
          <a:blip r:embed="rId3" cstate="print"/>
          <a:stretch>
            <a:fillRect/>
          </a:stretch>
        </p:blipFill>
        <p:spPr>
          <a:xfrm rot="5400000">
            <a:off x="2123728" y="3717031"/>
            <a:ext cx="3456383" cy="2592288"/>
          </a:xfrm>
          <a:prstGeom prst="rect">
            <a:avLst/>
          </a:prstGeom>
        </p:spPr>
      </p:pic>
    </p:spTree>
    <p:extLst>
      <p:ext uri="{BB962C8B-B14F-4D97-AF65-F5344CB8AC3E}">
        <p14:creationId xmlns:p14="http://schemas.microsoft.com/office/powerpoint/2010/main" val="27125327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sz="2600" smtClean="0"/>
              <a:t>Thanks </a:t>
            </a:r>
            <a:r>
              <a:rPr lang="en-US" sz="2600" smtClean="0"/>
              <a:t>Antonio </a:t>
            </a:r>
            <a:r>
              <a:rPr lang="en-US" sz="2600" dirty="0" smtClean="0"/>
              <a:t>for most photos</a:t>
            </a:r>
          </a:p>
          <a:p>
            <a:r>
              <a:rPr lang="en-US" sz="2600" dirty="0" smtClean="0"/>
              <a:t>This presentation can be found here;</a:t>
            </a:r>
          </a:p>
          <a:p>
            <a:endParaRPr lang="en-US" sz="2600" dirty="0" smtClean="0"/>
          </a:p>
          <a:p>
            <a:r>
              <a:rPr lang="en-US" sz="1200" dirty="0" smtClean="0"/>
              <a:t>http://project-cms-rpc-endcap.web.cern.ch/project-cms-rpc-endcap/rpc/UpscopeHighEta/GEM/DummyMount22April2014/InstalltionRemovalMockGE11.pptx</a:t>
            </a:r>
            <a:r>
              <a:rPr lang="en-US" dirty="0" smtClean="0"/>
              <a:t/>
            </a:r>
            <a:br>
              <a:rPr lang="en-US" dirty="0" smtClean="0"/>
            </a:br>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156</TotalTime>
  <Words>508</Words>
  <Application>Microsoft Office PowerPoint</Application>
  <PresentationFormat>On-screen Show (4:3)</PresentationFormat>
  <Paragraphs>43</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Installation and removal of Mock-up GE1/1</vt:lpstr>
      <vt:lpstr>Installation</vt:lpstr>
      <vt:lpstr>Insertion</vt:lpstr>
      <vt:lpstr>Alignment &amp; securing to the yoke </vt:lpstr>
      <vt:lpstr>Space in Z</vt:lpstr>
      <vt:lpstr>Space in R</vt:lpstr>
      <vt:lpstr>Service interference</vt:lpstr>
      <vt:lpstr>Le voisinage</vt:lpstr>
      <vt:lpstr>PowerPoint Presentation</vt:lpstr>
    </vt:vector>
  </TitlesOfParts>
  <Company>CERN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Installtion and removal of Mock-up GE1/1</dc:title>
  <dc:creator>Ian Crotty</dc:creator>
  <cp:lastModifiedBy>Ian Crotty</cp:lastModifiedBy>
  <cp:revision>34</cp:revision>
  <dcterms:created xsi:type="dcterms:W3CDTF">2014-07-03T15:42:19Z</dcterms:created>
  <dcterms:modified xsi:type="dcterms:W3CDTF">2014-07-04T14:44:17Z</dcterms:modified>
</cp:coreProperties>
</file>