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Pressure vs Diameter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Swagelok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33460560260961891"/>
                  <c:y val="0.1826747772787879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Resume!$C$10:$C$30</c:f>
              <c:numCache>
                <c:formatCode>General</c:formatCode>
                <c:ptCount val="21"/>
                <c:pt idx="0">
                  <c:v>0</c:v>
                </c:pt>
                <c:pt idx="1">
                  <c:v>4.75</c:v>
                </c:pt>
                <c:pt idx="2">
                  <c:v>6.75</c:v>
                </c:pt>
                <c:pt idx="3">
                  <c:v>9.75</c:v>
                </c:pt>
                <c:pt idx="4">
                  <c:v>11.75</c:v>
                </c:pt>
                <c:pt idx="5">
                  <c:v>12.75</c:v>
                </c:pt>
                <c:pt idx="6">
                  <c:v>14.75</c:v>
                </c:pt>
                <c:pt idx="7">
                  <c:v>16.5</c:v>
                </c:pt>
                <c:pt idx="8">
                  <c:v>18.75</c:v>
                </c:pt>
                <c:pt idx="9">
                  <c:v>19.950000000000003</c:v>
                </c:pt>
                <c:pt idx="10">
                  <c:v>22.75</c:v>
                </c:pt>
                <c:pt idx="11">
                  <c:v>24.8</c:v>
                </c:pt>
                <c:pt idx="12">
                  <c:v>27.35</c:v>
                </c:pt>
                <c:pt idx="13">
                  <c:v>30</c:v>
                </c:pt>
                <c:pt idx="14">
                  <c:v>34</c:v>
                </c:pt>
                <c:pt idx="15">
                  <c:v>39.75</c:v>
                </c:pt>
                <c:pt idx="16">
                  <c:v>40</c:v>
                </c:pt>
                <c:pt idx="17">
                  <c:v>42.5</c:v>
                </c:pt>
                <c:pt idx="18">
                  <c:v>41.6</c:v>
                </c:pt>
                <c:pt idx="19">
                  <c:v>49</c:v>
                </c:pt>
                <c:pt idx="20">
                  <c:v>50.5</c:v>
                </c:pt>
              </c:numCache>
            </c:numRef>
          </c:xVal>
          <c:yVal>
            <c:numRef>
              <c:f>Resume!$D$10:$D$30</c:f>
              <c:numCache>
                <c:formatCode>General</c:formatCode>
                <c:ptCount val="21"/>
                <c:pt idx="0">
                  <c:v>13.03</c:v>
                </c:pt>
                <c:pt idx="1">
                  <c:v>13.02</c:v>
                </c:pt>
                <c:pt idx="2">
                  <c:v>13.09</c:v>
                </c:pt>
                <c:pt idx="3">
                  <c:v>13.11</c:v>
                </c:pt>
                <c:pt idx="4">
                  <c:v>13.1</c:v>
                </c:pt>
                <c:pt idx="5">
                  <c:v>13.15</c:v>
                </c:pt>
                <c:pt idx="6">
                  <c:v>13.23</c:v>
                </c:pt>
                <c:pt idx="7">
                  <c:v>13.26</c:v>
                </c:pt>
                <c:pt idx="8">
                  <c:v>13.25</c:v>
                </c:pt>
                <c:pt idx="9">
                  <c:v>13.22</c:v>
                </c:pt>
                <c:pt idx="10">
                  <c:v>13.29</c:v>
                </c:pt>
                <c:pt idx="11">
                  <c:v>13.28</c:v>
                </c:pt>
                <c:pt idx="12">
                  <c:v>13.3</c:v>
                </c:pt>
                <c:pt idx="13">
                  <c:v>13.34</c:v>
                </c:pt>
                <c:pt idx="14">
                  <c:v>13.39</c:v>
                </c:pt>
                <c:pt idx="15">
                  <c:v>13.46</c:v>
                </c:pt>
                <c:pt idx="16">
                  <c:v>13.44</c:v>
                </c:pt>
                <c:pt idx="17">
                  <c:v>13.53</c:v>
                </c:pt>
                <c:pt idx="18">
                  <c:v>13.54</c:v>
                </c:pt>
                <c:pt idx="19">
                  <c:v>13.59</c:v>
                </c:pt>
                <c:pt idx="20">
                  <c:v>13.61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0C6-4720-BCAA-52C51B5744E4}"/>
            </c:ext>
          </c:extLst>
        </c:ser>
        <c:ser>
          <c:idx val="1"/>
          <c:order val="1"/>
          <c:tx>
            <c:v>Parker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40378702204628325"/>
                  <c:y val="0.3832534875853239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Resume!$F$10:$F$26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4.8</c:v>
                </c:pt>
                <c:pt idx="3">
                  <c:v>7.75</c:v>
                </c:pt>
                <c:pt idx="4">
                  <c:v>10.15</c:v>
                </c:pt>
                <c:pt idx="5">
                  <c:v>12.75</c:v>
                </c:pt>
                <c:pt idx="6">
                  <c:v>12.149999999999999</c:v>
                </c:pt>
                <c:pt idx="7">
                  <c:v>14.9</c:v>
                </c:pt>
                <c:pt idx="8">
                  <c:v>17.399999999999999</c:v>
                </c:pt>
                <c:pt idx="9">
                  <c:v>20.95</c:v>
                </c:pt>
                <c:pt idx="10">
                  <c:v>22.5</c:v>
                </c:pt>
                <c:pt idx="11">
                  <c:v>25.200000000000003</c:v>
                </c:pt>
                <c:pt idx="12">
                  <c:v>27.2</c:v>
                </c:pt>
                <c:pt idx="13">
                  <c:v>29.9</c:v>
                </c:pt>
                <c:pt idx="14">
                  <c:v>34.85</c:v>
                </c:pt>
                <c:pt idx="15">
                  <c:v>39.549999999999997</c:v>
                </c:pt>
                <c:pt idx="16">
                  <c:v>43.35</c:v>
                </c:pt>
              </c:numCache>
            </c:numRef>
          </c:xVal>
          <c:yVal>
            <c:numRef>
              <c:f>Resume!$G$10:$G$26</c:f>
              <c:numCache>
                <c:formatCode>General</c:formatCode>
                <c:ptCount val="17"/>
                <c:pt idx="0">
                  <c:v>12.93</c:v>
                </c:pt>
                <c:pt idx="1">
                  <c:v>12.98</c:v>
                </c:pt>
                <c:pt idx="2">
                  <c:v>13.06</c:v>
                </c:pt>
                <c:pt idx="3">
                  <c:v>13.1</c:v>
                </c:pt>
                <c:pt idx="4">
                  <c:v>13.17</c:v>
                </c:pt>
                <c:pt idx="5">
                  <c:v>13.21</c:v>
                </c:pt>
                <c:pt idx="6">
                  <c:v>13.18</c:v>
                </c:pt>
                <c:pt idx="7">
                  <c:v>13.3</c:v>
                </c:pt>
                <c:pt idx="8">
                  <c:v>13.25</c:v>
                </c:pt>
                <c:pt idx="9">
                  <c:v>13.27</c:v>
                </c:pt>
                <c:pt idx="10">
                  <c:v>13.28</c:v>
                </c:pt>
                <c:pt idx="11">
                  <c:v>13.27</c:v>
                </c:pt>
                <c:pt idx="12">
                  <c:v>13.26</c:v>
                </c:pt>
                <c:pt idx="13">
                  <c:v>13.28</c:v>
                </c:pt>
                <c:pt idx="14">
                  <c:v>13.32</c:v>
                </c:pt>
                <c:pt idx="15">
                  <c:v>13.39</c:v>
                </c:pt>
                <c:pt idx="16">
                  <c:v>13.4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0C6-4720-BCAA-52C51B574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2758223"/>
        <c:axId val="1788989823"/>
      </c:scatterChart>
      <c:valAx>
        <c:axId val="16327582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 [Bar]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8989823"/>
        <c:crosses val="autoZero"/>
        <c:crossBetween val="midCat"/>
      </c:valAx>
      <c:valAx>
        <c:axId val="1788989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Diameter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275822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7565-A021-5288-83EA-7950AA3E5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BCD09-2277-15CC-A2FD-661F38302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44D39-6FFE-9A74-3667-544B5BC1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BE5BE-BD33-041B-2963-20163C43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7FE8A-AC0B-7071-BCC4-B3E7F049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8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C4834-B148-942B-BFBA-88B5AE51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717AE-8B21-4A1F-206C-F3339F329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AC5EF-D092-68AB-B70B-F1C4E7065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970FD-1EAD-789C-48B5-569BDAF3E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72767-5C32-486D-5F64-3D1EA5F8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23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AD63F-663C-D5BC-C702-5B3336C39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91DEE-A825-5608-0AFF-E02960C3D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3D114-029A-1A09-05FD-4AF93CF2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26CB3-5852-A8E0-D531-1F967DB8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C56D3-B705-7446-EC06-98B6CBD3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72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7483-94F8-025F-F8C8-1DE947DFA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1CD0A-C491-1E78-7E59-02A5CEA0E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81F6-A626-FD6C-8433-90FA00197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843CE-D4FD-6FFD-4BA6-1915E0FD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21D9E-5B9A-1E81-7B04-F7FC9053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52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53A21-E8BD-9F19-8347-05310F6A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74F31-FEC7-39F8-8144-7A73D2AA9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2C5FB-8401-ED80-A438-44DE81513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42894-FEB3-CEE0-76AE-D1266B61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311DE-C6BF-19C3-38E7-C7DCAAF50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11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B40D-B4FF-2BAB-7D7F-98B1C5C0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A41A6-5D1E-25E5-FB55-56580CB50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CA04C-B1AD-AD5C-C21F-19BDB371E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F33BD2-4ED8-75CC-6A0E-ECA14D22E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89B49-21B5-D81F-B1A3-BE283112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D85DF-446C-20F8-65A0-C797C469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9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E062-9590-56B0-2D6F-AF5CF091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8679-49A4-7048-C83F-106114B56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0CBAA-8866-102E-D7B1-46D694E20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E49ED2-DC6B-4CEA-1CCE-2366591B5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B6528-DD6F-FCC9-D421-C532CFADB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4D3257-3455-76A3-A83D-C9A26748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DBA038-005D-2069-7757-73A2A240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1C73FD-9238-E8DB-1EF3-A907A485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63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7BB0E-7D67-25F5-EB4F-FD70C923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81E18-4903-F13E-58C4-BA9989AA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3BA4A-B40E-6EBB-64EE-A42F866D4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75A6B-181E-AC26-DE38-9A542BEB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55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49E28-B3FA-ED9F-771C-A20FE587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E5199-C876-4CAD-EBE4-CA294F65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F45D7-C522-D9E2-26CA-EFF818721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250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08BA-5A1E-839A-0098-778C2240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ED54B-A1C4-B672-2EB7-9375B0EBC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94695-84BD-D1EB-C258-02676FAA5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94522-DFB4-5EE5-FC2D-EE5F5931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BEB6C-D285-0D9B-1E53-33BED606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5B2C9-169D-67AE-1D6C-D44C40CB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10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ADA7-5DB8-34B5-3D3C-EA114955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30F9D-7737-5E2F-4D8E-B04411645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6EF16-F628-6C0C-F4FB-4C1704998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07CEF-A3FE-C2DF-AB03-A555882F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2466C-FD62-5A01-6D6F-75966565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69C41-FC58-6C18-6D60-AD614C0E0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67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5DDAE-938D-2D0F-9642-4BD0B7B3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F6F8A-5778-A5CB-D688-0DBDF4348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B80BE-BDC9-96D8-E7B3-FF08472AF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D826-0A18-4552-AC95-378B7074CCA4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6E0BC-B74B-A302-4568-B1712B1E2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29D9E-DD44-76BD-DE32-8395ADA41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78B34-A600-4AD9-BEC1-1EC16FD0F8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02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695DD-4746-B259-9DD3-E86A7D9FD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Hoses and Barbs</a:t>
            </a:r>
            <a:br>
              <a:rPr lang="en-US" dirty="0"/>
            </a:br>
            <a:r>
              <a:rPr lang="en-US" dirty="0"/>
              <a:t>Swagelok &amp; Parker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EC0D5-967F-A8A8-F56E-D1214AB422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 </a:t>
            </a:r>
          </a:p>
          <a:p>
            <a:r>
              <a:rPr lang="en-US" dirty="0"/>
              <a:t>27 Sept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03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782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96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11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6E34E758-AE3E-79AF-7EEA-345105AB0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89" y="4356100"/>
            <a:ext cx="3159760" cy="236982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FCC3C4C-0AEB-7338-448E-D040AE17D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0987" cy="3698240"/>
          </a:xfrm>
          <a:prstGeom prst="rect">
            <a:avLst/>
          </a:prstGeom>
        </p:spPr>
      </p:pic>
      <p:pic>
        <p:nvPicPr>
          <p:cNvPr id="7" name="Picture 6" descr="A close-up of several screws&#10;&#10;Description automatically generated with low confidence">
            <a:extLst>
              <a:ext uri="{FF2B5EF4-FFF2-40B4-BE49-F238E27FC236}">
                <a16:creationId xmlns:a16="http://schemas.microsoft.com/office/drawing/2014/main" id="{A8AA72B8-A7A3-0914-D2B7-94755009B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2080"/>
            <a:ext cx="5445760" cy="4084320"/>
          </a:xfrm>
          <a:prstGeom prst="rect">
            <a:avLst/>
          </a:prstGeom>
        </p:spPr>
      </p:pic>
      <p:pic>
        <p:nvPicPr>
          <p:cNvPr id="9" name="Picture 8" descr="A picture containing indoor, yellow&#10;&#10;Description automatically generated">
            <a:extLst>
              <a:ext uri="{FF2B5EF4-FFF2-40B4-BE49-F238E27FC236}">
                <a16:creationId xmlns:a16="http://schemas.microsoft.com/office/drawing/2014/main" id="{6124DC57-ED07-8B46-2DAD-728D715FC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148" y="2936240"/>
            <a:ext cx="5350933" cy="401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5BB2D7-BF7E-6D4B-F5BE-EA8C5E816C03}"/>
              </a:ext>
            </a:extLst>
          </p:cNvPr>
          <p:cNvSpPr txBox="1"/>
          <p:nvPr/>
        </p:nvSpPr>
        <p:spPr>
          <a:xfrm>
            <a:off x="860213" y="0"/>
            <a:ext cx="321056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Barb fittings/unions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006B2-AC4A-375A-9859-83E7EB1488F3}"/>
              </a:ext>
            </a:extLst>
          </p:cNvPr>
          <p:cNvSpPr txBox="1"/>
          <p:nvPr/>
        </p:nvSpPr>
        <p:spPr>
          <a:xfrm>
            <a:off x="2214882" y="2566908"/>
            <a:ext cx="110743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Swagelok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C823F1-8D34-D3E4-E630-C5E94B9FDC15}"/>
              </a:ext>
            </a:extLst>
          </p:cNvPr>
          <p:cNvSpPr txBox="1"/>
          <p:nvPr/>
        </p:nvSpPr>
        <p:spPr>
          <a:xfrm>
            <a:off x="3823549" y="2566908"/>
            <a:ext cx="93133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Parker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F87FE5-6A94-3853-A5CB-ACE8AE6CD642}"/>
              </a:ext>
            </a:extLst>
          </p:cNvPr>
          <p:cNvSpPr txBox="1"/>
          <p:nvPr/>
        </p:nvSpPr>
        <p:spPr>
          <a:xfrm>
            <a:off x="8540327" y="4573508"/>
            <a:ext cx="55710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BSP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3AD5D-FF90-5A31-A699-D41A9E4E8DAF}"/>
              </a:ext>
            </a:extLst>
          </p:cNvPr>
          <p:cNvSpPr txBox="1"/>
          <p:nvPr/>
        </p:nvSpPr>
        <p:spPr>
          <a:xfrm>
            <a:off x="9533469" y="3244334"/>
            <a:ext cx="110743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Swagelok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69DD38-BE20-93A4-9B2C-5251AD416229}"/>
              </a:ext>
            </a:extLst>
          </p:cNvPr>
          <p:cNvSpPr txBox="1"/>
          <p:nvPr/>
        </p:nvSpPr>
        <p:spPr>
          <a:xfrm>
            <a:off x="7359229" y="3396734"/>
            <a:ext cx="93133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Parker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13BB6B-4943-42F5-6B2D-F1920B8CC6B8}"/>
              </a:ext>
            </a:extLst>
          </p:cNvPr>
          <p:cNvSpPr txBox="1"/>
          <p:nvPr/>
        </p:nvSpPr>
        <p:spPr>
          <a:xfrm>
            <a:off x="10053325" y="4557990"/>
            <a:ext cx="65362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61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black, close&#10;&#10;Description automatically generated">
            <a:extLst>
              <a:ext uri="{FF2B5EF4-FFF2-40B4-BE49-F238E27FC236}">
                <a16:creationId xmlns:a16="http://schemas.microsoft.com/office/drawing/2014/main" id="{9DB8CB65-00C9-B460-5034-8EE96EF3A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7" y="483826"/>
            <a:ext cx="4572000" cy="3429000"/>
          </a:xfrm>
          <a:prstGeom prst="rect">
            <a:avLst/>
          </a:prstGeom>
        </p:spPr>
      </p:pic>
      <p:pic>
        <p:nvPicPr>
          <p:cNvPr id="5" name="Picture 4" descr="A picture containing birdhouse, indoor, wheel, donut&#10;&#10;Description automatically generated">
            <a:extLst>
              <a:ext uri="{FF2B5EF4-FFF2-40B4-BE49-F238E27FC236}">
                <a16:creationId xmlns:a16="http://schemas.microsoft.com/office/drawing/2014/main" id="{5F40D46D-DDDD-4DB5-A8E7-C9FD238B6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64" y="1618592"/>
            <a:ext cx="5037959" cy="3778469"/>
          </a:xfrm>
          <a:prstGeom prst="rect">
            <a:avLst/>
          </a:prstGeom>
        </p:spPr>
      </p:pic>
      <p:pic>
        <p:nvPicPr>
          <p:cNvPr id="7" name="Picture 6" descr="A person holding a green pen&#10;&#10;Description automatically generated with medium confidence">
            <a:extLst>
              <a:ext uri="{FF2B5EF4-FFF2-40B4-BE49-F238E27FC236}">
                <a16:creationId xmlns:a16="http://schemas.microsoft.com/office/drawing/2014/main" id="{32A63394-074D-B3E6-4233-52A2F0DFA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6" y="3336333"/>
            <a:ext cx="4571999" cy="3428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26C3C-9E4D-8F16-1ECC-D89E4FCC295E}"/>
              </a:ext>
            </a:extLst>
          </p:cNvPr>
          <p:cNvSpPr txBox="1"/>
          <p:nvPr/>
        </p:nvSpPr>
        <p:spPr>
          <a:xfrm>
            <a:off x="6668115" y="571500"/>
            <a:ext cx="321056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Push on hoses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64DD1-DD39-D598-B15D-1B8E6757DD4D}"/>
              </a:ext>
            </a:extLst>
          </p:cNvPr>
          <p:cNvSpPr txBox="1"/>
          <p:nvPr/>
        </p:nvSpPr>
        <p:spPr>
          <a:xfrm>
            <a:off x="951884" y="4176633"/>
            <a:ext cx="93133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Parker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569C4-04A7-5250-95C4-8F258A0EF77A}"/>
              </a:ext>
            </a:extLst>
          </p:cNvPr>
          <p:cNvSpPr txBox="1"/>
          <p:nvPr/>
        </p:nvSpPr>
        <p:spPr>
          <a:xfrm>
            <a:off x="3167382" y="1249260"/>
            <a:ext cx="110743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Swagelok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02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DE424C-02CF-5B21-C670-51EEEB34A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137920"/>
            <a:ext cx="4064000" cy="3048000"/>
          </a:xfrm>
          <a:prstGeom prst="rect">
            <a:avLst/>
          </a:prstGeom>
        </p:spPr>
      </p:pic>
      <p:pic>
        <p:nvPicPr>
          <p:cNvPr id="9" name="Picture 8" descr="A picture containing stationary, pen&#10;&#10;Description automatically generated">
            <a:extLst>
              <a:ext uri="{FF2B5EF4-FFF2-40B4-BE49-F238E27FC236}">
                <a16:creationId xmlns:a16="http://schemas.microsoft.com/office/drawing/2014/main" id="{DE2CD880-9BF5-06D9-A2A7-C856CADD4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5" y="1552416"/>
            <a:ext cx="4572000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02800-D8E9-B106-2AF5-332C15120856}"/>
              </a:ext>
            </a:extLst>
          </p:cNvPr>
          <p:cNvSpPr txBox="1"/>
          <p:nvPr/>
        </p:nvSpPr>
        <p:spPr>
          <a:xfrm>
            <a:off x="1016000" y="4519751"/>
            <a:ext cx="3546475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hose expands to accommodate the barb fitting.</a:t>
            </a:r>
          </a:p>
          <a:p>
            <a:endParaRPr lang="en-US" dirty="0"/>
          </a:p>
          <a:p>
            <a:r>
              <a:rPr lang="en-US" dirty="0"/>
              <a:t>The expansion due to pressure was measured, see results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90746F-1941-7361-38CA-F288BBEC68C4}"/>
              </a:ext>
            </a:extLst>
          </p:cNvPr>
          <p:cNvSpPr txBox="1"/>
          <p:nvPr/>
        </p:nvSpPr>
        <p:spPr>
          <a:xfrm>
            <a:off x="6977381" y="804545"/>
            <a:ext cx="391731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hoses were pushed on to but up against the fitting to see for any movement with pressure and 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551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E2D1ED9-5C44-006D-213B-380A145D59A8}"/>
              </a:ext>
            </a:extLst>
          </p:cNvPr>
          <p:cNvGrpSpPr/>
          <p:nvPr/>
        </p:nvGrpSpPr>
        <p:grpSpPr>
          <a:xfrm>
            <a:off x="883920" y="2255519"/>
            <a:ext cx="2538096" cy="998855"/>
            <a:chOff x="4338320" y="2228215"/>
            <a:chExt cx="2395856" cy="10871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59A18-2EFC-FDA7-E1E6-B60CA40BE29C}"/>
                </a:ext>
              </a:extLst>
            </p:cNvPr>
            <p:cNvSpPr/>
            <p:nvPr/>
          </p:nvSpPr>
          <p:spPr>
            <a:xfrm>
              <a:off x="5114926" y="2562225"/>
              <a:ext cx="1619250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90534526-40F6-7AD0-1088-94DBF079235B}"/>
                </a:ext>
              </a:extLst>
            </p:cNvPr>
            <p:cNvSpPr/>
            <p:nvPr/>
          </p:nvSpPr>
          <p:spPr>
            <a:xfrm>
              <a:off x="5972175" y="2343150"/>
              <a:ext cx="609600" cy="85725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832B4288-223B-9F25-B35F-BD59258A6F1A}"/>
                </a:ext>
              </a:extLst>
            </p:cNvPr>
            <p:cNvSpPr/>
            <p:nvPr/>
          </p:nvSpPr>
          <p:spPr>
            <a:xfrm>
              <a:off x="5353050" y="2343150"/>
              <a:ext cx="609600" cy="85725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CCBB87-093E-6765-F431-AA45773F9830}"/>
                </a:ext>
              </a:extLst>
            </p:cNvPr>
            <p:cNvSpPr/>
            <p:nvPr/>
          </p:nvSpPr>
          <p:spPr>
            <a:xfrm>
              <a:off x="4338320" y="2228215"/>
              <a:ext cx="776606" cy="1087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9B151CE-0C8E-E041-F4BB-921E9BFD268E}"/>
              </a:ext>
            </a:extLst>
          </p:cNvPr>
          <p:cNvSpPr txBox="1"/>
          <p:nvPr/>
        </p:nvSpPr>
        <p:spPr>
          <a:xfrm>
            <a:off x="3124200" y="91156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Barb diameter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EB64C-0210-647F-D819-4E76FFC8FC3C}"/>
              </a:ext>
            </a:extLst>
          </p:cNvPr>
          <p:cNvSpPr txBox="1"/>
          <p:nvPr/>
        </p:nvSpPr>
        <p:spPr>
          <a:xfrm>
            <a:off x="2454195" y="426021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Shank diameter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F930DB-CCBE-7FCF-1B38-CEF79A97AF31}"/>
              </a:ext>
            </a:extLst>
          </p:cNvPr>
          <p:cNvCxnSpPr/>
          <p:nvPr/>
        </p:nvCxnSpPr>
        <p:spPr>
          <a:xfrm flipH="1" flipV="1">
            <a:off x="2654219" y="2947483"/>
            <a:ext cx="638176" cy="11944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47AD23-B8DC-1B3D-1FAC-F81E04E8A81B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2937672" y="1249680"/>
            <a:ext cx="1024728" cy="11114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ACD5DC5-3E79-4D4E-A21D-6B3C70806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869598"/>
              </p:ext>
            </p:extLst>
          </p:nvPr>
        </p:nvGraphicFramePr>
        <p:xfrm>
          <a:off x="5689600" y="1427084"/>
          <a:ext cx="4197985" cy="3202461"/>
        </p:xfrm>
        <a:graphic>
          <a:graphicData uri="http://schemas.openxmlformats.org/drawingml/2006/table">
            <a:tbl>
              <a:tblPr/>
              <a:tblGrid>
                <a:gridCol w="839597">
                  <a:extLst>
                    <a:ext uri="{9D8B030D-6E8A-4147-A177-3AD203B41FA5}">
                      <a16:colId xmlns:a16="http://schemas.microsoft.com/office/drawing/2014/main" val="833476453"/>
                    </a:ext>
                  </a:extLst>
                </a:gridCol>
                <a:gridCol w="839597">
                  <a:extLst>
                    <a:ext uri="{9D8B030D-6E8A-4147-A177-3AD203B41FA5}">
                      <a16:colId xmlns:a16="http://schemas.microsoft.com/office/drawing/2014/main" val="4128555306"/>
                    </a:ext>
                  </a:extLst>
                </a:gridCol>
                <a:gridCol w="839597">
                  <a:extLst>
                    <a:ext uri="{9D8B030D-6E8A-4147-A177-3AD203B41FA5}">
                      <a16:colId xmlns:a16="http://schemas.microsoft.com/office/drawing/2014/main" val="3279441758"/>
                    </a:ext>
                  </a:extLst>
                </a:gridCol>
                <a:gridCol w="839597">
                  <a:extLst>
                    <a:ext uri="{9D8B030D-6E8A-4147-A177-3AD203B41FA5}">
                      <a16:colId xmlns:a16="http://schemas.microsoft.com/office/drawing/2014/main" val="2825855370"/>
                    </a:ext>
                  </a:extLst>
                </a:gridCol>
                <a:gridCol w="839597">
                  <a:extLst>
                    <a:ext uri="{9D8B030D-6E8A-4147-A177-3AD203B41FA5}">
                      <a16:colId xmlns:a16="http://schemas.microsoft.com/office/drawing/2014/main" val="2957822040"/>
                    </a:ext>
                  </a:extLst>
                </a:gridCol>
              </a:tblGrid>
              <a:tr h="295017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Parker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Swagelok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705075"/>
                  </a:ext>
                </a:extLst>
              </a:tr>
              <a:tr h="295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Barb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Shank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Barb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Shank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5677156"/>
                  </a:ext>
                </a:extLst>
              </a:tr>
              <a:tr h="295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93175"/>
                  </a:ext>
                </a:extLst>
              </a:tr>
              <a:tr h="295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744571"/>
                  </a:ext>
                </a:extLst>
              </a:tr>
              <a:tr h="295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8125842"/>
                  </a:ext>
                </a:extLst>
              </a:tr>
              <a:tr h="295017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472426"/>
                  </a:ext>
                </a:extLst>
              </a:tr>
              <a:tr h="54730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Parker hose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Swagelok hose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392979"/>
                  </a:ext>
                </a:extLst>
              </a:tr>
              <a:tr h="295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outer dia.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Inner dia.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outer dia.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Inner dia.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729626"/>
                  </a:ext>
                </a:extLst>
              </a:tr>
              <a:tr h="295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9609018"/>
                  </a:ext>
                </a:extLst>
              </a:tr>
              <a:tr h="2950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53531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1551143-EA67-5234-2DB3-0D7E33F0A4E2}"/>
              </a:ext>
            </a:extLst>
          </p:cNvPr>
          <p:cNvSpPr txBox="1"/>
          <p:nvPr/>
        </p:nvSpPr>
        <p:spPr>
          <a:xfrm>
            <a:off x="6527800" y="326350"/>
            <a:ext cx="394461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barb fittings are within 0.1mm at the barb diameter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71E4FC-02E2-521B-4A12-8950C4042255}"/>
              </a:ext>
            </a:extLst>
          </p:cNvPr>
          <p:cNvSpPr txBox="1"/>
          <p:nvPr/>
        </p:nvSpPr>
        <p:spPr>
          <a:xfrm>
            <a:off x="6334443" y="5430916"/>
            <a:ext cx="290829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hose internal diameters are within 0.3mm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557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39E58B3-C938-28AC-3A9E-FB86679480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767511"/>
              </p:ext>
            </p:extLst>
          </p:nvPr>
        </p:nvGraphicFramePr>
        <p:xfrm>
          <a:off x="101184" y="0"/>
          <a:ext cx="7704083" cy="5675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4D02815-4C5A-DA30-EF41-188303DED227}"/>
              </a:ext>
            </a:extLst>
          </p:cNvPr>
          <p:cNvSpPr txBox="1"/>
          <p:nvPr/>
        </p:nvSpPr>
        <p:spPr>
          <a:xfrm>
            <a:off x="6615846" y="4255112"/>
            <a:ext cx="5265420" cy="20313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plot shows the expansion due to pressure.</a:t>
            </a:r>
          </a:p>
          <a:p>
            <a:endParaRPr lang="en-GB" dirty="0"/>
          </a:p>
          <a:p>
            <a:r>
              <a:rPr lang="en-GB" dirty="0"/>
              <a:t>The pressure converts to hoop stress and the diameter is the effective strain so the relative slopes indicates the effective difference of the Youngs Modulus of the two materials .</a:t>
            </a:r>
          </a:p>
          <a:p>
            <a:r>
              <a:rPr lang="en-GB" dirty="0"/>
              <a:t>They are similar.</a:t>
            </a:r>
          </a:p>
        </p:txBody>
      </p:sp>
    </p:spTree>
    <p:extLst>
      <p:ext uri="{BB962C8B-B14F-4D97-AF65-F5344CB8AC3E}">
        <p14:creationId xmlns:p14="http://schemas.microsoft.com/office/powerpoint/2010/main" val="1959024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08E1D0-EE5F-0E43-4CBB-C8EFE635D177}"/>
              </a:ext>
            </a:extLst>
          </p:cNvPr>
          <p:cNvSpPr txBox="1"/>
          <p:nvPr/>
        </p:nvSpPr>
        <p:spPr>
          <a:xfrm>
            <a:off x="711200" y="833120"/>
            <a:ext cx="103327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Conclusions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hoses and the fittings are very similar in dimensions, few tenths of aa millimeter</a:t>
            </a:r>
          </a:p>
          <a:p>
            <a:endParaRPr lang="en-US" dirty="0"/>
          </a:p>
          <a:p>
            <a:r>
              <a:rPr lang="en-US" dirty="0"/>
              <a:t>The expansion of the hose under pressure is approx. 0.5mm oat 4 -5 times operating pressure</a:t>
            </a:r>
          </a:p>
          <a:p>
            <a:endParaRPr lang="en-US" dirty="0"/>
          </a:p>
          <a:p>
            <a:r>
              <a:rPr lang="en-US" dirty="0"/>
              <a:t>There is no axial displacement of the hose on the barb fitting due to the axial force </a:t>
            </a:r>
            <a:r>
              <a:rPr lang="en-US" dirty="0" err="1"/>
              <a:t>andover</a:t>
            </a:r>
            <a:r>
              <a:rPr lang="en-US" dirty="0"/>
              <a:t> the short test interval of 3-4 days.</a:t>
            </a:r>
          </a:p>
          <a:p>
            <a:endParaRPr lang="en-US" dirty="0"/>
          </a:p>
          <a:p>
            <a:r>
              <a:rPr lang="en-US" dirty="0"/>
              <a:t>The hose material between the two manufactures has similar characteristics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281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75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892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278</Words>
  <Application>Microsoft Office PowerPoint</Application>
  <PresentationFormat>Widescreen</PresentationFormat>
  <Paragraphs>79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Hoses and Barbs Swagelok &amp; Parker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Hoses and Barbs Swagelok &amp; Parker</dc:title>
  <dc:creator>Ian Crotty</dc:creator>
  <cp:lastModifiedBy>Ian Crotty</cp:lastModifiedBy>
  <cp:revision>8</cp:revision>
  <dcterms:created xsi:type="dcterms:W3CDTF">2022-09-27T09:33:25Z</dcterms:created>
  <dcterms:modified xsi:type="dcterms:W3CDTF">2022-09-27T10:39:51Z</dcterms:modified>
</cp:coreProperties>
</file>