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62" r:id="rId4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00BD46-528A-5B49-A1F0-FCB2F3650B94}">
          <p14:sldIdLst>
            <p14:sldId id="256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Godinho" initials="AG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A517"/>
    <a:srgbClr val="2F2F2F"/>
    <a:srgbClr val="3DD511"/>
    <a:srgbClr val="085E99"/>
    <a:srgbClr val="303030"/>
    <a:srgbClr val="EACF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/>
    <p:restoredTop sz="96827"/>
  </p:normalViewPr>
  <p:slideViewPr>
    <p:cSldViewPr snapToObjects="1">
      <p:cViewPr varScale="1">
        <p:scale>
          <a:sx n="115" d="100"/>
          <a:sy n="115" d="100"/>
        </p:scale>
        <p:origin x="91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145" d="100"/>
          <a:sy n="145" d="100"/>
        </p:scale>
        <p:origin x="38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CB0CAB-A528-CD45-8F12-922B94DEC1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7AD8C8-453F-104C-B81F-526301CF40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72EAA-2733-D14F-950A-8F4240385864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BBD38-63DF-604F-9396-6BB8561251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48731-E0D0-B242-9967-4E9E135D8D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9750F-00B8-E148-9878-D197EE9C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00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D062E-52F7-A14D-A443-1F3854784447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0EE9E-52B8-AA4F-8DD5-ED0FB4E5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9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og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 descr="logooutline.eps">
            <a:extLst>
              <a:ext uri="{FF2B5EF4-FFF2-40B4-BE49-F238E27FC236}">
                <a16:creationId xmlns:a16="http://schemas.microsoft.com/office/drawing/2014/main" id="{ED75A508-7D60-F841-B3C4-7CB2A400A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495" y="188640"/>
            <a:ext cx="1996465" cy="19764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6F8ADC9-30DB-1243-8F69-09A7AAEA84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7" y="3429000"/>
            <a:ext cx="11376025" cy="2153265"/>
          </a:xfrm>
        </p:spPr>
        <p:txBody>
          <a:bodyPr anchor="t" anchorCtr="0"/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56D6D28-7860-E045-9091-E722B9476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988" y="5700252"/>
            <a:ext cx="11376026" cy="803787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06FCC6-ECE4-C540-B7F1-ACD2ED12F3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3352" y="188640"/>
            <a:ext cx="1976400" cy="19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894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324000" indent="-324000">
              <a:buFont typeface="Arial" charset="0"/>
              <a:buChar char="•"/>
              <a:tabLst/>
              <a:defRPr sz="1800">
                <a:solidFill>
                  <a:schemeClr val="tx2"/>
                </a:solidFill>
              </a:defRPr>
            </a:lvl2pPr>
            <a:lvl3pPr marL="648000" indent="-324000"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2"/>
                </a:solidFill>
              </a:defRPr>
            </a:lvl3pPr>
            <a:lvl4pPr marL="972000" indent="-324000">
              <a:buSzPct val="100000"/>
              <a:buFont typeface="Arial" charset="0"/>
              <a:buChar char="•"/>
              <a:tabLst/>
              <a:defRPr>
                <a:solidFill>
                  <a:schemeClr val="tx2"/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XXX /  Project XXX   | CMS Cables &amp; Connectorization Workshop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6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628650" indent="-261938">
              <a:buFont typeface="Arial" panose="020B0604020202020204" pitchFamily="34" charset="0"/>
              <a:buChar char="•"/>
              <a:tabLst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889000" indent="-260350"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209675" indent="-269875">
              <a:buSzPct val="100000"/>
              <a:buFont typeface="Arial" panose="020B0604020202020204" pitchFamily="34" charset="0"/>
              <a:buChar char="•"/>
              <a:tabLst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XXX /  Project XXX   | CMS Cables &amp; Connectorization Workshop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1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8F7083-D188-D543-8008-F25F138E9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A980EB7-C2CB-9D4D-8C5E-3EB09317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XXX /  Project XXX   | CMS Cables &amp; Connectorization Workshop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74050C-1801-2345-9DC3-F06B163A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0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10657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9" y="1592263"/>
            <a:ext cx="11376024" cy="46085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95600" y="6378349"/>
            <a:ext cx="162078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15.03.23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07546" y="6383848"/>
            <a:ext cx="68125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AB22024-69B4-1F4F-8860-CB954517F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59262" y="6383848"/>
            <a:ext cx="6572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Speaker XXX /  Project XXX   | CMS Cables &amp; Connectorization Workshop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9C6532-AEDE-354E-83AD-7F67D706DF38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426E9AC2-DB3F-3043-BAF1-FDB172EA2CD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07989" y="6364599"/>
            <a:ext cx="493665" cy="392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C2C6EA-6478-A746-8369-7FE8C27B434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89265" y="6364599"/>
            <a:ext cx="392400" cy="3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6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65" r:id="rId3"/>
    <p:sldLayoutId id="2147483654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800"/>
        </a:spcBef>
        <a:spcAft>
          <a:spcPts val="400"/>
        </a:spcAft>
        <a:buFont typeface="Arial"/>
        <a:buNone/>
        <a:tabLst/>
        <a:defRPr sz="2100" b="1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32385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charset="0"/>
        <a:buChar char="•"/>
        <a:tabLst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648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panose="020B0604020202020204" pitchFamily="34" charset="0"/>
        <a:buChar char="•"/>
        <a:tabLst/>
        <a:defRPr sz="17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972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panose="020B0604020202020204" pitchFamily="34" charset="0"/>
        <a:buChar char="•"/>
        <a:tabLst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423" userDrawn="1">
          <p15:clr>
            <a:srgbClr val="F26B43"/>
          </p15:clr>
        </p15:guide>
        <p15:guide id="4" pos="257" userDrawn="1">
          <p15:clr>
            <a:srgbClr val="F26B43"/>
          </p15:clr>
        </p15:guide>
        <p15:guide id="6" pos="3795" userDrawn="1">
          <p15:clr>
            <a:srgbClr val="F26B43"/>
          </p15:clr>
        </p15:guide>
        <p15:guide id="7" pos="3885" userDrawn="1">
          <p15:clr>
            <a:srgbClr val="F26B43"/>
          </p15:clr>
        </p15:guide>
        <p15:guide id="8" pos="5087" userDrawn="1">
          <p15:clr>
            <a:srgbClr val="F26B43"/>
          </p15:clr>
        </p15:guide>
        <p15:guide id="9" pos="4997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2593" userDrawn="1">
          <p15:clr>
            <a:srgbClr val="F26B43"/>
          </p15:clr>
        </p15:guide>
        <p15:guide id="12" orient="horz" pos="3906" userDrawn="1">
          <p15:clr>
            <a:srgbClr val="F26B43"/>
          </p15:clr>
        </p15:guide>
        <p15:guide id="13" orient="horz" pos="2409" userDrawn="1">
          <p15:clr>
            <a:srgbClr val="F26B43"/>
          </p15:clr>
        </p15:guide>
        <p15:guide id="14" orient="horz" pos="913" userDrawn="1">
          <p15:clr>
            <a:srgbClr val="F26B43"/>
          </p15:clr>
        </p15:guide>
        <p15:guide id="15" orient="horz" pos="1003" userDrawn="1">
          <p15:clr>
            <a:srgbClr val="F26B43"/>
          </p15:clr>
        </p15:guide>
        <p15:guide id="16" orient="horz" pos="2500" userDrawn="1">
          <p15:clr>
            <a:srgbClr val="F26B43"/>
          </p15:clr>
        </p15:guide>
        <p15:guide id="17" pos="6312" userDrawn="1">
          <p15:clr>
            <a:srgbClr val="F26B43"/>
          </p15:clr>
        </p15:guide>
        <p15:guide id="18" pos="62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B7466-0A7F-E343-92DD-514F37C993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CMS Cable &amp; Connectorization  Workshop  </a:t>
            </a:r>
            <a:br>
              <a:rPr lang="en-GB" dirty="0"/>
            </a:br>
            <a:endParaRPr lang="en-IT" i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42B88-9DEF-2044-A4A4-68E16686DC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IT"/>
              <a:t/>
            </a:r>
            <a:br>
              <a:rPr lang="en-IT"/>
            </a:br>
            <a:r>
              <a:rPr lang="en-US" dirty="0"/>
              <a:t>15</a:t>
            </a:r>
            <a:r>
              <a:rPr lang="en-IT"/>
              <a:t>/0</a:t>
            </a:r>
            <a:r>
              <a:rPr lang="en-US" dirty="0"/>
              <a:t>3/</a:t>
            </a:r>
            <a:r>
              <a:rPr lang="en-IT"/>
              <a:t>202</a:t>
            </a:r>
            <a:r>
              <a:rPr lang="en-US" dirty="0"/>
              <a:t>3</a:t>
            </a:r>
            <a:r>
              <a:rPr lang="en-IT"/>
              <a:t> – </a:t>
            </a:r>
            <a:r>
              <a:rPr lang="en-US" dirty="0"/>
              <a:t>Speaker XXXX – Project XXXX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09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 (HV/LV/Fiber/…)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Technical Specifications available</a:t>
            </a:r>
            <a:r>
              <a:rPr lang="en-US" sz="1900" dirty="0"/>
              <a:t>:   </a:t>
            </a:r>
            <a:r>
              <a:rPr lang="en-US" sz="1900" b="1" dirty="0">
                <a:solidFill>
                  <a:srgbClr val="38A517"/>
                </a:solidFill>
              </a:rPr>
              <a:t>Yes</a:t>
            </a:r>
            <a:r>
              <a:rPr lang="en-US" sz="1900" dirty="0"/>
              <a:t>/</a:t>
            </a:r>
            <a:r>
              <a:rPr lang="en-US" sz="1900" b="1" dirty="0">
                <a:solidFill>
                  <a:srgbClr val="FF0000"/>
                </a:solidFill>
              </a:rPr>
              <a:t>No  </a:t>
            </a:r>
            <a:r>
              <a:rPr lang="en-US" sz="1900" dirty="0">
                <a:solidFill>
                  <a:srgbClr val="2F2F2F"/>
                </a:solidFill>
              </a:rPr>
              <a:t>(On EDMS? Link?)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</a:t>
            </a:r>
            <a:r>
              <a:rPr lang="en-US" sz="1900" b="1" dirty="0">
                <a:solidFill>
                  <a:srgbClr val="FF0000"/>
                </a:solidFill>
              </a:rPr>
              <a:t>In-kind</a:t>
            </a:r>
            <a:r>
              <a:rPr lang="en-US" sz="1900" dirty="0"/>
              <a:t>/</a:t>
            </a:r>
            <a:r>
              <a:rPr lang="en-US" sz="1900" b="1" dirty="0">
                <a:solidFill>
                  <a:srgbClr val="FFC000"/>
                </a:solidFill>
              </a:rPr>
              <a:t>To be defined</a:t>
            </a:r>
            <a:endParaRPr lang="en-IT" sz="1900" b="1" dirty="0">
              <a:solidFill>
                <a:srgbClr val="FFC000"/>
              </a:solidFill>
            </a:endParaRP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Supplier known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Yes</a:t>
            </a:r>
            <a:r>
              <a:rPr lang="en-US" sz="1900" dirty="0"/>
              <a:t>/</a:t>
            </a:r>
            <a:r>
              <a:rPr lang="en-US" sz="1900" b="1" dirty="0">
                <a:solidFill>
                  <a:srgbClr val="FF0000"/>
                </a:solidFill>
              </a:rPr>
              <a:t>No  </a:t>
            </a:r>
            <a:r>
              <a:rPr lang="en-US" sz="1900" dirty="0">
                <a:solidFill>
                  <a:srgbClr val="2F2F2F"/>
                </a:solidFill>
              </a:rPr>
              <a:t>(From EU? US? Other Country)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CPR (Fire) and R.I. (Radiation) certification, or similar,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 Yes</a:t>
            </a:r>
            <a:r>
              <a:rPr lang="en-US" sz="1900" dirty="0"/>
              <a:t>/</a:t>
            </a:r>
            <a:r>
              <a:rPr lang="en-US" sz="1900" b="1" dirty="0">
                <a:solidFill>
                  <a:srgbClr val="FF0000"/>
                </a:solidFill>
              </a:rPr>
              <a:t>No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At the supplier premise </a:t>
            </a:r>
            <a:r>
              <a:rPr lang="en-US" sz="1900" dirty="0"/>
              <a:t>/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/</a:t>
            </a:r>
            <a:r>
              <a:rPr lang="en-US" sz="1900" b="1" dirty="0">
                <a:solidFill>
                  <a:srgbClr val="FFC000"/>
                </a:solidFill>
              </a:rPr>
              <a:t>To be defined</a:t>
            </a:r>
            <a:r>
              <a:rPr lang="en-US" sz="1900" dirty="0"/>
              <a:t> </a:t>
            </a:r>
          </a:p>
          <a:p>
            <a:pPr lvl="1" indent="0">
              <a:buNone/>
            </a:pPr>
            <a:r>
              <a:rPr lang="en-US" sz="1900" dirty="0"/>
              <a:t>			(Connector type/Connectorization Instruction /QA-QC,  on EDMS?)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Yes</a:t>
            </a:r>
            <a:r>
              <a:rPr lang="en-US" sz="1900" dirty="0"/>
              <a:t>/</a:t>
            </a:r>
            <a:r>
              <a:rPr lang="en-US" sz="1900" b="1" dirty="0">
                <a:solidFill>
                  <a:srgbClr val="FF0000"/>
                </a:solidFill>
              </a:rPr>
              <a:t>No </a:t>
            </a:r>
            <a:r>
              <a:rPr lang="en-US" sz="1900" dirty="0"/>
              <a:t>(On EDMS?)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Cables quantities</a:t>
            </a:r>
            <a:r>
              <a:rPr lang="en-US" sz="1900" dirty="0"/>
              <a:t>: # of cables / length / diameter / weigh(/m) / bending radius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(m</a:t>
            </a:r>
            <a:r>
              <a:rPr lang="en-US" sz="1900" baseline="30000" dirty="0"/>
              <a:t>3</a:t>
            </a:r>
            <a:r>
              <a:rPr lang="en-US" sz="1900" dirty="0"/>
              <a:t>), Assembly/Test (m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b="1" u="sng" dirty="0"/>
              <a:t>Timeline</a:t>
            </a:r>
            <a:r>
              <a:rPr lang="en-US" sz="1900" dirty="0"/>
              <a:t>: Material arrival / Cables assembly/tests (if at CERN)</a:t>
            </a:r>
          </a:p>
          <a:p>
            <a:pPr lvl="1" indent="0">
              <a:buNone/>
            </a:pPr>
            <a:endParaRPr lang="en-US" sz="21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Project XXXXX        </a:t>
            </a:r>
            <a:r>
              <a:rPr lang="en-US" sz="2000" b="0" dirty="0"/>
              <a:t>Contact Person: XXXXX</a:t>
            </a:r>
            <a:r>
              <a:rPr lang="en-IT" sz="3600"/>
              <a:t/>
            </a:r>
            <a:br>
              <a:rPr lang="en-IT" sz="360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XXX /  Project XXX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2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4B514E-B7CF-5106-93FC-8597E3BCF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9" y="1850467"/>
            <a:ext cx="11376024" cy="4608512"/>
          </a:xfrm>
        </p:spPr>
        <p:txBody>
          <a:bodyPr/>
          <a:lstStyle/>
          <a:p>
            <a:r>
              <a:rPr lang="en-US" dirty="0"/>
              <a:t>Summary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u="sng" dirty="0"/>
              <a:t>Service (cables) PRR</a:t>
            </a:r>
            <a:r>
              <a:rPr lang="en-US" b="0" dirty="0"/>
              <a:t>: Date (estimated)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u="sng" dirty="0"/>
              <a:t>Specific open questions / pending items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Eventual requests for support:</a:t>
            </a:r>
          </a:p>
          <a:p>
            <a:pPr marL="808038" indent="-133350">
              <a:buFont typeface="Arial" panose="020B0604020202020204" pitchFamily="34" charset="0"/>
              <a:buChar char="•"/>
            </a:pPr>
            <a:r>
              <a:rPr lang="en-US" b="0" u="sng" dirty="0"/>
              <a:t>Storage needs</a:t>
            </a:r>
            <a:r>
              <a:rPr lang="en-US" b="0" dirty="0"/>
              <a:t>: volume &amp; timeline</a:t>
            </a:r>
          </a:p>
          <a:p>
            <a:pPr marL="808038" indent="-133350">
              <a:buFont typeface="Arial" panose="020B0604020202020204" pitchFamily="34" charset="0"/>
              <a:buChar char="•"/>
            </a:pPr>
            <a:r>
              <a:rPr lang="en-US" b="0" u="sng" dirty="0"/>
              <a:t>Assembly/tests space</a:t>
            </a:r>
            <a:r>
              <a:rPr lang="en-US" b="0" dirty="0"/>
              <a:t>: surface &amp; timeline</a:t>
            </a:r>
          </a:p>
          <a:p>
            <a:pPr marL="808038" indent="-133350">
              <a:buFont typeface="Arial" panose="020B0604020202020204" pitchFamily="34" charset="0"/>
              <a:buChar char="•"/>
            </a:pPr>
            <a:r>
              <a:rPr lang="en-US" b="0" u="sng" dirty="0"/>
              <a:t>Manpower Assembly/tests</a:t>
            </a:r>
            <a:r>
              <a:rPr lang="en-US" b="0" dirty="0"/>
              <a:t>: skills, # unit, time duration &amp; timeline</a:t>
            </a:r>
            <a:endParaRPr lang="en-US" b="0" u="sng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97C0A-5C70-3353-0279-19F43EA4D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Project XXXXX        </a:t>
            </a:r>
            <a:r>
              <a:rPr lang="en-US" sz="2000" b="0" dirty="0"/>
              <a:t>Contact Person: XXXXX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C14EC-BEF4-8941-E84B-544EAC81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5DAC9-3E07-939E-38F9-FA1B2BE3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XXX /  Project XXX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F1D0A-077D-DE19-835B-3F3EEE537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7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RN">
      <a:dk1>
        <a:srgbClr val="0033A0"/>
      </a:dk1>
      <a:lt1>
        <a:srgbClr val="FFFFFF"/>
      </a:lt1>
      <a:dk2>
        <a:srgbClr val="2F2F2F"/>
      </a:dk2>
      <a:lt2>
        <a:srgbClr val="F8F8F8"/>
      </a:lt2>
      <a:accent1>
        <a:srgbClr val="0033A0"/>
      </a:accent1>
      <a:accent2>
        <a:srgbClr val="61C4D3"/>
      </a:accent2>
      <a:accent3>
        <a:srgbClr val="E15E32"/>
      </a:accent3>
      <a:accent4>
        <a:srgbClr val="BEBECB"/>
      </a:accent4>
      <a:accent5>
        <a:srgbClr val="6E2466"/>
      </a:accent5>
      <a:accent6>
        <a:srgbClr val="1C446A"/>
      </a:accent6>
      <a:hlink>
        <a:srgbClr val="6D2466"/>
      </a:hlink>
      <a:folHlink>
        <a:srgbClr val="61C4D3"/>
      </a:folHlink>
    </a:clrScheme>
    <a:fontScheme name="C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9" id="{2F2A1183-34F9-A84D-84B0-B048CACE6922}" vid="{71869695-BBB2-D946-A63B-4C84910685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31905</TotalTime>
  <Words>234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CMS Cable &amp; Connectorization  Workshop   </vt:lpstr>
      <vt:lpstr>CMS Project XXXXX        Contact Person: XXXXX </vt:lpstr>
      <vt:lpstr>CMS Project XXXXX        Contact Person: XXXXX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 Meeting - Safety Talk</dc:title>
  <dc:creator>Roberto Perruzza</dc:creator>
  <cp:lastModifiedBy>Ian Crotty</cp:lastModifiedBy>
  <cp:revision>207</cp:revision>
  <cp:lastPrinted>2023-03-12T15:56:12Z</cp:lastPrinted>
  <dcterms:created xsi:type="dcterms:W3CDTF">2021-12-19T00:00:52Z</dcterms:created>
  <dcterms:modified xsi:type="dcterms:W3CDTF">2023-03-12T16:07:12Z</dcterms:modified>
</cp:coreProperties>
</file>