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1" r:id="rId4"/>
    <p:sldId id="292" r:id="rId5"/>
    <p:sldId id="283" r:id="rId6"/>
    <p:sldId id="287" r:id="rId7"/>
    <p:sldId id="288" r:id="rId8"/>
    <p:sldId id="289" r:id="rId9"/>
    <p:sldId id="284" r:id="rId10"/>
    <p:sldId id="290" r:id="rId11"/>
    <p:sldId id="285" r:id="rId12"/>
    <p:sldId id="258" r:id="rId13"/>
    <p:sldId id="259" r:id="rId14"/>
    <p:sldId id="282" r:id="rId15"/>
    <p:sldId id="272" r:id="rId16"/>
    <p:sldId id="273" r:id="rId17"/>
    <p:sldId id="263" r:id="rId18"/>
    <p:sldId id="264" r:id="rId19"/>
    <p:sldId id="267" r:id="rId20"/>
    <p:sldId id="268" r:id="rId21"/>
    <p:sldId id="269" r:id="rId22"/>
    <p:sldId id="270" r:id="rId23"/>
    <p:sldId id="271" r:id="rId24"/>
    <p:sldId id="265" r:id="rId25"/>
    <p:sldId id="266" r:id="rId26"/>
    <p:sldId id="260" r:id="rId27"/>
    <p:sldId id="280" r:id="rId28"/>
    <p:sldId id="281" r:id="rId29"/>
    <p:sldId id="261" r:id="rId30"/>
    <p:sldId id="262" r:id="rId31"/>
    <p:sldId id="274" r:id="rId32"/>
    <p:sldId id="275" r:id="rId33"/>
    <p:sldId id="276" r:id="rId34"/>
    <p:sldId id="277" r:id="rId35"/>
    <p:sldId id="278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0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8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0D12-7140-44D1-9DFC-68CA45AB8925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37A4-A8C9-4FC7-822F-F531BB9A4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ser.ch/datasheet/2/1/78_5100_2335_7_f-50531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user.ch/ProductDetail/3M-Electronic-Solutions-Division/HF659-40-275?qs=R6JvMBAljWfeXDVK27WOBg%3D%3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istrelec.ch/en/ribbon-cable-40x-08mm-unscreened-3m-hf365-40/p/30098973?channel=b2c&amp;price_gs=205.3839&amp;source=googleps&amp;ext_cid=shgooaqchen-blcss&amp;kw=%7Bkeyword%7D&amp;ext_cid=shgooaqchen-P-CSS-Shopping-Cable&amp;Wire&amp;pi=30098973&amp;gclid=EAIaIQobChMI2tLFutXi8gIVCOh3Ch2KxAIkEAQYAiABEgIR2vD_Bw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Signal cable for phase 3 </a:t>
            </a:r>
            <a:br>
              <a:rPr lang="en-GB" dirty="0" smtClean="0"/>
            </a:br>
            <a:r>
              <a:rPr lang="en-GB" dirty="0" smtClean="0"/>
              <a:t>RE1 and RE2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3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00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441" y="1101012"/>
            <a:ext cx="2715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Skew cable test done on </a:t>
            </a:r>
          </a:p>
          <a:p>
            <a:endParaRPr lang="en-GB" dirty="0"/>
          </a:p>
          <a:p>
            <a:r>
              <a:rPr lang="en-GB" dirty="0" err="1" smtClean="0"/>
              <a:t>Tecnikabel</a:t>
            </a:r>
            <a:endParaRPr lang="en-GB" dirty="0" smtClean="0"/>
          </a:p>
          <a:p>
            <a:r>
              <a:rPr lang="en-GB" dirty="0" err="1" smtClean="0"/>
              <a:t>Novacavi</a:t>
            </a:r>
            <a:endParaRPr lang="en-GB" dirty="0" smtClean="0"/>
          </a:p>
          <a:p>
            <a:r>
              <a:rPr lang="en-GB" dirty="0" err="1" smtClean="0"/>
              <a:t>Pasticavi</a:t>
            </a:r>
            <a:endParaRPr lang="en-GB" dirty="0" smtClean="0"/>
          </a:p>
          <a:p>
            <a:r>
              <a:rPr lang="en-GB" dirty="0" err="1" smtClean="0"/>
              <a:t>Nexans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Which cable did we use finally 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15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535"/>
            <a:ext cx="12142617" cy="66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-1395413"/>
            <a:ext cx="12553950" cy="96488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88720" y="4389120"/>
            <a:ext cx="9584575" cy="415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3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-1395413"/>
            <a:ext cx="12553950" cy="96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313" y="17456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79985-20-PM 540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714" t="16451" r="31807" b="2182"/>
          <a:stretch/>
        </p:blipFill>
        <p:spPr>
          <a:xfrm>
            <a:off x="6354147" y="0"/>
            <a:ext cx="5837853" cy="68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130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https://www.mouser.ch/Wire-Cable/Flat-Cables/_/N-5ggm?P=1z0vl9hZ1yc8ojkZ1yx5jlyZ1yzu8m9Z1z0t1rp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64"/>
            <a:ext cx="11971176" cy="64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4572" y="3536302"/>
            <a:ext cx="450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hlinkClick r:id="rId3"/>
              </a:rPr>
              <a:t>78_5100_2335_7_f-50531.pdf (mouser.ch)</a:t>
            </a:r>
            <a:endParaRPr lang="en-GB" sz="1200" dirty="0" smtClean="0"/>
          </a:p>
          <a:p>
            <a:r>
              <a:rPr lang="en-GB" sz="1200" dirty="0" smtClean="0">
                <a:hlinkClick r:id="rId4"/>
              </a:rPr>
              <a:t>HF659/40-275 3M Electronic Solutions Division | Mouser Switzerland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5925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40" y="774441"/>
            <a:ext cx="7691276" cy="5911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264" y="211885"/>
            <a:ext cx="545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https://docs.rs-online.com/081a/0900766b80fcfb65.pdf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9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9" y="646330"/>
            <a:ext cx="8080312" cy="6210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https://www.distrelec.ch/en/round-flat-cable-50x-08-mm-shielded-300v-3m-3659-50/p/15563747?ext_cid=shgooaqchen-P-Shopping-Fallback&amp;pi=15563747&amp;gclid=EAIaIQobChMI2tLFutXi8gIVCOh3Ch2KxAIkEAQYASABEgLNU_D_BwE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54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0710"/>
            <a:ext cx="9535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HF365-40 | 3M Ribbon Cable 40x 0.08mm² Unscreened | </a:t>
            </a:r>
            <a:r>
              <a:rPr lang="en-GB" dirty="0" err="1" smtClean="0">
                <a:hlinkClick r:id="rId2"/>
              </a:rPr>
              <a:t>Distrelec</a:t>
            </a:r>
            <a:r>
              <a:rPr lang="en-GB" dirty="0" smtClean="0">
                <a:hlinkClick r:id="rId2"/>
              </a:rPr>
              <a:t> Switzerland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0042"/>
            <a:ext cx="8210939" cy="63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2977"/>
              </p:ext>
            </p:extLst>
          </p:nvPr>
        </p:nvGraphicFramePr>
        <p:xfrm>
          <a:off x="3311963" y="1291658"/>
          <a:ext cx="5400122" cy="4374244"/>
        </p:xfrm>
        <a:graphic>
          <a:graphicData uri="http://schemas.openxmlformats.org/drawingml/2006/table">
            <a:tbl>
              <a:tblPr/>
              <a:tblGrid>
                <a:gridCol w="535826">
                  <a:extLst>
                    <a:ext uri="{9D8B030D-6E8A-4147-A177-3AD203B41FA5}">
                      <a16:colId xmlns:a16="http://schemas.microsoft.com/office/drawing/2014/main" val="3729616754"/>
                    </a:ext>
                  </a:extLst>
                </a:gridCol>
                <a:gridCol w="1113514">
                  <a:extLst>
                    <a:ext uri="{9D8B030D-6E8A-4147-A177-3AD203B41FA5}">
                      <a16:colId xmlns:a16="http://schemas.microsoft.com/office/drawing/2014/main" val="276078112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939982480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396417622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43742580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51641125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40539604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1372356019"/>
                    </a:ext>
                  </a:extLst>
                </a:gridCol>
                <a:gridCol w="535826">
                  <a:extLst>
                    <a:ext uri="{9D8B030D-6E8A-4147-A177-3AD203B41FA5}">
                      <a16:colId xmlns:a16="http://schemas.microsoft.com/office/drawing/2014/main" val="3303119931"/>
                    </a:ext>
                  </a:extLst>
                </a:gridCol>
              </a:tblGrid>
              <a:tr h="37655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 &amp; DCS cables Phase II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419453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6152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Ian, 3 Sept 2021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69729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07492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30471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1813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Nos cable/chamber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RE1/2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RE1/3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RE2/2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RE2/3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8226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2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32609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per ch type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46084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196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per ch type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9703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9759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379774"/>
                  </a:ext>
                </a:extLst>
              </a:tr>
              <a:tr h="302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cables per Endcap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81516"/>
                  </a:ext>
                </a:extLst>
              </a:tr>
              <a:tr h="302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cables per Endcap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9085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13703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Endcaps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1728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1843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Endcaps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5021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8217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spares except for Tests Lab installation = 20 of 10m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1748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23408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DCS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spares except for Tests Lab installation = 20/6 of 10m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09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54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56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0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148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47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08" y="2883159"/>
            <a:ext cx="929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Connectors 40c IDC flat cable (3M)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54937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64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6759" cy="67841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7667" y="1589936"/>
            <a:ext cx="9584575" cy="415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68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1943184" cy="6469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71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https://ch.farnell.com/fr-CH/3m/3417-6640/embase-idc-40-voies/dp/525420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83900" y="341927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3417-6640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490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910"/>
            <a:ext cx="11546993" cy="6254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5192" y="4205387"/>
            <a:ext cx="489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https://www.farnell.com/datasheets/1573204.pdf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89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4152" cy="6578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0388" y="1536832"/>
            <a:ext cx="5656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https://fr.rs-online.com/web/p/connecteurs-idc/0471222/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7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56" y="0"/>
            <a:ext cx="104969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Email from D. Piccolo, </a:t>
            </a:r>
            <a:r>
              <a:rPr lang="en-GB" sz="1000" dirty="0"/>
              <a:t>Monday, August 22, 2005 3:59 PM</a:t>
            </a:r>
            <a:endParaRPr lang="en-GB" sz="1000" dirty="0" smtClean="0"/>
          </a:p>
          <a:p>
            <a:r>
              <a:rPr lang="en-GB" sz="1000" dirty="0" smtClean="0"/>
              <a:t>Our requirements were also more stringent than yours(LHCB): skew of 1 ns for 25 </a:t>
            </a:r>
            <a:r>
              <a:rPr lang="en-GB" sz="1000" dirty="0" err="1" smtClean="0"/>
              <a:t>mt</a:t>
            </a:r>
            <a:r>
              <a:rPr lang="en-GB" sz="1000" dirty="0" smtClean="0"/>
              <a:t> long cable.</a:t>
            </a:r>
          </a:p>
          <a:p>
            <a:endParaRPr lang="en-GB" sz="1000" dirty="0"/>
          </a:p>
          <a:p>
            <a:r>
              <a:rPr lang="en-GB" sz="1000" dirty="0" smtClean="0"/>
              <a:t>The first batch of production will be delivered by end of </a:t>
            </a:r>
            <a:r>
              <a:rPr lang="en-GB" sz="1000" dirty="0" err="1" smtClean="0"/>
              <a:t>october</a:t>
            </a:r>
            <a:r>
              <a:rPr lang="en-GB" sz="1000" dirty="0" smtClean="0"/>
              <a:t> 2005</a:t>
            </a:r>
          </a:p>
          <a:p>
            <a:endParaRPr lang="en-GB" sz="1000" dirty="0"/>
          </a:p>
          <a:p>
            <a:r>
              <a:rPr lang="en-GB" sz="1000" dirty="0" smtClean="0"/>
              <a:t>Mobile </a:t>
            </a:r>
            <a:r>
              <a:rPr lang="en-GB" sz="1000" dirty="0" err="1" smtClean="0"/>
              <a:t>davide</a:t>
            </a:r>
            <a:r>
              <a:rPr lang="en-GB" sz="1000" dirty="0" smtClean="0"/>
              <a:t>; 0039 3394611584.</a:t>
            </a:r>
          </a:p>
          <a:p>
            <a:endParaRPr lang="en-GB" sz="1000" dirty="0"/>
          </a:p>
          <a:p>
            <a:r>
              <a:rPr lang="en-GB" sz="1000" dirty="0" smtClean="0"/>
              <a:t> </a:t>
            </a:r>
            <a:r>
              <a:rPr lang="en-GB" sz="1000" dirty="0" err="1" smtClean="0"/>
              <a:t>rpc</a:t>
            </a:r>
            <a:r>
              <a:rPr lang="en-GB" sz="1000" dirty="0" smtClean="0"/>
              <a:t> cable harness and BERG connectors</a:t>
            </a:r>
          </a:p>
          <a:p>
            <a:r>
              <a:rPr lang="en-GB" sz="1000" dirty="0" smtClean="0"/>
              <a:t> </a:t>
            </a:r>
          </a:p>
          <a:p>
            <a:r>
              <a:rPr lang="en-GB" sz="1000" dirty="0" smtClean="0"/>
              <a:t>Dear Laurent,</a:t>
            </a:r>
          </a:p>
          <a:p>
            <a:r>
              <a:rPr lang="en-GB" sz="1000" dirty="0" smtClean="0"/>
              <a:t> </a:t>
            </a:r>
          </a:p>
          <a:p>
            <a:r>
              <a:rPr lang="en-GB" sz="1000" dirty="0" smtClean="0"/>
              <a:t>We have already placed and received this material under Material</a:t>
            </a:r>
          </a:p>
          <a:p>
            <a:r>
              <a:rPr lang="en-GB" sz="1000" dirty="0" smtClean="0"/>
              <a:t>Request 1936935. The price was .78 CHF/ meter.</a:t>
            </a:r>
          </a:p>
          <a:p>
            <a:endParaRPr lang="en-GB" sz="1000" dirty="0"/>
          </a:p>
          <a:p>
            <a:r>
              <a:rPr lang="en-GB" sz="1000" dirty="0" err="1" smtClean="0"/>
              <a:t>i</a:t>
            </a:r>
            <a:r>
              <a:rPr lang="en-GB" sz="1000" dirty="0" smtClean="0"/>
              <a:t> don't know exactly where the price breaks.</a:t>
            </a:r>
          </a:p>
          <a:p>
            <a:r>
              <a:rPr lang="en-GB" sz="1000" dirty="0" smtClean="0"/>
              <a:t>I know that </a:t>
            </a:r>
            <a:r>
              <a:rPr lang="en-GB" sz="1000" dirty="0" err="1" smtClean="0"/>
              <a:t>tecknicabel</a:t>
            </a:r>
            <a:r>
              <a:rPr lang="en-GB" sz="1000" dirty="0" smtClean="0"/>
              <a:t> could arrive to 15 or maybe 20 km per month</a:t>
            </a:r>
          </a:p>
          <a:p>
            <a:r>
              <a:rPr lang="en-GB" sz="1000" dirty="0" smtClean="0"/>
              <a:t>(starting from end </a:t>
            </a:r>
            <a:r>
              <a:rPr lang="en-GB" sz="1000" dirty="0" err="1" smtClean="0"/>
              <a:t>october</a:t>
            </a:r>
            <a:r>
              <a:rPr lang="en-GB" sz="1000" dirty="0" smtClean="0"/>
              <a:t>) with a small </a:t>
            </a:r>
            <a:r>
              <a:rPr lang="en-GB" sz="1000" dirty="0" err="1" smtClean="0"/>
              <a:t>increse</a:t>
            </a:r>
            <a:r>
              <a:rPr lang="en-GB" sz="1000" dirty="0" smtClean="0"/>
              <a:t> of price they are still</a:t>
            </a:r>
          </a:p>
          <a:p>
            <a:endParaRPr lang="en-GB" sz="1000" dirty="0"/>
          </a:p>
          <a:p>
            <a:r>
              <a:rPr lang="en-GB" sz="1000" dirty="0" smtClean="0"/>
              <a:t> </a:t>
            </a:r>
            <a:r>
              <a:rPr lang="en-GB" sz="1000" dirty="0" err="1" smtClean="0"/>
              <a:t>ie</a:t>
            </a:r>
            <a:r>
              <a:rPr lang="en-GB" sz="1000" dirty="0" smtClean="0"/>
              <a:t> how much do we have to order to get 2.4CHF/m from </a:t>
            </a:r>
            <a:r>
              <a:rPr lang="en-GB" sz="1000" dirty="0" err="1" smtClean="0"/>
              <a:t>Teckni</a:t>
            </a:r>
            <a:r>
              <a:rPr lang="en-GB" sz="1000" dirty="0" smtClean="0"/>
              <a:t> or</a:t>
            </a:r>
          </a:p>
          <a:p>
            <a:r>
              <a:rPr lang="en-GB" sz="1000" dirty="0" smtClean="0"/>
              <a:t> 1.7 euro/m from </a:t>
            </a:r>
            <a:r>
              <a:rPr lang="en-GB" sz="1000" dirty="0" err="1" smtClean="0"/>
              <a:t>Novacavi</a:t>
            </a:r>
            <a:r>
              <a:rPr lang="en-GB" sz="1000" dirty="0" smtClean="0"/>
              <a:t>?</a:t>
            </a:r>
          </a:p>
          <a:p>
            <a:r>
              <a:rPr lang="en-GB" sz="1000" dirty="0" smtClean="0"/>
              <a:t> Best regards,  Austin.</a:t>
            </a:r>
          </a:p>
          <a:p>
            <a:endParaRPr lang="en-GB" sz="1000" dirty="0"/>
          </a:p>
          <a:p>
            <a:r>
              <a:rPr lang="en-GB" sz="1000" dirty="0" smtClean="0"/>
              <a:t>Sounds like we are ready to go.</a:t>
            </a:r>
          </a:p>
          <a:p>
            <a:r>
              <a:rPr lang="en-GB" sz="1000" dirty="0" smtClean="0"/>
              <a:t>&gt;   90 km in spools of 1km continuous length.</a:t>
            </a:r>
          </a:p>
          <a:p>
            <a:r>
              <a:rPr lang="en-GB" sz="1000" dirty="0" smtClean="0"/>
              <a:t>&gt;   price 2.4 CHF/m, including delivery.</a:t>
            </a:r>
          </a:p>
          <a:p>
            <a:r>
              <a:rPr lang="en-GB" sz="1000" dirty="0" smtClean="0"/>
              <a:t>&gt;   Samples from each production batch of 15 km.</a:t>
            </a:r>
          </a:p>
          <a:p>
            <a:r>
              <a:rPr lang="en-GB" sz="1000" dirty="0" smtClean="0"/>
              <a:t>&gt;   Did they agree to deliver in 6 batches of 15 km as they become</a:t>
            </a:r>
          </a:p>
          <a:p>
            <a:r>
              <a:rPr lang="en-GB" sz="1000" dirty="0" smtClean="0"/>
              <a:t>&gt;   available?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0463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54" y="727786"/>
            <a:ext cx="9755514" cy="5284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38" y="81256"/>
            <a:ext cx="556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https://fr.rs-online.com/web/p/connecteurs-idc/6257303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958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6571"/>
            <a:ext cx="11312295" cy="6127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25" y="137240"/>
            <a:ext cx="556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https://fr.rs-online.com/web/p/connecteurs-idc/6425001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388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000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93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526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1284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Email, </a:t>
            </a:r>
            <a:r>
              <a:rPr lang="en-GB" dirty="0"/>
              <a:t>19 April 2005 </a:t>
            </a:r>
            <a:r>
              <a:rPr lang="en-GB" dirty="0" smtClean="0"/>
              <a:t>18:46</a:t>
            </a:r>
          </a:p>
          <a:p>
            <a:endParaRPr lang="en-GB" dirty="0" smtClean="0"/>
          </a:p>
          <a:p>
            <a:r>
              <a:rPr lang="en-GB" dirty="0" smtClean="0"/>
              <a:t>https://edms.cern.ch/document/522768/1/TAB3</a:t>
            </a:r>
          </a:p>
          <a:p>
            <a:r>
              <a:rPr lang="en-GB" dirty="0" smtClean="0"/>
              <a:t>https://edms.cern.ch/document/522770/1/TAB3</a:t>
            </a:r>
          </a:p>
          <a:p>
            <a:r>
              <a:rPr lang="en-GB" dirty="0" smtClean="0"/>
              <a:t>https://edms.cern.ch/document/522767/1/TAB3</a:t>
            </a:r>
          </a:p>
          <a:p>
            <a:endParaRPr lang="en-GB" dirty="0" smtClean="0"/>
          </a:p>
          <a:p>
            <a:r>
              <a:rPr lang="en-GB" dirty="0" smtClean="0"/>
              <a:t>these cables ARE NOT the TRIGGER RPC cables as you wrote.</a:t>
            </a:r>
          </a:p>
          <a:p>
            <a:r>
              <a:rPr lang="en-GB" dirty="0" smtClean="0"/>
              <a:t>They are the barrel </a:t>
            </a:r>
            <a:r>
              <a:rPr lang="en-GB" dirty="0" err="1" smtClean="0"/>
              <a:t>dcs</a:t>
            </a:r>
            <a:r>
              <a:rPr lang="en-GB" dirty="0" smtClean="0"/>
              <a:t> and t-</a:t>
            </a:r>
            <a:r>
              <a:rPr lang="en-GB" dirty="0" err="1" smtClean="0"/>
              <a:t>sens</a:t>
            </a:r>
            <a:r>
              <a:rPr lang="en-GB" dirty="0" smtClean="0"/>
              <a:t> signal cables (that</a:t>
            </a:r>
          </a:p>
          <a:p>
            <a:r>
              <a:rPr lang="en-GB" dirty="0" smtClean="0"/>
              <a:t>means no power and heat) as described in the 'used in' tab</a:t>
            </a:r>
          </a:p>
          <a:p>
            <a:endParaRPr lang="en-GB" dirty="0" smtClean="0"/>
          </a:p>
          <a:p>
            <a:r>
              <a:rPr lang="en-GB" dirty="0" smtClean="0"/>
              <a:t>https://edms.cern.ch/document/522768/1/TAB4</a:t>
            </a:r>
          </a:p>
          <a:p>
            <a:r>
              <a:rPr lang="en-GB" dirty="0" smtClean="0"/>
              <a:t>https://edms.cern.ch/document/522770/1/TAB4</a:t>
            </a:r>
          </a:p>
          <a:p>
            <a:r>
              <a:rPr lang="en-GB" dirty="0" smtClean="0"/>
              <a:t>https://edms.cern.ch/document/522767/1/TAB4</a:t>
            </a:r>
          </a:p>
          <a:p>
            <a:endParaRPr lang="en-GB" dirty="0" smtClean="0"/>
          </a:p>
          <a:p>
            <a:r>
              <a:rPr lang="en-GB" dirty="0" smtClean="0"/>
              <a:t>The cable which you are </a:t>
            </a:r>
            <a:r>
              <a:rPr lang="en-GB" dirty="0" err="1" smtClean="0"/>
              <a:t>speking</a:t>
            </a:r>
            <a:r>
              <a:rPr lang="en-GB" dirty="0" smtClean="0"/>
              <a:t> about is (NOVACAVI trigger cable)</a:t>
            </a:r>
          </a:p>
          <a:p>
            <a:r>
              <a:rPr lang="en-GB" dirty="0" smtClean="0"/>
              <a:t> https://edms.cern.ch/document/520458/1/TAB3</a:t>
            </a:r>
          </a:p>
          <a:p>
            <a:r>
              <a:rPr lang="en-GB" dirty="0" smtClean="0"/>
              <a:t> https://edms.cern.ch/document/520458/1/TAB4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267" t="21010" r="31506" b="9317"/>
          <a:stretch/>
        </p:blipFill>
        <p:spPr>
          <a:xfrm>
            <a:off x="6475445" y="-1"/>
            <a:ext cx="4674637" cy="6778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194" t="20716" r="31200" b="8429"/>
          <a:stretch/>
        </p:blipFill>
        <p:spPr>
          <a:xfrm>
            <a:off x="335902" y="-1"/>
            <a:ext cx="4702629" cy="68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4152" cy="6578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4204" y="2012694"/>
            <a:ext cx="47552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5149849 - Purchase Requisition (DAI)</a:t>
            </a:r>
          </a:p>
          <a:p>
            <a:r>
              <a:rPr lang="en-GB" dirty="0" smtClean="0"/>
              <a:t>And the DCS ? Next slide</a:t>
            </a:r>
          </a:p>
          <a:p>
            <a:r>
              <a:rPr lang="en-GB" dirty="0" smtClean="0"/>
              <a:t>Nota, quantity is half as only one station not 2 !!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9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26925" cy="65687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4204" y="2012694"/>
            <a:ext cx="371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5194950 - Purchase Requisition (DAI) </a:t>
            </a:r>
          </a:p>
          <a:p>
            <a:r>
              <a:rPr lang="en-GB" dirty="0" smtClean="0"/>
              <a:t>DCS and LV BUT only one end cap !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76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519" y="1446245"/>
            <a:ext cx="8276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Price estimate at 2011/12 date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Signal 			51448chf 	did not include cable</a:t>
            </a:r>
          </a:p>
          <a:p>
            <a:r>
              <a:rPr lang="en-GB" dirty="0" smtClean="0"/>
              <a:t>Si. Cable cost		</a:t>
            </a:r>
            <a:r>
              <a:rPr lang="en-GB" dirty="0" err="1" smtClean="0"/>
              <a:t>xxxchf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DCS			3400chf		did not include cable</a:t>
            </a:r>
          </a:p>
          <a:p>
            <a:r>
              <a:rPr lang="en-GB" dirty="0" smtClean="0"/>
              <a:t>Mega cable cost		xxx </a:t>
            </a:r>
            <a:r>
              <a:rPr lang="en-GB" dirty="0" err="1" smtClean="0"/>
              <a:t>chf</a:t>
            </a:r>
            <a:r>
              <a:rPr lang="en-GB" dirty="0" smtClean="0"/>
              <a:t>		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22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0" t="19601"/>
          <a:stretch/>
        </p:blipFill>
        <p:spPr>
          <a:xfrm>
            <a:off x="0" y="923729"/>
            <a:ext cx="12058259" cy="5467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2204" y="111967"/>
            <a:ext cx="382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Skew Tests in the ISR</a:t>
            </a:r>
          </a:p>
          <a:p>
            <a:r>
              <a:rPr lang="en-GB" sz="1000" dirty="0" smtClean="0"/>
              <a:t>Info from Workspace, c, </a:t>
            </a:r>
            <a:r>
              <a:rPr lang="en-GB" sz="1000" dirty="0" err="1" smtClean="0"/>
              <a:t>cmsrpcforward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6830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563</Words>
  <Application>Microsoft Office PowerPoint</Application>
  <PresentationFormat>Widescreen</PresentationFormat>
  <Paragraphs>131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New Signal cable for phase 3  RE1 and RE2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Signal cable for phase 3  RE1 and RE2</dc:title>
  <dc:creator>Ian Crotty</dc:creator>
  <cp:lastModifiedBy>Ian Crotty</cp:lastModifiedBy>
  <cp:revision>61</cp:revision>
  <dcterms:created xsi:type="dcterms:W3CDTF">2021-09-03T10:54:32Z</dcterms:created>
  <dcterms:modified xsi:type="dcterms:W3CDTF">2021-09-03T16:24:30Z</dcterms:modified>
</cp:coreProperties>
</file>