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8" r:id="rId3"/>
    <p:sldId id="269" r:id="rId4"/>
    <p:sldId id="270" r:id="rId5"/>
    <p:sldId id="267" r:id="rId6"/>
    <p:sldId id="266" r:id="rId7"/>
    <p:sldId id="265" r:id="rId8"/>
    <p:sldId id="264" r:id="rId9"/>
    <p:sldId id="261" r:id="rId10"/>
    <p:sldId id="262" r:id="rId11"/>
    <p:sldId id="275" r:id="rId12"/>
    <p:sldId id="276" r:id="rId13"/>
    <p:sldId id="272" r:id="rId14"/>
    <p:sldId id="259" r:id="rId15"/>
    <p:sldId id="271" r:id="rId16"/>
    <p:sldId id="263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4660"/>
  </p:normalViewPr>
  <p:slideViewPr>
    <p:cSldViewPr>
      <p:cViewPr varScale="1">
        <p:scale>
          <a:sx n="102" d="100"/>
          <a:sy n="102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EA6DF-E48E-4971-BD2E-9D9529B295E6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D1207-DD09-4E80-94F6-7EEBA811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D1207-DD09-4E80-94F6-7EEBA811654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8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EEBE-9D70-40B6-A74D-1945B1DF21CB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F36D-5904-433E-A707-A0E74E08BE9E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CA1-5222-4AFD-9400-8BBB7B9B99AD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94F1-5020-48D4-8AAB-2A1F37029DAB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B77C-4CC9-49D6-9E3A-0FD5774F63EC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A51-6EB3-4833-B9D1-6462D8CF2DC1}" type="datetime1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B6C-C189-494E-B14A-31408A622AD7}" type="datetime1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FD7E-8D29-4389-9CF0-8300EC7C2D94}" type="datetime1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689-5089-48CB-B468-86CF9A8AAAF2}" type="datetime1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FCF-D652-41CE-ACD4-1CBE11731047}" type="datetime1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682-9E99-4374-A7D0-DE1529B9E2E5}" type="datetime1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4EFF-F6BA-4E72-B86A-6542AA4E722E}" type="datetime1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V.Babkin     MRPC for the NA61 ToF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6898-0A46-4AB4-8E0F-EC70D0D57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7813" y="2420888"/>
            <a:ext cx="412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NA61 MRPC </a:t>
            </a:r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test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2786" y="609329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Vadim </a:t>
            </a:r>
            <a:r>
              <a:rPr lang="en-US" dirty="0" err="1" smtClean="0"/>
              <a:t>Babkin</a:t>
            </a:r>
            <a:r>
              <a:rPr lang="en-US" dirty="0" smtClean="0"/>
              <a:t>, JINR</a:t>
            </a:r>
          </a:p>
          <a:p>
            <a:pPr algn="ctr"/>
            <a:r>
              <a:rPr lang="en-US" dirty="0" smtClean="0"/>
              <a:t>25/01/2017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"/>
          <a:stretch/>
        </p:blipFill>
        <p:spPr>
          <a:xfrm>
            <a:off x="611560" y="2780928"/>
            <a:ext cx="7416824" cy="395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38" y="0"/>
            <a:ext cx="5665267" cy="3098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9912" y="660171"/>
            <a:ext cx="1076407" cy="14605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7" y="752607"/>
            <a:ext cx="360040" cy="129614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9461" y="922504"/>
            <a:ext cx="864096" cy="864096"/>
          </a:xfrm>
          <a:prstGeom prst="rect">
            <a:avLst/>
          </a:prstGeom>
          <a:solidFill>
            <a:schemeClr val="dk1">
              <a:alpha val="44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endCxn id="9" idx="3"/>
          </p:cNvCxnSpPr>
          <p:nvPr/>
        </p:nvCxnSpPr>
        <p:spPr>
          <a:xfrm flipH="1">
            <a:off x="4773557" y="1076735"/>
            <a:ext cx="613926" cy="277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04721" y="888240"/>
            <a:ext cx="1266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Trigger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Scintillator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Counter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4010" y="-4397"/>
            <a:ext cx="2875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Measurement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80928"/>
            <a:ext cx="37444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5656" y="620688"/>
            <a:ext cx="19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 straight tracks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1700" y="2060848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71700" y="3723562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132856"/>
            <a:ext cx="304819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1806" y="2132856"/>
            <a:ext cx="304819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795570"/>
            <a:ext cx="304819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1805" y="3794271"/>
            <a:ext cx="304819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1437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87461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05617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21641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39797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55821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73549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89573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871700" y="1412776"/>
            <a:ext cx="1080120" cy="331236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49633" y="16288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One pad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5657" y="2464370"/>
            <a:ext cx="1112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Two strips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6564" y="3375235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One pad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66155" y="2780928"/>
            <a:ext cx="37444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242056" y="637288"/>
            <a:ext cx="146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 all tracks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98303" y="2060848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98303" y="3723562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506315" y="2132856"/>
            <a:ext cx="304819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38409" y="2132856"/>
            <a:ext cx="304819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06315" y="3795570"/>
            <a:ext cx="304819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38408" y="3794271"/>
            <a:ext cx="304819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098040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14064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32220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748244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66400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82424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400152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616176" y="2996952"/>
            <a:ext cx="144016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398303" y="1412776"/>
            <a:ext cx="1080120" cy="331236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76236" y="1628800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All 16 pad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92260" y="2464370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All 48 strips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3167" y="3375235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All 16 pad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6398303" y="1340768"/>
            <a:ext cx="928137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820252" y="1340768"/>
            <a:ext cx="126504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499347" y="1078628"/>
            <a:ext cx="39136" cy="364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190188" y="1196752"/>
            <a:ext cx="50079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2005617" y="1412776"/>
            <a:ext cx="1011948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500111" y="5097958"/>
            <a:ext cx="3480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momentum</a:t>
            </a:r>
          </a:p>
          <a:p>
            <a:r>
              <a:rPr lang="en-US" dirty="0" smtClean="0"/>
              <a:t>Different TOF base</a:t>
            </a:r>
          </a:p>
          <a:p>
            <a:r>
              <a:rPr lang="en-US" dirty="0" smtClean="0"/>
              <a:t>One TOT correction for all channels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392951" y="5101041"/>
            <a:ext cx="2179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momentum</a:t>
            </a:r>
          </a:p>
          <a:p>
            <a:r>
              <a:rPr lang="en-US" dirty="0" smtClean="0"/>
              <a:t>Same TOF base</a:t>
            </a:r>
          </a:p>
          <a:p>
            <a:r>
              <a:rPr lang="en-US" dirty="0" smtClean="0"/>
              <a:t>One TOT correction</a:t>
            </a:r>
            <a:endParaRPr lang="ru-RU" dirty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7438" y="-4397"/>
            <a:ext cx="358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Time over threshold correction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 descr="D:\babkin\NIKA-MPD\ToF_RPC\documents_15\ToF_TDR\Width_vs_Q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332656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" y="3356992"/>
            <a:ext cx="4598522" cy="3252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"/>
          <a:stretch/>
        </p:blipFill>
        <p:spPr>
          <a:xfrm>
            <a:off x="4525694" y="364540"/>
            <a:ext cx="4499992" cy="3020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94" y="3356992"/>
            <a:ext cx="4618306" cy="326236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9084973">
            <a:off x="4205721" y="3270528"/>
            <a:ext cx="74836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76850" y="5849408"/>
            <a:ext cx="2126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Before TOT correction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3583" y="5849408"/>
            <a:ext cx="1993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After TOT correction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13934" y="3635468"/>
                <a:ext cx="2596737" cy="118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92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103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34" y="3635468"/>
                <a:ext cx="2596737" cy="11810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13105" y="5000670"/>
                <a:ext cx="4572000" cy="10273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63.6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𝑆𝑡𝑟𝑖𝑝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105" y="5000670"/>
                <a:ext cx="4572000" cy="1027333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45771" y="25868"/>
            <a:ext cx="414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Time resolution for all tracks (11.25 kV)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3934" y="4976348"/>
            <a:ext cx="2557395" cy="1107392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"/>
          <a:stretch/>
        </p:blipFill>
        <p:spPr>
          <a:xfrm>
            <a:off x="179512" y="3586577"/>
            <a:ext cx="4427984" cy="3073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/>
          <a:stretch/>
        </p:blipFill>
        <p:spPr>
          <a:xfrm>
            <a:off x="179512" y="332657"/>
            <a:ext cx="4427984" cy="3132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/>
          <a:stretch/>
        </p:blipFill>
        <p:spPr>
          <a:xfrm>
            <a:off x="4607496" y="353270"/>
            <a:ext cx="4429000" cy="31378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22579" y="3605203"/>
                <a:ext cx="2468496" cy="118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74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88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579" y="3605203"/>
                <a:ext cx="2468496" cy="11810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21750" y="4970405"/>
                <a:ext cx="4572000" cy="10273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𝑆𝑡𝑟𝑖𝑝</m:t>
                      </m:r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50" y="4970405"/>
                <a:ext cx="4572000" cy="1027333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97569" y="-4397"/>
            <a:ext cx="551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best time resolution for straight tracks (11.25 kV)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2579" y="4946083"/>
            <a:ext cx="2557395" cy="1107392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/>
          <a:stretch/>
        </p:blipFill>
        <p:spPr>
          <a:xfrm>
            <a:off x="0" y="332656"/>
            <a:ext cx="4612236" cy="3125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4612236" y="332656"/>
            <a:ext cx="4594812" cy="3125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954"/>
            <a:ext cx="4531763" cy="32610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876256" y="3068960"/>
            <a:ext cx="97210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560" y="-49136"/>
            <a:ext cx="7992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Position resolution of the strip MRPC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343000"/>
              </p:ext>
            </p:extLst>
          </p:nvPr>
        </p:nvGraphicFramePr>
        <p:xfrm>
          <a:off x="4999038" y="5265738"/>
          <a:ext cx="34385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Уравнение" r:id="rId4" imgW="2438280" imgH="533160" progId="Equation.3">
                  <p:embed/>
                </p:oleObj>
              </mc:Choice>
              <mc:Fallback>
                <p:oleObj name="Уравнение" r:id="rId4" imgW="2438280" imgH="533160" progId="Equation.3">
                  <p:embed/>
                  <p:pic>
                    <p:nvPicPr>
                      <p:cNvPr id="839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5265738"/>
                        <a:ext cx="3438525" cy="74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34548" y="5477560"/>
            <a:ext cx="379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Position resolution of the strip MRPC can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be evaluated from distribution for one pad: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2482" y="5027513"/>
            <a:ext cx="446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Signal velocity on the strip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– 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(0.28+0.14)/4 = 60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ps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/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cm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155" y="6143051"/>
            <a:ext cx="3060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Can be improved with TOT correction</a:t>
            </a:r>
            <a:endParaRPr lang="ru-RU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"/>
          <a:stretch/>
        </p:blipFill>
        <p:spPr>
          <a:xfrm>
            <a:off x="678454" y="275282"/>
            <a:ext cx="7848873" cy="4449418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6228184" y="1700808"/>
            <a:ext cx="360040" cy="144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71800" y="1683735"/>
            <a:ext cx="216024" cy="2160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543" y="458696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Time difference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en-US" sz="14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up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– </a:t>
            </a:r>
            <a:r>
              <a:rPr 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en-US" sz="14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down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in accordance of particle position. </a:t>
            </a:r>
          </a:p>
          <a:p>
            <a:pPr algn="ctr"/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Each peak – image of the pad on the strip (pitch of pads is 1.75 cm).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8044" y="6164238"/>
            <a:ext cx="14644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Measured </a:t>
            </a:r>
            <a:r>
              <a:rPr lang="el-GR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1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spatial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of the pad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8264" y="6078753"/>
            <a:ext cx="117634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of uniform </a:t>
            </a:r>
          </a:p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distribution </a:t>
            </a:r>
          </a:p>
          <a:p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of the pad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308304" y="5970741"/>
            <a:ext cx="162018" cy="1080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6" idx="0"/>
          </p:cNvCxnSpPr>
          <p:nvPr/>
        </p:nvCxnSpPr>
        <p:spPr>
          <a:xfrm flipH="1">
            <a:off x="5910264" y="5971366"/>
            <a:ext cx="34526" cy="1928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" y="0"/>
            <a:ext cx="4680570" cy="3384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5" y="0"/>
            <a:ext cx="4882884" cy="3384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" y="3376086"/>
            <a:ext cx="4684733" cy="33176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7" y="3337099"/>
            <a:ext cx="4943992" cy="3356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8346" y="-27384"/>
            <a:ext cx="22152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T2 (Central Collisions)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93554" y="-44112"/>
            <a:ext cx="23298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RPC Group own trigger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55339" y="-61137"/>
            <a:ext cx="18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Pb+Pb</a:t>
            </a:r>
            <a:r>
              <a:rPr lang="en-US" dirty="0" smtClean="0"/>
              <a:t> (30 GeV/u)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3659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Occupancy estimation…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02" y="404664"/>
            <a:ext cx="6361974" cy="529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5877272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10% of occupancy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0"/>
            <a:ext cx="382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Preliminary cost estimation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65768"/>
              </p:ext>
            </p:extLst>
          </p:nvPr>
        </p:nvGraphicFramePr>
        <p:xfrm>
          <a:off x="1043608" y="980728"/>
          <a:ext cx="6984776" cy="3451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114169191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620477857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63778858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Price/ch, €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Price/1m</a:t>
                      </a:r>
                      <a:r>
                        <a:rPr lang="en-US" sz="1800" baseline="30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k€ (576 ch)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52999851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FEE (NINO base)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6.9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64898683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TDC (HPTDC base)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18.4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9834271"/>
                  </a:ext>
                </a:extLst>
              </a:tr>
              <a:tr h="3894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Detectors (48 strips, 96 ch)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8.6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653502321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Crates, signal cables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52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30.0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471200820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LV, HV, cabling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9.2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479085311"/>
                  </a:ext>
                </a:extLst>
              </a:tr>
              <a:tr h="70696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Space</a:t>
                      </a:r>
                      <a:r>
                        <a:rPr lang="ru-RU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frame</a:t>
                      </a:r>
                      <a:r>
                        <a:rPr lang="ru-RU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mechanical</a:t>
                      </a:r>
                      <a:r>
                        <a:rPr lang="ru-RU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construction</a:t>
                      </a:r>
                      <a:r>
                        <a:rPr lang="ru-RU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gas</a:t>
                      </a:r>
                      <a:r>
                        <a:rPr lang="ru-RU" sz="1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box</a:t>
                      </a:r>
                      <a:endParaRPr lang="ru-RU" sz="18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4.0</a:t>
                      </a:r>
                      <a:endParaRPr lang="ru-RU" sz="1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09237913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Total</a:t>
                      </a:r>
                      <a:endParaRPr lang="ru-RU" sz="1800" b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134</a:t>
                      </a:r>
                      <a:r>
                        <a:rPr lang="en-US" sz="1800" b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/ channel</a:t>
                      </a:r>
                      <a:endParaRPr lang="ru-RU" sz="18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77.1</a:t>
                      </a:r>
                      <a:r>
                        <a:rPr lang="en-US" sz="1800" b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k$ / 1 m</a:t>
                      </a:r>
                      <a:r>
                        <a:rPr lang="en-US" sz="1800" b="1" baseline="300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ru-RU" sz="1800" b="1" baseline="30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2372083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1289" y="0"/>
            <a:ext cx="730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Triple-stack MRPC with strip readout (600x300 mm)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6082212"/>
            <a:ext cx="2885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Inner readout board with 48 strips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:\babkin\NIKA-MPD\ToF_RPC\documents_15\ToF_TDR\tripple_stack_SRPC_scheme_v2.png"/>
          <p:cNvPicPr/>
          <p:nvPr/>
        </p:nvPicPr>
        <p:blipFill>
          <a:blip r:embed="rId3" cstate="print"/>
          <a:srcRect b="20582"/>
          <a:stretch>
            <a:fillRect/>
          </a:stretch>
        </p:blipFill>
        <p:spPr bwMode="auto">
          <a:xfrm>
            <a:off x="90092" y="561073"/>
            <a:ext cx="5933176" cy="315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6037" y="2951076"/>
            <a:ext cx="2313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Triple-stack MRPC cut view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Documents\TOF\MPD\TDR_MPD\EfficiencySRPC200_201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25" y="3448744"/>
            <a:ext cx="4089155" cy="290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D:\babkin\NIKA-MPD\ToF_RPC\beamtest2015-02\MPD_test\170mV_Thr\dt280_12_25kV_RPC2016_1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7109" y="686988"/>
            <a:ext cx="2945782" cy="2484709"/>
          </a:xfrm>
          <a:prstGeom prst="rect">
            <a:avLst/>
          </a:prstGeom>
          <a:noFill/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7048500" y="511926"/>
          <a:ext cx="1267915" cy="30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Формула" r:id="rId6" imgW="1193760" imgH="266400" progId="Equation.3">
                  <p:embed/>
                </p:oleObj>
              </mc:Choice>
              <mc:Fallback>
                <p:oleObj name="Формула" r:id="rId6" imgW="1193760" imgH="266400" progId="Equation.3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511926"/>
                        <a:ext cx="1267915" cy="3056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7" y="3779772"/>
            <a:ext cx="4270372" cy="233536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779912" y="3861048"/>
            <a:ext cx="0" cy="21602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56261" y="489884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300 mm</a:t>
            </a:r>
            <a:endParaRPr lang="ru-RU" sz="1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7635" y="5635998"/>
            <a:ext cx="1896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 strips (step - 12.5 mm)</a:t>
            </a:r>
            <a:endParaRPr lang="ru-RU" sz="1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1289" y="0"/>
            <a:ext cx="69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Double-stack MRPC with pad readout (150x75 mm)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0766"/>
            <a:ext cx="3932110" cy="36930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r="22908" b="1965"/>
          <a:stretch/>
        </p:blipFill>
        <p:spPr>
          <a:xfrm>
            <a:off x="5076056" y="496282"/>
            <a:ext cx="3394225" cy="3069897"/>
          </a:xfrm>
          <a:prstGeom prst="rect">
            <a:avLst/>
          </a:prstGeom>
        </p:spPr>
      </p:pic>
      <p:pic>
        <p:nvPicPr>
          <p:cNvPr id="18" name="Picture 2" descr="D:\babkin\NIKA-MPD\ToF_RPC\documents_14\AIP\AIP\fig6l_dt_eff_p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45905"/>
            <a:ext cx="4120376" cy="266429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8719" y="3905794"/>
            <a:ext cx="2261728" cy="306896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979712" y="5440274"/>
            <a:ext cx="309871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89583" y="4797152"/>
            <a:ext cx="0" cy="64312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9583" y="4980213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 mm</a:t>
            </a:r>
            <a:endParaRPr lang="ru-RU" sz="1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7219" y="544639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 mm</a:t>
            </a:r>
            <a:endParaRPr lang="ru-RU" sz="1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40898" y="0"/>
            <a:ext cx="2784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Readout electronics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774" y="659521"/>
            <a:ext cx="41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NINO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based 24-channels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preamplifier-discriminator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board PA24N2V2I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265" y="4034755"/>
            <a:ext cx="41979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“On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board” slow control with 8-bit 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ultralow power MCU STM8L152C8T6: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preamplifier voltage control &amp; monitoring;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preamplifier thresholds control;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board temperature monitoring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±0.5 °С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gas volume temperature monitor;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GUI for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control&amp;monitoring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3913" y="674990"/>
            <a:ext cx="469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72-channels VME time-to-digital converter TDC72VHL</a:t>
            </a:r>
            <a:endParaRPr lang="en-US" sz="16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548" y1="19182" x2="46548" y2="17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314337"/>
            <a:ext cx="4099684" cy="2679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1344256" y="2215332"/>
            <a:ext cx="556257" cy="1944217"/>
            <a:chOff x="1547664" y="1676754"/>
            <a:chExt cx="576064" cy="1926060"/>
          </a:xfrm>
        </p:grpSpPr>
        <p:sp>
          <p:nvSpPr>
            <p:cNvPr id="21" name="Овал 20"/>
            <p:cNvSpPr/>
            <p:nvPr/>
          </p:nvSpPr>
          <p:spPr>
            <a:xfrm>
              <a:off x="1547664" y="1676754"/>
              <a:ext cx="488299" cy="44189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2" name="Прямая со стрелкой 21"/>
            <p:cNvCxnSpPr>
              <a:endCxn id="21" idx="4"/>
            </p:cNvCxnSpPr>
            <p:nvPr/>
          </p:nvCxnSpPr>
          <p:spPr>
            <a:xfrm flipH="1" flipV="1">
              <a:off x="1791814" y="2118651"/>
              <a:ext cx="331914" cy="14841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30" y="1558397"/>
            <a:ext cx="4659479" cy="2423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633167" y="41369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VME64x interface;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TDC </a:t>
            </a: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type: timestamping HPTDC chip;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Input: differential 100 </a:t>
            </a:r>
            <a:r>
              <a:rPr lang="el-GR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(LVDS);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Resolution</a:t>
            </a: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~ 25ps bin size (</a:t>
            </a:r>
            <a:r>
              <a:rPr lang="el-GR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≈</a:t>
            </a: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sz="16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ps</a:t>
            </a: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Time </a:t>
            </a: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synchronization by the White Rabbit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16296" y="0"/>
            <a:ext cx="49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Test setup (gas distribution system)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2845" r="5213" b="5251"/>
          <a:stretch/>
        </p:blipFill>
        <p:spPr>
          <a:xfrm>
            <a:off x="5580112" y="3435794"/>
            <a:ext cx="3563888" cy="2682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3684" r="7525" b="5784"/>
          <a:stretch/>
        </p:blipFill>
        <p:spPr>
          <a:xfrm>
            <a:off x="5580112" y="659292"/>
            <a:ext cx="3432043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56" y="4592828"/>
            <a:ext cx="5567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Gas mixture for the current test – C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+ SF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(95/5)</a:t>
            </a:r>
          </a:p>
          <a:p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Total volume (taking into acc. volume of the detector) is ~17 l</a:t>
            </a:r>
          </a:p>
          <a:p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Estimated release of </a:t>
            </a:r>
            <a:r>
              <a:rPr lang="en-US" sz="16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greenhouse gas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mixture into the 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atmosphere (with average flowrate of 3 l/h) is around 120 l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4" y="449417"/>
            <a:ext cx="2773633" cy="3730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361" y="599979"/>
            <a:ext cx="700378" cy="28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C2H2F4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2772" y="1101819"/>
            <a:ext cx="423383" cy="28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SF6</a:t>
            </a:r>
            <a:endParaRPr lang="ru-RU" sz="12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72934" y="1395062"/>
            <a:ext cx="481297" cy="37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7366" y="1695440"/>
            <a:ext cx="1474218" cy="28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Pressure regulator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9982" y="1728337"/>
            <a:ext cx="1252891" cy="28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Flow controller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19743" y="3028193"/>
            <a:ext cx="208996" cy="44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983" y="2794914"/>
            <a:ext cx="749062" cy="28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Bubbler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64425" y="3703761"/>
            <a:ext cx="1034786" cy="28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Atmosphere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2" t="2751" b="17451"/>
          <a:stretch/>
        </p:blipFill>
        <p:spPr>
          <a:xfrm>
            <a:off x="2907956" y="461665"/>
            <a:ext cx="2622113" cy="4032448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H="1" flipV="1">
            <a:off x="1835696" y="1469639"/>
            <a:ext cx="72008" cy="30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499992" y="1871530"/>
            <a:ext cx="8640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59832" y="3085362"/>
            <a:ext cx="8640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4735" y="0"/>
            <a:ext cx="507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Test setup (mechanical construction)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3776"/>
          <a:stretch/>
        </p:blipFill>
        <p:spPr>
          <a:xfrm>
            <a:off x="376268" y="404664"/>
            <a:ext cx="8391464" cy="63765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94546" y="0"/>
            <a:ext cx="575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Location of the test setup in the NA61 area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597"/>
            <a:ext cx="9144000" cy="47402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36096" y="1143030"/>
            <a:ext cx="2943354" cy="4522768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28184" y="7263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MTPC HUT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449455" y="2060848"/>
            <a:ext cx="146881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53586" y="2534372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SR1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5986" y="268677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PRPC1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5" name="Прямая со стрелкой 14"/>
          <p:cNvCxnSpPr>
            <a:stCxn id="14" idx="0"/>
          </p:cNvCxnSpPr>
          <p:nvPr/>
        </p:nvCxnSpPr>
        <p:spPr>
          <a:xfrm flipV="1">
            <a:off x="7620335" y="2132856"/>
            <a:ext cx="120017" cy="553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33418" y="2517397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PRPC2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Прямая со стрелкой 18"/>
          <p:cNvCxnSpPr>
            <a:stCxn id="17" idx="0"/>
          </p:cNvCxnSpPr>
          <p:nvPr/>
        </p:nvCxnSpPr>
        <p:spPr>
          <a:xfrm flipH="1" flipV="1">
            <a:off x="8070203" y="2127585"/>
            <a:ext cx="77564" cy="38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6932" y="787097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SRPC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Прямая со стрелкой 24"/>
          <p:cNvCxnSpPr>
            <a:stCxn id="20" idx="2"/>
          </p:cNvCxnSpPr>
          <p:nvPr/>
        </p:nvCxnSpPr>
        <p:spPr>
          <a:xfrm flipH="1">
            <a:off x="7846932" y="1064096"/>
            <a:ext cx="266259" cy="39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79450" y="1180342"/>
            <a:ext cx="441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SR2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1" name="Прямая со стрелкой 30"/>
          <p:cNvCxnSpPr>
            <a:stCxn id="30" idx="2"/>
          </p:cNvCxnSpPr>
          <p:nvPr/>
        </p:nvCxnSpPr>
        <p:spPr>
          <a:xfrm flipH="1">
            <a:off x="8147767" y="1457341"/>
            <a:ext cx="452194" cy="39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846932" y="2348880"/>
            <a:ext cx="0" cy="1008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75197" y="2738504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.5 m</a:t>
            </a:r>
            <a:endParaRPr lang="ru-RU" sz="12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54"/>
            <a:ext cx="3782184" cy="6723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19549"/>
          <a:stretch/>
        </p:blipFill>
        <p:spPr>
          <a:xfrm>
            <a:off x="92218" y="3284984"/>
            <a:ext cx="5164523" cy="350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5"/>
          <a:stretch/>
        </p:blipFill>
        <p:spPr>
          <a:xfrm>
            <a:off x="98074" y="77036"/>
            <a:ext cx="5172315" cy="320794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1" y="260648"/>
            <a:ext cx="8845268" cy="496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3983" y="5301208"/>
            <a:ext cx="65164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36 hours data taking</a:t>
            </a: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Total collected data – 19 files (280 MB) ~ 1000000 events</a:t>
            </a: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 file with T2 trigger (~100000 events) 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898-0A46-4AB4-8E0F-EC70D0D5776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66979</TotalTime>
  <Words>526</Words>
  <Application>Microsoft Office PowerPoint</Application>
  <PresentationFormat>Экран (4:3)</PresentationFormat>
  <Paragraphs>142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Wingdings</vt:lpstr>
      <vt:lpstr>Тема Office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Image&amp;Matros ®</cp:lastModifiedBy>
  <cp:revision>641</cp:revision>
  <dcterms:created xsi:type="dcterms:W3CDTF">2015-11-13T12:41:51Z</dcterms:created>
  <dcterms:modified xsi:type="dcterms:W3CDTF">2018-02-19T13:54:05Z</dcterms:modified>
</cp:coreProperties>
</file>