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59" r:id="rId6"/>
    <p:sldId id="260" r:id="rId7"/>
    <p:sldId id="263" r:id="rId8"/>
    <p:sldId id="268" r:id="rId9"/>
    <p:sldId id="269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73529-78FA-E532-C23A-B1C90F18C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1F4D3-A519-E3F1-B8DF-26D989C4C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E16DD-3D17-0118-8383-0E546AFD3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BE1BD-14EB-8E2F-920A-E48756CB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B81DE-8E38-9E71-1CB7-AF75E0FB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93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4F819-992D-D2BB-6CFC-F3BDD828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55542-B3EB-58FD-5D84-C077625B2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B25D2-E798-DA00-885B-0D6C3409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4ACC9-3AF9-FD92-F88F-6B11469CF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860CE-24DF-CA58-EDB7-352F61594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92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6B15AC-A7A8-FE42-A170-6595F4D3ED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EE7814-2BD4-2ADA-4553-0E2DA8762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BE703-28A4-0CF3-B895-0A3D906EB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9D1A6-27F2-A739-EEB3-AF33B9CFF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6B532-CF88-D2EC-0B35-9A06DC3A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79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79646-AD30-5CA1-384B-8BC8449A2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54B9C-781E-8BFD-3A5A-DBCF1B7D3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F3420-2CC9-E133-12BB-BBEE890BD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31543-3658-97AB-7FF4-6AE42300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01877-D225-B27B-23F5-39DE2B47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49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6C096-9807-1EE2-5F8D-3F4BB162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6B2DF-DB3D-EFC6-F545-73F3A4B8F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C24FD-3B1A-1F74-0033-E3D909CB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D9A44-99D5-BBC8-0E92-6561711D5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47AC2-8E41-1D2F-4DA5-E9F8C57A4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29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308F9-3045-224D-4238-9D56B6798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9A82E-48F9-D2A8-1CB5-D94AC137B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F72A5-4FB3-F27D-4E84-C9227D901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48EC4-9E25-8DA8-CCD9-7FF514E2A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5A258-A26A-0F06-37E1-843ED2051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0545E-5C75-E9DF-69AE-C7CA09AC3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68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274F3-3AF1-25C8-5EB2-DEC68F66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0E5DE-8407-1406-A799-4B75BE892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1D078-5600-B531-9E52-4C5C812B6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0D6A4A-BC08-ADF1-B847-914976ACB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468D29-24A5-EAC9-8D1F-569BD2303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9B4508-1526-0DBA-0F8D-0CE6E43B9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ED12EA-7556-DA61-0320-363DFC7CB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FDCBB3-9B77-6FA5-4124-DE9E02A9F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81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19130-8133-9498-9852-E27E4993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B060A-63DD-AE69-9784-53895B76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E1C5E3-2AD2-D673-24EC-BE9A1A9E4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EAEF8D-D874-E2BF-8E0A-8E5A24D8E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3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E85E0F-7402-DFA3-29A7-8919F42F7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80F9A4-EE29-B6E1-0778-C0E44B20B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80A8E-6E70-6533-583F-9C55F0F2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62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5148-D4E6-6CA6-B81F-5093DD3F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B60F0-5B01-D41A-56BE-B7C6F2C39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042B1-696B-92F5-EAE2-F5377EE14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236F3F-7111-C693-5B48-9092548B8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D8A29-A2C4-5BC5-ADD9-C18BD201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60D1A-2C9A-1BC4-353F-207BDE644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86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5FD87-A0C5-E4BF-2105-9D61EBC95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DAF4C3-4C05-856A-86C9-7A7C03E2F5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7D9395-5418-4A25-FCDE-103B62ABF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2F9C5-D6F7-3BBA-F916-DC2FA692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C541-E7F1-4197-85BA-25176122D4CA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DFFB9-AEC0-1E47-819D-B04F66072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8624D-9FFA-9B48-63C5-856D8FB0F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970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47A639-2715-FBAC-C563-BFCEAC3EE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65AB7-D139-5462-C839-21EF212AD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07EFA-FD73-3D03-F88E-0D6F0C464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AC541-E7F1-4197-85BA-25176122D4CA}" type="datetimeFigureOut">
              <a:rPr lang="en-GB" smtClean="0"/>
              <a:t>28/07/2023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A0880-AB93-5B5B-8592-D997CE281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111FA-C653-C79F-73A9-E61DCBD14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3D053-7464-4E8D-96F9-EB5DCDA9FB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31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74E9E-A25D-99B3-F08D-766AD615D5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Gas mixing calibration by counting bubbles 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7E7F50-EBF5-C563-BE32-B7A37A3356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Ian, taken from NA61 slides on </a:t>
            </a:r>
            <a:r>
              <a:rPr lang="en-GB" dirty="0" err="1"/>
              <a:t>mRPC</a:t>
            </a:r>
            <a:endParaRPr lang="en-GB" dirty="0"/>
          </a:p>
          <a:p>
            <a:r>
              <a:rPr lang="en-GB" dirty="0"/>
              <a:t>By V. </a:t>
            </a:r>
            <a:r>
              <a:rPr lang="en-GB" dirty="0" err="1"/>
              <a:t>Babkin</a:t>
            </a:r>
            <a:r>
              <a:rPr lang="en-GB" dirty="0"/>
              <a:t> </a:t>
            </a:r>
          </a:p>
          <a:p>
            <a:r>
              <a:rPr lang="en-GB" dirty="0"/>
              <a:t>https://cernbox.cern.ch/s/KGTLVzci0s9fZaG</a:t>
            </a:r>
          </a:p>
          <a:p>
            <a:r>
              <a:rPr lang="en-GB" dirty="0"/>
              <a:t>18 July 2023</a:t>
            </a:r>
          </a:p>
        </p:txBody>
      </p:sp>
    </p:spTree>
    <p:extLst>
      <p:ext uri="{BB962C8B-B14F-4D97-AF65-F5344CB8AC3E}">
        <p14:creationId xmlns:p14="http://schemas.microsoft.com/office/powerpoint/2010/main" val="1412858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B14110-7EC1-1012-07C5-8B79D62AC6AA}"/>
              </a:ext>
            </a:extLst>
          </p:cNvPr>
          <p:cNvSpPr txBox="1"/>
          <p:nvPr/>
        </p:nvSpPr>
        <p:spPr>
          <a:xfrm>
            <a:off x="112014" y="0"/>
            <a:ext cx="9141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https://www.housedillon.com/posts/homebrew-bubble-counter/</a:t>
            </a:r>
          </a:p>
        </p:txBody>
      </p:sp>
    </p:spTree>
    <p:extLst>
      <p:ext uri="{BB962C8B-B14F-4D97-AF65-F5344CB8AC3E}">
        <p14:creationId xmlns:p14="http://schemas.microsoft.com/office/powerpoint/2010/main" val="1072024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92DE77-620F-69D6-E2C1-D4F09DCBB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52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C528A7-C92A-A910-7E1E-5518E6E8E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90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F0CFA1-F010-8B72-A2F1-E6FFE498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11431C-0DF9-9DB8-EA69-3BCE6E76040A}"/>
              </a:ext>
            </a:extLst>
          </p:cNvPr>
          <p:cNvSpPr txBox="1"/>
          <p:nvPr/>
        </p:nvSpPr>
        <p:spPr>
          <a:xfrm>
            <a:off x="1003150" y="5186099"/>
            <a:ext cx="102708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https://www.researchgate.net/publication/230927429_The_Accuracy_of_the_Bubble_Meter_Method_for_Gas_Flow_Measurements</a:t>
            </a:r>
          </a:p>
        </p:txBody>
      </p:sp>
    </p:spTree>
    <p:extLst>
      <p:ext uri="{BB962C8B-B14F-4D97-AF65-F5344CB8AC3E}">
        <p14:creationId xmlns:p14="http://schemas.microsoft.com/office/powerpoint/2010/main" val="4229320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520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107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722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709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DA60D6-31C5-5F6D-02FC-3C37EF2F9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0" t="11600" r="19914" b="11466"/>
          <a:stretch/>
        </p:blipFill>
        <p:spPr>
          <a:xfrm>
            <a:off x="292608" y="0"/>
            <a:ext cx="9290304" cy="680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14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F780FC-63ED-9FA7-79CE-A6E5E58E64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80" t="17401" r="63309" b="40478"/>
          <a:stretch/>
        </p:blipFill>
        <p:spPr>
          <a:xfrm>
            <a:off x="284825" y="242999"/>
            <a:ext cx="4583151" cy="5979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C723B9-0085-684C-907A-681DA466DFCF}"/>
              </a:ext>
            </a:extLst>
          </p:cNvPr>
          <p:cNvSpPr txBox="1"/>
          <p:nvPr/>
        </p:nvSpPr>
        <p:spPr>
          <a:xfrm>
            <a:off x="3418453" y="5932637"/>
            <a:ext cx="1293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Chambers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802F459-5BF3-8F8E-A705-A72E98ABA222}"/>
              </a:ext>
            </a:extLst>
          </p:cNvPr>
          <p:cNvCxnSpPr>
            <a:cxnSpLocks/>
          </p:cNvCxnSpPr>
          <p:nvPr/>
        </p:nvCxnSpPr>
        <p:spPr>
          <a:xfrm flipH="1" flipV="1">
            <a:off x="3776905" y="5000235"/>
            <a:ext cx="288319" cy="822234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EB5B4D5-A9BB-126F-9FA4-03520C80F812}"/>
              </a:ext>
            </a:extLst>
          </p:cNvPr>
          <p:cNvSpPr txBox="1"/>
          <p:nvPr/>
        </p:nvSpPr>
        <p:spPr>
          <a:xfrm>
            <a:off x="5288230" y="1069767"/>
            <a:ext cx="614365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Method</a:t>
            </a:r>
          </a:p>
          <a:p>
            <a:endParaRPr lang="en-GB" dirty="0"/>
          </a:p>
          <a:p>
            <a:r>
              <a:rPr lang="en-GB" sz="1400" dirty="0"/>
              <a:t>Set up the system as shown ready for chamber operation. Choose the calibrated glass tubes to correspond to the approximate ratio of the desired mixture, in this case 95:5 ~ 20:1. This can be taken for a low value, say 0.2l/h of the SF6 (range 0.1-1.3l/h) and a high value (say 4l/h)of the R134a (range 0.5-5l/h)</a:t>
            </a:r>
          </a:p>
          <a:p>
            <a:endParaRPr lang="en-GB" sz="1400" dirty="0"/>
          </a:p>
          <a:p>
            <a:r>
              <a:rPr lang="en-GB" sz="1400" dirty="0"/>
              <a:t>Turn on the R134a gas supply. </a:t>
            </a:r>
          </a:p>
          <a:p>
            <a:r>
              <a:rPr lang="en-GB" sz="1400" dirty="0"/>
              <a:t>Adjust the flow controller (Rotameter) to the lowest graduated value and count the bubbles in 1 or 10 minutes. Repeat 10 times.</a:t>
            </a:r>
          </a:p>
          <a:p>
            <a:r>
              <a:rPr lang="en-GB" sz="1400" dirty="0"/>
              <a:t>Adjust the flow controller to the next graduated value and repeat the bubble count. </a:t>
            </a:r>
          </a:p>
          <a:p>
            <a:r>
              <a:rPr lang="en-GB" sz="1400" dirty="0"/>
              <a:t>Continue to the highest value. </a:t>
            </a:r>
          </a:p>
          <a:p>
            <a:r>
              <a:rPr lang="en-GB" sz="1400" dirty="0"/>
              <a:t>Stop the gas.</a:t>
            </a:r>
          </a:p>
          <a:p>
            <a:endParaRPr lang="en-GB" sz="1400" dirty="0"/>
          </a:p>
          <a:p>
            <a:r>
              <a:rPr lang="en-GB" sz="1400" dirty="0"/>
              <a:t>Repeat for the SF6 and any other gases if required.</a:t>
            </a:r>
          </a:p>
          <a:p>
            <a:endParaRPr lang="en-GB" sz="1400" dirty="0"/>
          </a:p>
          <a:p>
            <a:r>
              <a:rPr lang="en-GB" sz="1400" dirty="0"/>
              <a:t>Plot the data and obtain the calibration factor for each graduated value of each gas. See below plots made by NA61 </a:t>
            </a:r>
            <a:r>
              <a:rPr lang="en-GB" sz="1400" dirty="0" err="1"/>
              <a:t>collegues</a:t>
            </a:r>
            <a:r>
              <a:rPr lang="en-GB" sz="1400" dirty="0"/>
              <a:t> Vadim </a:t>
            </a:r>
            <a:r>
              <a:rPr lang="en-GB" sz="1400" dirty="0" err="1"/>
              <a:t>Babkin</a:t>
            </a:r>
            <a:r>
              <a:rPr lang="en-GB" sz="1400" dirty="0"/>
              <a:t> and communicated by</a:t>
            </a:r>
          </a:p>
          <a:p>
            <a:endParaRPr lang="en-GB" sz="1400"/>
          </a:p>
          <a:p>
            <a:r>
              <a:rPr lang="en-GB" sz="1400" dirty="0"/>
              <a:t>      .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AB9ABF3-E259-E619-0F48-A55745952F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376531"/>
              </p:ext>
            </p:extLst>
          </p:nvPr>
        </p:nvGraphicFramePr>
        <p:xfrm>
          <a:off x="92075" y="92075"/>
          <a:ext cx="3492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3492360" imgH="622080" progId="Package">
                  <p:embed/>
                </p:oleObj>
              </mc:Choice>
              <mc:Fallback>
                <p:oleObj name="Packager Shell Object" showAsIcon="1" r:id="rId3" imgW="3492360" imgH="622080" progId="Package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AB9ABF3-E259-E619-0F48-A55745952F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34925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4638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F8C5E1-5688-766D-08D8-556DD74D60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82" t="25691" r="5783" b="2276"/>
          <a:stretch/>
        </p:blipFill>
        <p:spPr>
          <a:xfrm>
            <a:off x="747131" y="0"/>
            <a:ext cx="8709103" cy="685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74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44086B-6A88-F062-6628-B9CF2EA913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26" t="14399" r="4844" b="13867"/>
          <a:stretch/>
        </p:blipFill>
        <p:spPr>
          <a:xfrm>
            <a:off x="1051559" y="-1"/>
            <a:ext cx="8842249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28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564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C1F37B-FDEE-3283-95C9-80C066F80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65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A08163-219D-B10D-7FCF-F00A656B9A86}"/>
              </a:ext>
            </a:extLst>
          </p:cNvPr>
          <p:cNvSpPr txBox="1"/>
          <p:nvPr/>
        </p:nvSpPr>
        <p:spPr>
          <a:xfrm>
            <a:off x="1524" y="0"/>
            <a:ext cx="12190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https://www.researchgate.net/publication/41592514_Bubble_counter_system_for_monitoring_gas_flows_in_hadron_calorimeters_and_muon_chambers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51A171-4497-6EF6-C260-9CEF34FD2B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15" t="25241" r="49123" b="8518"/>
          <a:stretch/>
        </p:blipFill>
        <p:spPr>
          <a:xfrm>
            <a:off x="182880" y="973836"/>
            <a:ext cx="5210960" cy="4910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AFDB0A-77B1-B208-8C25-1921989862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03" t="36666" r="52137" b="30667"/>
          <a:stretch/>
        </p:blipFill>
        <p:spPr>
          <a:xfrm>
            <a:off x="5849112" y="973836"/>
            <a:ext cx="5609564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ECB38F-67B0-773C-AAF4-2C9F2E5894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05" t="67333" r="52165" b="9425"/>
          <a:stretch/>
        </p:blipFill>
        <p:spPr>
          <a:xfrm>
            <a:off x="5849112" y="3781044"/>
            <a:ext cx="585955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26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894CD3-4D14-1081-D2E2-D819E9F243C1}"/>
              </a:ext>
            </a:extLst>
          </p:cNvPr>
          <p:cNvSpPr txBox="1"/>
          <p:nvPr/>
        </p:nvSpPr>
        <p:spPr>
          <a:xfrm>
            <a:off x="1524" y="0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http://www.c2o.pro.br/en/automation/ar01s08.html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ED61A1-2D44-6BA8-C546-6242C9143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31" y="330362"/>
            <a:ext cx="10857851" cy="652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40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20268</TotalTime>
  <Words>308</Words>
  <Application>Microsoft Office PowerPoint</Application>
  <PresentationFormat>Widescreen</PresentationFormat>
  <Paragraphs>25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Packager Shell Object</vt:lpstr>
      <vt:lpstr>Gas mixing calibration by counting bubbles 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mixing calibration by counting bubbles !</dc:title>
  <dc:creator>Ian Crotty</dc:creator>
  <cp:lastModifiedBy>Ian Crotty</cp:lastModifiedBy>
  <cp:revision>7</cp:revision>
  <dcterms:created xsi:type="dcterms:W3CDTF">2023-07-18T14:16:56Z</dcterms:created>
  <dcterms:modified xsi:type="dcterms:W3CDTF">2023-08-08T15:48:24Z</dcterms:modified>
</cp:coreProperties>
</file>