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A56E92-C333-4C35-A853-E58D1338DA84}"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40818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A56E92-C333-4C35-A853-E58D1338DA84}"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164936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A56E92-C333-4C35-A853-E58D1338DA84}"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77535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A56E92-C333-4C35-A853-E58D1338DA84}"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115264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A56E92-C333-4C35-A853-E58D1338DA84}"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44573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A56E92-C333-4C35-A853-E58D1338DA84}"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144187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A56E92-C333-4C35-A853-E58D1338DA84}" type="datetimeFigureOut">
              <a:rPr lang="en-GB" smtClean="0"/>
              <a:t>01/06/2021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2900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A56E92-C333-4C35-A853-E58D1338DA84}" type="datetimeFigureOut">
              <a:rPr lang="en-GB" smtClean="0"/>
              <a:t>01/06/2021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269972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56E92-C333-4C35-A853-E58D1338DA84}" type="datetimeFigureOut">
              <a:rPr lang="en-GB" smtClean="0"/>
              <a:t>01/06/2021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235851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A56E92-C333-4C35-A853-E58D1338DA84}"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99896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A56E92-C333-4C35-A853-E58D1338DA84}"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55561-9CA8-4712-88F5-C960DC4952AD}" type="slidenum">
              <a:rPr lang="en-GB" smtClean="0"/>
              <a:t>‹#›</a:t>
            </a:fld>
            <a:endParaRPr lang="en-GB"/>
          </a:p>
        </p:txBody>
      </p:sp>
    </p:spTree>
    <p:extLst>
      <p:ext uri="{BB962C8B-B14F-4D97-AF65-F5344CB8AC3E}">
        <p14:creationId xmlns:p14="http://schemas.microsoft.com/office/powerpoint/2010/main" val="180387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56E92-C333-4C35-A853-E58D1338DA84}" type="datetimeFigureOut">
              <a:rPr lang="en-GB" smtClean="0"/>
              <a:t>01/06/2021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55561-9CA8-4712-88F5-C960DC4952AD}" type="slidenum">
              <a:rPr lang="en-GB" smtClean="0"/>
              <a:t>‹#›</a:t>
            </a:fld>
            <a:endParaRPr lang="en-GB"/>
          </a:p>
        </p:txBody>
      </p:sp>
    </p:spTree>
    <p:extLst>
      <p:ext uri="{BB962C8B-B14F-4D97-AF65-F5344CB8AC3E}">
        <p14:creationId xmlns:p14="http://schemas.microsoft.com/office/powerpoint/2010/main" val="16628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project-cms-rpc-endcap.web.cern.ch/rpc/Services/Cooling/YE1/YE%20cooling.pdf"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roject-cms-rpc-endcap.web.cern.ch/rpc/Services/Cooling/YE1/YEM1FromIPview.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Info for new cooling circuit using ECAL manifolds</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1 June 2021</a:t>
            </a:r>
            <a:endParaRPr lang="en-GB" dirty="0"/>
          </a:p>
        </p:txBody>
      </p:sp>
    </p:spTree>
    <p:extLst>
      <p:ext uri="{BB962C8B-B14F-4D97-AF65-F5344CB8AC3E}">
        <p14:creationId xmlns:p14="http://schemas.microsoft.com/office/powerpoint/2010/main" val="414603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162" y="33528"/>
            <a:ext cx="11123676" cy="6790944"/>
          </a:xfrm>
          <a:prstGeom prst="rect">
            <a:avLst/>
          </a:prstGeom>
        </p:spPr>
      </p:pic>
      <p:sp>
        <p:nvSpPr>
          <p:cNvPr id="3" name="Rectangle 2"/>
          <p:cNvSpPr/>
          <p:nvPr/>
        </p:nvSpPr>
        <p:spPr>
          <a:xfrm>
            <a:off x="0" y="5592495"/>
            <a:ext cx="8585200" cy="646331"/>
          </a:xfrm>
          <a:prstGeom prst="rect">
            <a:avLst/>
          </a:prstGeom>
        </p:spPr>
        <p:txBody>
          <a:bodyPr wrap="square">
            <a:spAutoFit/>
          </a:bodyPr>
          <a:lstStyle/>
          <a:p>
            <a:r>
              <a:rPr lang="en-GB" dirty="0" smtClean="0"/>
              <a:t>http://project-cms-rpc-endcap.web.cern.ch/rpc/Services/Cooling/Components/CoolingUnionsRPCJan2016.xlsx</a:t>
            </a:r>
            <a:endParaRPr lang="en-GB" dirty="0"/>
          </a:p>
        </p:txBody>
      </p:sp>
    </p:spTree>
    <p:extLst>
      <p:ext uri="{BB962C8B-B14F-4D97-AF65-F5344CB8AC3E}">
        <p14:creationId xmlns:p14="http://schemas.microsoft.com/office/powerpoint/2010/main" val="193928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84300"/>
            <a:ext cx="10248900" cy="4339650"/>
          </a:xfrm>
          <a:prstGeom prst="rect">
            <a:avLst/>
          </a:prstGeom>
          <a:noFill/>
        </p:spPr>
        <p:txBody>
          <a:bodyPr wrap="square" rtlCol="0">
            <a:spAutoFit/>
          </a:bodyPr>
          <a:lstStyle/>
          <a:p>
            <a:r>
              <a:rPr lang="en-GB" sz="2400" dirty="0" smtClean="0"/>
              <a:t>Conclusions</a:t>
            </a:r>
          </a:p>
          <a:p>
            <a:endParaRPr lang="en-GB" dirty="0"/>
          </a:p>
          <a:p>
            <a:r>
              <a:rPr lang="en-GB" dirty="0" smtClean="0"/>
              <a:t>The flow rates should be similar as it is to today</a:t>
            </a:r>
          </a:p>
          <a:p>
            <a:endParaRPr lang="en-GB" dirty="0" smtClean="0"/>
          </a:p>
          <a:p>
            <a:r>
              <a:rPr lang="en-GB" dirty="0" smtClean="0"/>
              <a:t>The flow restrictors can be easily blown out and give almost zero impedance.</a:t>
            </a:r>
          </a:p>
          <a:p>
            <a:endParaRPr lang="en-GB" dirty="0"/>
          </a:p>
          <a:p>
            <a:r>
              <a:rPr lang="en-GB" dirty="0" smtClean="0"/>
              <a:t>The chambers are mounted with metric piping. The flexibles are all sourced in the USA and so are in inches AND with NPT rather than BSP. Problematic spares supply. Change all to what is readily here in Europe. Example is Swagelok. To be seen with the CSC colleagues.</a:t>
            </a:r>
          </a:p>
          <a:p>
            <a:endParaRPr lang="en-GB" dirty="0"/>
          </a:p>
          <a:p>
            <a:r>
              <a:rPr lang="en-GB" dirty="0" smtClean="0"/>
              <a:t>The valves should be accessible.</a:t>
            </a:r>
          </a:p>
          <a:p>
            <a:endParaRPr lang="en-GB" dirty="0"/>
          </a:p>
          <a:p>
            <a:r>
              <a:rPr lang="en-GB" dirty="0" smtClean="0"/>
              <a:t>Who pays ?</a:t>
            </a:r>
          </a:p>
          <a:p>
            <a:endParaRPr lang="en-GB" dirty="0"/>
          </a:p>
          <a:p>
            <a:endParaRPr lang="en-GB" dirty="0"/>
          </a:p>
        </p:txBody>
      </p:sp>
    </p:spTree>
    <p:extLst>
      <p:ext uri="{BB962C8B-B14F-4D97-AF65-F5344CB8AC3E}">
        <p14:creationId xmlns:p14="http://schemas.microsoft.com/office/powerpoint/2010/main" val="314955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1448" y="1809931"/>
            <a:ext cx="3214238" cy="4229006"/>
            <a:chOff x="1898648" y="685895"/>
            <a:chExt cx="3214238" cy="4229006"/>
          </a:xfrm>
        </p:grpSpPr>
        <p:sp>
          <p:nvSpPr>
            <p:cNvPr id="5" name="Trapezoid 4"/>
            <p:cNvSpPr/>
            <p:nvPr/>
          </p:nvSpPr>
          <p:spPr>
            <a:xfrm rot="6332200">
              <a:off x="2151266" y="3111499"/>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rot="9538298">
              <a:off x="4236586" y="685895"/>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apezoid 10"/>
            <p:cNvSpPr/>
            <p:nvPr/>
          </p:nvSpPr>
          <p:spPr>
            <a:xfrm rot="8647456">
              <a:off x="3509188" y="1081489"/>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oid 11"/>
            <p:cNvSpPr/>
            <p:nvPr/>
          </p:nvSpPr>
          <p:spPr>
            <a:xfrm rot="7057955">
              <a:off x="2447378" y="2327367"/>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p:cNvSpPr/>
            <p:nvPr/>
          </p:nvSpPr>
          <p:spPr>
            <a:xfrm rot="7873441">
              <a:off x="2899038" y="1637291"/>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apezoid 13"/>
            <p:cNvSpPr/>
            <p:nvPr/>
          </p:nvSpPr>
          <p:spPr>
            <a:xfrm rot="5400000">
              <a:off x="2031998" y="3905251"/>
              <a:ext cx="876300" cy="1143000"/>
            </a:xfrm>
            <a:prstGeom prst="trapezoid">
              <a:avLst>
                <a:gd name="adj" fmla="val 16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78789" y="1348266"/>
            <a:ext cx="2197100" cy="923330"/>
          </a:xfrm>
          <a:prstGeom prst="rect">
            <a:avLst/>
          </a:prstGeom>
          <a:noFill/>
        </p:spPr>
        <p:txBody>
          <a:bodyPr wrap="square" rtlCol="0">
            <a:spAutoFit/>
          </a:bodyPr>
          <a:lstStyle/>
          <a:p>
            <a:r>
              <a:rPr lang="en-GB" smtClean="0"/>
              <a:t>RE1/2 and RE1/3 </a:t>
            </a:r>
            <a:r>
              <a:rPr lang="en-GB" dirty="0" smtClean="0"/>
              <a:t>are in series in 60deg sectors</a:t>
            </a:r>
            <a:endParaRPr lang="en-GB" dirty="0"/>
          </a:p>
        </p:txBody>
      </p:sp>
      <p:sp>
        <p:nvSpPr>
          <p:cNvPr id="17" name="Trapezoid 16"/>
          <p:cNvSpPr/>
          <p:nvPr/>
        </p:nvSpPr>
        <p:spPr>
          <a:xfrm rot="9997333">
            <a:off x="6794500" y="2791815"/>
            <a:ext cx="990600" cy="1155700"/>
          </a:xfrm>
          <a:prstGeom prst="trapezoid">
            <a:avLst>
              <a:gd name="adj" fmla="val 14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apezoid 17"/>
          <p:cNvSpPr/>
          <p:nvPr/>
        </p:nvSpPr>
        <p:spPr>
          <a:xfrm rot="9997333">
            <a:off x="7238098" y="4025592"/>
            <a:ext cx="680244" cy="971270"/>
          </a:xfrm>
          <a:prstGeom prst="trapezoid">
            <a:avLst>
              <a:gd name="adj" fmla="val 14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rapezoid 18"/>
          <p:cNvSpPr/>
          <p:nvPr/>
        </p:nvSpPr>
        <p:spPr>
          <a:xfrm rot="10800000">
            <a:off x="7716468" y="2673342"/>
            <a:ext cx="990600" cy="1155700"/>
          </a:xfrm>
          <a:prstGeom prst="trapezoid">
            <a:avLst>
              <a:gd name="adj" fmla="val 14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rapezoid 19"/>
          <p:cNvSpPr/>
          <p:nvPr/>
        </p:nvSpPr>
        <p:spPr>
          <a:xfrm rot="10800000">
            <a:off x="7905358" y="3960075"/>
            <a:ext cx="680244" cy="971270"/>
          </a:xfrm>
          <a:prstGeom prst="trapezoid">
            <a:avLst>
              <a:gd name="adj" fmla="val 14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707068" y="5162637"/>
            <a:ext cx="3022600" cy="923330"/>
          </a:xfrm>
          <a:prstGeom prst="rect">
            <a:avLst/>
          </a:prstGeom>
          <a:noFill/>
        </p:spPr>
        <p:txBody>
          <a:bodyPr wrap="square" rtlCol="0">
            <a:spAutoFit/>
          </a:bodyPr>
          <a:lstStyle/>
          <a:p>
            <a:r>
              <a:rPr lang="en-GB" dirty="0" smtClean="0"/>
              <a:t>RE2/3 and RE2/2 are connected in sectors of 20degrees</a:t>
            </a:r>
            <a:endParaRPr lang="en-GB" dirty="0"/>
          </a:p>
        </p:txBody>
      </p:sp>
      <p:sp>
        <p:nvSpPr>
          <p:cNvPr id="22" name="Arc 21"/>
          <p:cNvSpPr/>
          <p:nvPr/>
        </p:nvSpPr>
        <p:spPr>
          <a:xfrm>
            <a:off x="6194348" y="2627712"/>
            <a:ext cx="578242" cy="461665"/>
          </a:xfrm>
          <a:prstGeom prst="arc">
            <a:avLst/>
          </a:prstGeom>
          <a:ln w="254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p:cNvSpPr/>
          <p:nvPr/>
        </p:nvSpPr>
        <p:spPr>
          <a:xfrm rot="16743226">
            <a:off x="8497735" y="2442509"/>
            <a:ext cx="578242" cy="461665"/>
          </a:xfrm>
          <a:prstGeom prst="arc">
            <a:avLst/>
          </a:prstGeom>
          <a:ln w="254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p:cNvSpPr/>
          <p:nvPr/>
        </p:nvSpPr>
        <p:spPr>
          <a:xfrm rot="16360223">
            <a:off x="1044167" y="5995041"/>
            <a:ext cx="578242" cy="461665"/>
          </a:xfrm>
          <a:prstGeom prst="arc">
            <a:avLst/>
          </a:prstGeom>
          <a:ln w="254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p:cNvSpPr/>
          <p:nvPr/>
        </p:nvSpPr>
        <p:spPr>
          <a:xfrm rot="15176305">
            <a:off x="4279039" y="1380153"/>
            <a:ext cx="578242" cy="461665"/>
          </a:xfrm>
          <a:prstGeom prst="arc">
            <a:avLst/>
          </a:prstGeom>
          <a:ln w="254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4394200" y="355600"/>
            <a:ext cx="6121400" cy="584775"/>
          </a:xfrm>
          <a:prstGeom prst="rect">
            <a:avLst/>
          </a:prstGeom>
          <a:noFill/>
        </p:spPr>
        <p:txBody>
          <a:bodyPr wrap="square" rtlCol="0">
            <a:spAutoFit/>
          </a:bodyPr>
          <a:lstStyle/>
          <a:p>
            <a:r>
              <a:rPr lang="en-GB" sz="3200" dirty="0" smtClean="0"/>
              <a:t>RE1 and RE2 cooling configurations</a:t>
            </a:r>
            <a:r>
              <a:rPr lang="en-GB" dirty="0" smtClean="0"/>
              <a:t>.</a:t>
            </a:r>
            <a:endParaRPr lang="en-GB" dirty="0"/>
          </a:p>
        </p:txBody>
      </p:sp>
    </p:spTree>
    <p:extLst>
      <p:ext uri="{BB962C8B-B14F-4D97-AF65-F5344CB8AC3E}">
        <p14:creationId xmlns:p14="http://schemas.microsoft.com/office/powerpoint/2010/main" val="368832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10623402"/>
              </p:ext>
            </p:extLst>
          </p:nvPr>
        </p:nvGraphicFramePr>
        <p:xfrm>
          <a:off x="494675" y="9430"/>
          <a:ext cx="11122702" cy="6788758"/>
        </p:xfrm>
        <a:graphic>
          <a:graphicData uri="http://schemas.openxmlformats.org/presentationml/2006/ole">
            <mc:AlternateContent xmlns:mc="http://schemas.openxmlformats.org/markup-compatibility/2006">
              <mc:Choice xmlns:v="urn:schemas-microsoft-com:vml" Requires="v">
                <p:oleObj spid="_x0000_s2065" name="Worksheet" r:id="rId3" imgW="13125450" imgH="8010525" progId="Excel.Sheet.12">
                  <p:embed/>
                </p:oleObj>
              </mc:Choice>
              <mc:Fallback>
                <p:oleObj name="Worksheet" r:id="rId3" imgW="13125450" imgH="8010525" progId="Excel.Sheet.12">
                  <p:embed/>
                  <p:pic>
                    <p:nvPicPr>
                      <p:cNvPr id="0" name=""/>
                      <p:cNvPicPr/>
                      <p:nvPr/>
                    </p:nvPicPr>
                    <p:blipFill>
                      <a:blip r:embed="rId4"/>
                      <a:stretch>
                        <a:fillRect/>
                      </a:stretch>
                    </p:blipFill>
                    <p:spPr>
                      <a:xfrm>
                        <a:off x="494675" y="9430"/>
                        <a:ext cx="11122702" cy="6788758"/>
                      </a:xfrm>
                      <a:prstGeom prst="rect">
                        <a:avLst/>
                      </a:prstGeom>
                    </p:spPr>
                  </p:pic>
                </p:oleObj>
              </mc:Fallback>
            </mc:AlternateContent>
          </a:graphicData>
        </a:graphic>
      </p:graphicFrame>
      <p:sp>
        <p:nvSpPr>
          <p:cNvPr id="3" name="Rectangle 2"/>
          <p:cNvSpPr/>
          <p:nvPr/>
        </p:nvSpPr>
        <p:spPr>
          <a:xfrm>
            <a:off x="0" y="5158155"/>
            <a:ext cx="8585200" cy="646331"/>
          </a:xfrm>
          <a:prstGeom prst="rect">
            <a:avLst/>
          </a:prstGeom>
        </p:spPr>
        <p:txBody>
          <a:bodyPr wrap="square">
            <a:spAutoFit/>
          </a:bodyPr>
          <a:lstStyle/>
          <a:p>
            <a:r>
              <a:rPr lang="en-GB" dirty="0" smtClean="0"/>
              <a:t>http://project-cms-rpc-endcap.web.cern.ch/rpc/Services/Cooling/Components/CoolingUnionsRPCJan2016.xlsx</a:t>
            </a:r>
            <a:endParaRPr lang="en-GB" dirty="0"/>
          </a:p>
        </p:txBody>
      </p:sp>
    </p:spTree>
    <p:extLst>
      <p:ext uri="{BB962C8B-B14F-4D97-AF65-F5344CB8AC3E}">
        <p14:creationId xmlns:p14="http://schemas.microsoft.com/office/powerpoint/2010/main" val="304819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 y="6275799"/>
            <a:ext cx="11845636" cy="369332"/>
          </a:xfrm>
          <a:prstGeom prst="rect">
            <a:avLst/>
          </a:prstGeom>
        </p:spPr>
        <p:txBody>
          <a:bodyPr wrap="square">
            <a:spAutoFit/>
          </a:bodyPr>
          <a:lstStyle/>
          <a:p>
            <a:r>
              <a:rPr lang="en-GB" dirty="0" smtClean="0"/>
              <a:t>http://project-cms-rpc-endcap.web.cern.ch/rpc/Services/Cooling/YokeManiFolds/Photos/YEMinus1Oct2019/</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47" y="2145837"/>
            <a:ext cx="5541819" cy="31172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39619" y="1802045"/>
            <a:ext cx="4247801" cy="2389388"/>
          </a:xfrm>
          <a:prstGeom prst="rect">
            <a:avLst/>
          </a:prstGeom>
        </p:spPr>
      </p:pic>
      <p:sp>
        <p:nvSpPr>
          <p:cNvPr id="5" name="TextBox 4"/>
          <p:cNvSpPr txBox="1"/>
          <p:nvPr/>
        </p:nvSpPr>
        <p:spPr>
          <a:xfrm>
            <a:off x="2730500" y="872839"/>
            <a:ext cx="3819466" cy="523220"/>
          </a:xfrm>
          <a:prstGeom prst="rect">
            <a:avLst/>
          </a:prstGeom>
          <a:noFill/>
        </p:spPr>
        <p:txBody>
          <a:bodyPr wrap="square" rtlCol="0">
            <a:spAutoFit/>
          </a:bodyPr>
          <a:lstStyle/>
          <a:p>
            <a:r>
              <a:rPr lang="en-GB" sz="2800" dirty="0" smtClean="0"/>
              <a:t>Labelling on manifolds</a:t>
            </a:r>
            <a:endParaRPr lang="en-GB" sz="2800" dirty="0"/>
          </a:p>
        </p:txBody>
      </p:sp>
    </p:spTree>
    <p:extLst>
      <p:ext uri="{BB962C8B-B14F-4D97-AF65-F5344CB8AC3E}">
        <p14:creationId xmlns:p14="http://schemas.microsoft.com/office/powerpoint/2010/main" val="286433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270" t="18555" r="30331" b="3425"/>
          <a:stretch/>
        </p:blipFill>
        <p:spPr>
          <a:xfrm>
            <a:off x="6259484" y="307571"/>
            <a:ext cx="5328459" cy="5524360"/>
          </a:xfrm>
          <a:prstGeom prst="rect">
            <a:avLst/>
          </a:prstGeom>
        </p:spPr>
      </p:pic>
      <p:sp>
        <p:nvSpPr>
          <p:cNvPr id="3" name="Rectangle 2"/>
          <p:cNvSpPr/>
          <p:nvPr/>
        </p:nvSpPr>
        <p:spPr>
          <a:xfrm>
            <a:off x="94211" y="5647266"/>
            <a:ext cx="12097789" cy="923330"/>
          </a:xfrm>
          <a:prstGeom prst="rect">
            <a:avLst/>
          </a:prstGeom>
        </p:spPr>
        <p:txBody>
          <a:bodyPr wrap="square">
            <a:spAutoFit/>
          </a:bodyPr>
          <a:lstStyle/>
          <a:p>
            <a:r>
              <a:rPr lang="en-GB" dirty="0" smtClean="0">
                <a:hlinkClick r:id="rId3"/>
              </a:rPr>
              <a:t>http://project-cms-rpc-endcap.web.cern.ch/rpc/Services/Cooling/YE1/YE%20cooling.pdf</a:t>
            </a:r>
            <a:endParaRPr lang="en-GB" dirty="0" smtClean="0"/>
          </a:p>
          <a:p>
            <a:r>
              <a:rPr lang="en-GB" dirty="0" smtClean="0">
                <a:hlinkClick r:id="rId4"/>
              </a:rPr>
              <a:t>http://project-cms-rpc-endcap.web.cern.ch/rpc/Services/Cooling/YE1/YEM1FromIPview.pdf</a:t>
            </a:r>
            <a:endParaRPr lang="en-GB" dirty="0" smtClean="0"/>
          </a:p>
          <a:p>
            <a:r>
              <a:rPr lang="en-GB" dirty="0" smtClean="0"/>
              <a:t>http://project-cms-rpc-endcap.web.cern.ch/rpc/Services/Services2000/Cool/5599804e[1]IanModRE-2%20Model%20(1).pdf</a:t>
            </a:r>
            <a:endParaRPr lang="en-GB" dirty="0"/>
          </a:p>
        </p:txBody>
      </p:sp>
      <p:pic>
        <p:nvPicPr>
          <p:cNvPr id="5" name="Picture 4"/>
          <p:cNvPicPr>
            <a:picLocks noChangeAspect="1"/>
          </p:cNvPicPr>
          <p:nvPr/>
        </p:nvPicPr>
        <p:blipFill>
          <a:blip r:embed="rId5"/>
          <a:stretch>
            <a:fillRect/>
          </a:stretch>
        </p:blipFill>
        <p:spPr>
          <a:xfrm rot="16200000">
            <a:off x="582506" y="-376805"/>
            <a:ext cx="3438046" cy="4414634"/>
          </a:xfrm>
          <a:prstGeom prst="rect">
            <a:avLst/>
          </a:prstGeom>
        </p:spPr>
      </p:pic>
      <p:pic>
        <p:nvPicPr>
          <p:cNvPr id="6" name="Picture 5"/>
          <p:cNvPicPr>
            <a:picLocks noChangeAspect="1"/>
          </p:cNvPicPr>
          <p:nvPr/>
        </p:nvPicPr>
        <p:blipFill>
          <a:blip r:embed="rId6"/>
          <a:stretch>
            <a:fillRect/>
          </a:stretch>
        </p:blipFill>
        <p:spPr>
          <a:xfrm rot="16200000">
            <a:off x="2522316" y="1112723"/>
            <a:ext cx="3973060" cy="5096024"/>
          </a:xfrm>
          <a:prstGeom prst="rect">
            <a:avLst/>
          </a:prstGeom>
        </p:spPr>
      </p:pic>
    </p:spTree>
    <p:extLst>
      <p:ext uri="{BB962C8B-B14F-4D97-AF65-F5344CB8AC3E}">
        <p14:creationId xmlns:p14="http://schemas.microsoft.com/office/powerpoint/2010/main" val="176591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9113143"/>
              </p:ext>
            </p:extLst>
          </p:nvPr>
        </p:nvGraphicFramePr>
        <p:xfrm>
          <a:off x="1738247" y="1125890"/>
          <a:ext cx="3029599" cy="4454022"/>
        </p:xfrm>
        <a:graphic>
          <a:graphicData uri="http://schemas.openxmlformats.org/drawingml/2006/table">
            <a:tbl>
              <a:tblPr/>
              <a:tblGrid>
                <a:gridCol w="771620">
                  <a:extLst>
                    <a:ext uri="{9D8B030D-6E8A-4147-A177-3AD203B41FA5}">
                      <a16:colId xmlns:a16="http://schemas.microsoft.com/office/drawing/2014/main" val="632153495"/>
                    </a:ext>
                  </a:extLst>
                </a:gridCol>
                <a:gridCol w="615813">
                  <a:extLst>
                    <a:ext uri="{9D8B030D-6E8A-4147-A177-3AD203B41FA5}">
                      <a16:colId xmlns:a16="http://schemas.microsoft.com/office/drawing/2014/main" val="1654437708"/>
                    </a:ext>
                  </a:extLst>
                </a:gridCol>
                <a:gridCol w="474843">
                  <a:extLst>
                    <a:ext uri="{9D8B030D-6E8A-4147-A177-3AD203B41FA5}">
                      <a16:colId xmlns:a16="http://schemas.microsoft.com/office/drawing/2014/main" val="2072261335"/>
                    </a:ext>
                  </a:extLst>
                </a:gridCol>
                <a:gridCol w="692480">
                  <a:extLst>
                    <a:ext uri="{9D8B030D-6E8A-4147-A177-3AD203B41FA5}">
                      <a16:colId xmlns:a16="http://schemas.microsoft.com/office/drawing/2014/main" val="2201841725"/>
                    </a:ext>
                  </a:extLst>
                </a:gridCol>
                <a:gridCol w="474843">
                  <a:extLst>
                    <a:ext uri="{9D8B030D-6E8A-4147-A177-3AD203B41FA5}">
                      <a16:colId xmlns:a16="http://schemas.microsoft.com/office/drawing/2014/main" val="1051854399"/>
                    </a:ext>
                  </a:extLst>
                </a:gridCol>
              </a:tblGrid>
              <a:tr h="185637">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gridSpan="4">
                  <a:txBody>
                    <a:bodyPr/>
                    <a:lstStyle/>
                    <a:p>
                      <a:pPr algn="l" fontAlgn="b"/>
                      <a:r>
                        <a:rPr lang="en-GB" sz="1100" b="1" i="1" u="none" strike="noStrike">
                          <a:effectLst/>
                          <a:latin typeface="Arial" panose="020B0604020202020204" pitchFamily="34" charset="0"/>
                        </a:rPr>
                        <a:t>RE+1 Cooling Connexions</a:t>
                      </a:r>
                    </a:p>
                  </a:txBody>
                  <a:tcPr marL="7425" marR="7425" marT="74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26469458"/>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862438776"/>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1884283014"/>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1788604366"/>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rowSpan="3">
                  <a:txBody>
                    <a:bodyPr/>
                    <a:lstStyle/>
                    <a:p>
                      <a:pPr algn="l" fontAlgn="b"/>
                      <a:r>
                        <a:rPr lang="en-GB" sz="800" b="0" i="0" u="none" strike="noStrike">
                          <a:effectLst/>
                          <a:latin typeface="Arial" panose="020B0604020202020204" pitchFamily="34" charset="0"/>
                        </a:rPr>
                        <a:t>Checked for labelling 13 Jan 2010</a:t>
                      </a: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046302683"/>
                  </a:ext>
                </a:extLst>
              </a:tr>
              <a:tr h="126233">
                <a:tc gridSpan="2">
                  <a:txBody>
                    <a:bodyPr/>
                    <a:lstStyle/>
                    <a:p>
                      <a:pPr algn="l" fontAlgn="b"/>
                      <a:r>
                        <a:rPr lang="en-GB" sz="800" b="0" i="0" u="none" strike="noStrike">
                          <a:effectLst/>
                          <a:latin typeface="Arial" panose="020B0604020202020204" pitchFamily="34" charset="0"/>
                        </a:rPr>
                        <a:t>Chamber &amp; Valve allocation</a:t>
                      </a:r>
                    </a:p>
                  </a:txBody>
                  <a:tcPr marL="7425" marR="7425" marT="7425" marB="0" anchor="b">
                    <a:lnL>
                      <a:noFill/>
                    </a:lnL>
                    <a:lnR>
                      <a:noFill/>
                    </a:lnR>
                    <a:lnT>
                      <a:noFill/>
                    </a:lnT>
                    <a:lnB>
                      <a:noFill/>
                    </a:lnB>
                  </a:tcPr>
                </a:tc>
                <a:tc h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v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828206630"/>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v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1216288075"/>
                  </a:ext>
                </a:extLst>
              </a:tr>
              <a:tr h="126233">
                <a:tc>
                  <a:txBody>
                    <a:bodyPr/>
                    <a:lstStyle/>
                    <a:p>
                      <a:pPr algn="l" fontAlgn="b"/>
                      <a:r>
                        <a:rPr lang="en-GB" sz="800" b="0" i="0" u="none" strike="noStrike">
                          <a:effectLst/>
                          <a:latin typeface="Arial" panose="020B0604020202020204" pitchFamily="34" charset="0"/>
                        </a:rPr>
                        <a:t>Return</a:t>
                      </a:r>
                    </a:p>
                  </a:txBody>
                  <a:tcPr marL="7425" marR="7425" marT="7425" marB="0" anchor="b">
                    <a:lnL>
                      <a:noFill/>
                    </a:lnL>
                    <a:lnR>
                      <a:noFill/>
                    </a:lnR>
                    <a:lnT>
                      <a:noFill/>
                    </a:lnT>
                    <a:lnB>
                      <a:noFill/>
                    </a:lnB>
                  </a:tcPr>
                </a:tc>
                <a:tc>
                  <a:txBody>
                    <a:bodyPr/>
                    <a:lstStyle/>
                    <a:p>
                      <a:pPr algn="l" fontAlgn="b"/>
                      <a:r>
                        <a:rPr lang="en-GB" sz="800" b="0" i="0" u="none" strike="noStrike">
                          <a:effectLst/>
                          <a:latin typeface="Arial" panose="020B0604020202020204" pitchFamily="34" charset="0"/>
                        </a:rPr>
                        <a:t>Supply</a:t>
                      </a: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1455243994"/>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949943"/>
                  </a:ext>
                </a:extLst>
              </a:tr>
              <a:tr h="126233">
                <a:tc>
                  <a:txBody>
                    <a:bodyPr/>
                    <a:lstStyle/>
                    <a:p>
                      <a:pPr algn="l" fontAlgn="b"/>
                      <a:r>
                        <a:rPr lang="en-GB" sz="800" b="0" i="0" u="none" strike="noStrike">
                          <a:effectLst/>
                          <a:latin typeface="Arial" panose="020B0604020202020204" pitchFamily="34" charset="0"/>
                        </a:rPr>
                        <a:t>RE+1/2 -36R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RE+1/2 -05S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17655"/>
                  </a:ext>
                </a:extLst>
              </a:tr>
              <a:tr h="126233">
                <a:tc>
                  <a:txBody>
                    <a:bodyPr/>
                    <a:lstStyle/>
                    <a:p>
                      <a:pPr algn="l" fontAlgn="b"/>
                      <a:r>
                        <a:rPr lang="en-GB" sz="800" b="0" i="0" u="none" strike="noStrike">
                          <a:effectLst/>
                          <a:latin typeface="Arial" panose="020B0604020202020204" pitchFamily="34" charset="0"/>
                        </a:rPr>
                        <a:t>RE+1/2 -30R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RE+1/2 -35S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038717"/>
                  </a:ext>
                </a:extLst>
              </a:tr>
              <a:tr h="126233">
                <a:tc>
                  <a:txBody>
                    <a:bodyPr/>
                    <a:lstStyle/>
                    <a:p>
                      <a:pPr algn="l" fontAlgn="b"/>
                      <a:r>
                        <a:rPr lang="en-GB" sz="800" b="0" i="0" u="none" strike="noStrike">
                          <a:effectLst/>
                          <a:latin typeface="Arial" panose="020B0604020202020204" pitchFamily="34" charset="0"/>
                        </a:rPr>
                        <a:t>RE+1/2 -24R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RE+1/2 -29S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66102"/>
                  </a:ext>
                </a:extLst>
              </a:tr>
              <a:tr h="126233">
                <a:tc>
                  <a:txBody>
                    <a:bodyPr/>
                    <a:lstStyle/>
                    <a:p>
                      <a:pPr algn="l" fontAlgn="b"/>
                      <a:r>
                        <a:rPr lang="en-GB" sz="800" b="0" i="0" u="none" strike="noStrike">
                          <a:effectLst/>
                          <a:latin typeface="Arial" panose="020B0604020202020204" pitchFamily="34" charset="0"/>
                        </a:rPr>
                        <a:t>RE+1/2 -18R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RE+1/2 -23S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464672"/>
                  </a:ext>
                </a:extLst>
              </a:tr>
              <a:tr h="126233">
                <a:tc>
                  <a:txBody>
                    <a:bodyPr/>
                    <a:lstStyle/>
                    <a:p>
                      <a:pPr algn="l" fontAlgn="b"/>
                      <a:r>
                        <a:rPr lang="en-GB" sz="800" b="0" i="0" u="none" strike="noStrike">
                          <a:effectLst/>
                          <a:latin typeface="Arial" panose="020B0604020202020204" pitchFamily="34" charset="0"/>
                        </a:rPr>
                        <a:t>RE+1/2 -12R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RE+1/2 -17S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8908"/>
                  </a:ext>
                </a:extLst>
              </a:tr>
              <a:tr h="126233">
                <a:tc>
                  <a:txBody>
                    <a:bodyPr/>
                    <a:lstStyle/>
                    <a:p>
                      <a:pPr algn="l" fontAlgn="b"/>
                      <a:r>
                        <a:rPr lang="en-GB" sz="800" b="0" i="0" u="none" strike="noStrike">
                          <a:effectLst/>
                          <a:latin typeface="Arial" panose="020B0604020202020204" pitchFamily="34" charset="0"/>
                        </a:rPr>
                        <a:t>RE+1/2 -06R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RE+1/2 -11S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749100"/>
                  </a:ext>
                </a:extLst>
              </a:tr>
              <a:tr h="126233">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67231"/>
                  </a:ext>
                </a:extLst>
              </a:tr>
              <a:tr h="126233">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759456"/>
                  </a:ext>
                </a:extLst>
              </a:tr>
              <a:tr h="126233">
                <a:tc>
                  <a:txBody>
                    <a:bodyPr/>
                    <a:lstStyle/>
                    <a:p>
                      <a:pPr algn="l" fontAlgn="b"/>
                      <a:r>
                        <a:rPr lang="en-GB" sz="800" b="0" i="0" u="none" strike="noStrike">
                          <a:effectLst/>
                          <a:latin typeface="Arial" panose="020B0604020202020204" pitchFamily="34" charset="0"/>
                        </a:rPr>
                        <a:t>RE+1/3 -36R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RE+1/3 -05S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605848"/>
                  </a:ext>
                </a:extLst>
              </a:tr>
              <a:tr h="126233">
                <a:tc>
                  <a:txBody>
                    <a:bodyPr/>
                    <a:lstStyle/>
                    <a:p>
                      <a:pPr algn="l" fontAlgn="b"/>
                      <a:r>
                        <a:rPr lang="en-GB" sz="800" b="0" i="0" u="none" strike="noStrike">
                          <a:effectLst/>
                          <a:latin typeface="Arial" panose="020B0604020202020204" pitchFamily="34" charset="0"/>
                        </a:rPr>
                        <a:t>RE+1/3 -30R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RE+1/3 -35S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97718"/>
                  </a:ext>
                </a:extLst>
              </a:tr>
              <a:tr h="126233">
                <a:tc>
                  <a:txBody>
                    <a:bodyPr/>
                    <a:lstStyle/>
                    <a:p>
                      <a:pPr algn="l" fontAlgn="b"/>
                      <a:r>
                        <a:rPr lang="en-GB" sz="800" b="0" i="0" u="none" strike="noStrike">
                          <a:effectLst/>
                          <a:latin typeface="Arial" panose="020B0604020202020204" pitchFamily="34" charset="0"/>
                        </a:rPr>
                        <a:t>RE+1/3 -24R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RE+1/3 -29S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819786"/>
                  </a:ext>
                </a:extLst>
              </a:tr>
              <a:tr h="126233">
                <a:tc>
                  <a:txBody>
                    <a:bodyPr/>
                    <a:lstStyle/>
                    <a:p>
                      <a:pPr algn="l" fontAlgn="b"/>
                      <a:r>
                        <a:rPr lang="en-GB" sz="800" b="0" i="0" u="none" strike="noStrike">
                          <a:effectLst/>
                          <a:latin typeface="Arial" panose="020B0604020202020204" pitchFamily="34" charset="0"/>
                        </a:rPr>
                        <a:t>RE+1/3 -118R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RE+1/3 -23S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585452"/>
                  </a:ext>
                </a:extLst>
              </a:tr>
              <a:tr h="126233">
                <a:tc>
                  <a:txBody>
                    <a:bodyPr/>
                    <a:lstStyle/>
                    <a:p>
                      <a:pPr algn="l" fontAlgn="b"/>
                      <a:r>
                        <a:rPr lang="en-GB" sz="800" b="0" i="0" u="none" strike="noStrike">
                          <a:effectLst/>
                          <a:latin typeface="Arial" panose="020B0604020202020204" pitchFamily="34" charset="0"/>
                        </a:rPr>
                        <a:t>RE+1/3 -12R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RE+1/3 -17S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448498"/>
                  </a:ext>
                </a:extLst>
              </a:tr>
              <a:tr h="126233">
                <a:tc>
                  <a:txBody>
                    <a:bodyPr/>
                    <a:lstStyle/>
                    <a:p>
                      <a:pPr algn="l" fontAlgn="b"/>
                      <a:r>
                        <a:rPr lang="en-GB" sz="800" b="0" i="0" u="none" strike="noStrike">
                          <a:effectLst/>
                          <a:latin typeface="Arial" panose="020B0604020202020204" pitchFamily="34" charset="0"/>
                        </a:rPr>
                        <a:t>RE+1/3 -06R</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RE+1/3 -11S</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800" b="0" i="0" u="none" strike="noStrike">
                          <a:effectLst/>
                          <a:latin typeface="Arial" panose="020B0604020202020204" pitchFamily="34" charset="0"/>
                        </a:rPr>
                        <a:t> </a:t>
                      </a:r>
                    </a:p>
                  </a:txBody>
                  <a:tcPr marL="7425" marR="7425" marT="7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936483"/>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2198588"/>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660045069"/>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91678561"/>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484176408"/>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3324136293"/>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gridSpan="4">
                  <a:txBody>
                    <a:bodyPr/>
                    <a:lstStyle/>
                    <a:p>
                      <a:pPr algn="l" fontAlgn="b"/>
                      <a:r>
                        <a:rPr lang="en-GB" sz="800" b="0" i="0" u="none" strike="noStrike">
                          <a:effectLst/>
                          <a:latin typeface="Arial" panose="020B0604020202020204" pitchFamily="34" charset="0"/>
                        </a:rPr>
                        <a:t>An example of Valve labeling that should be.</a:t>
                      </a:r>
                    </a:p>
                  </a:txBody>
                  <a:tcPr marL="7425" marR="7425" marT="74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23442086"/>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013220514"/>
                  </a:ext>
                </a:extLst>
              </a:tr>
              <a:tr h="126233">
                <a:tc>
                  <a:txBody>
                    <a:bodyPr/>
                    <a:lstStyle/>
                    <a:p>
                      <a:pPr algn="l" fontAlgn="b"/>
                      <a:r>
                        <a:rPr lang="en-GB" sz="800" b="0" i="0" u="none" strike="noStrike">
                          <a:effectLst/>
                          <a:latin typeface="Arial" panose="020B0604020202020204" pitchFamily="34" charset="0"/>
                        </a:rPr>
                        <a:t>Return Valve</a:t>
                      </a: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gridSpan="2">
                  <a:txBody>
                    <a:bodyPr/>
                    <a:lstStyle/>
                    <a:p>
                      <a:pPr algn="l" fontAlgn="b"/>
                      <a:r>
                        <a:rPr lang="en-GB" sz="800" b="0" i="0" u="none" strike="noStrike">
                          <a:effectLst/>
                          <a:latin typeface="Arial" panose="020B0604020202020204" pitchFamily="34" charset="0"/>
                        </a:rPr>
                        <a:t>RE-1/2 36R-05S </a:t>
                      </a:r>
                    </a:p>
                  </a:txBody>
                  <a:tcPr marL="7425" marR="7425" marT="7425" marB="0" anchor="b">
                    <a:lnL>
                      <a:noFill/>
                    </a:lnL>
                    <a:lnR>
                      <a:noFill/>
                    </a:lnR>
                    <a:lnT>
                      <a:noFill/>
                    </a:lnT>
                    <a:lnB>
                      <a:noFill/>
                    </a:lnB>
                  </a:tcPr>
                </a:tc>
                <a:tc h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907078286"/>
                  </a:ext>
                </a:extLst>
              </a:tr>
              <a:tr h="126233">
                <a:tc>
                  <a:txBody>
                    <a:bodyPr/>
                    <a:lstStyle/>
                    <a:p>
                      <a:pPr algn="l" fontAlgn="b"/>
                      <a:r>
                        <a:rPr lang="en-GB" sz="800" b="0" i="0" u="none" strike="noStrike">
                          <a:effectLst/>
                          <a:latin typeface="Arial" panose="020B0604020202020204" pitchFamily="34" charset="0"/>
                        </a:rPr>
                        <a:t>Supply Valve</a:t>
                      </a: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gridSpan="2">
                  <a:txBody>
                    <a:bodyPr/>
                    <a:lstStyle/>
                    <a:p>
                      <a:pPr algn="l" fontAlgn="b"/>
                      <a:r>
                        <a:rPr lang="en-GB" sz="800" b="0" i="0" u="none" strike="noStrike">
                          <a:effectLst/>
                          <a:latin typeface="Arial" panose="020B0604020202020204" pitchFamily="34" charset="0"/>
                        </a:rPr>
                        <a:t>RE-1/2 05S-36R </a:t>
                      </a:r>
                    </a:p>
                  </a:txBody>
                  <a:tcPr marL="7425" marR="7425" marT="7425" marB="0" anchor="b">
                    <a:lnL>
                      <a:noFill/>
                    </a:lnL>
                    <a:lnR>
                      <a:noFill/>
                    </a:lnR>
                    <a:lnT>
                      <a:noFill/>
                    </a:lnT>
                    <a:lnB>
                      <a:noFill/>
                    </a:lnB>
                  </a:tcPr>
                </a:tc>
                <a:tc h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309596102"/>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2481179251"/>
                  </a:ext>
                </a:extLst>
              </a:tr>
              <a:tr h="126233">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a:txBody>
                    <a:bodyPr/>
                    <a:lstStyle/>
                    <a:p>
                      <a:pPr algn="l" fontAlgn="b"/>
                      <a:endParaRPr lang="en-GB" sz="800" b="0" i="0" u="none" strike="noStrike">
                        <a:effectLst/>
                        <a:latin typeface="Arial" panose="020B0604020202020204" pitchFamily="34" charset="0"/>
                      </a:endParaRPr>
                    </a:p>
                  </a:txBody>
                  <a:tcPr marL="7425" marR="7425" marT="7425" marB="0" anchor="b">
                    <a:lnL>
                      <a:noFill/>
                    </a:lnL>
                    <a:lnR>
                      <a:noFill/>
                    </a:lnR>
                    <a:lnT>
                      <a:noFill/>
                    </a:lnT>
                    <a:lnB>
                      <a:noFill/>
                    </a:lnB>
                  </a:tcPr>
                </a:tc>
                <a:tc gridSpan="2">
                  <a:txBody>
                    <a:bodyPr/>
                    <a:lstStyle/>
                    <a:p>
                      <a:pPr algn="l" fontAlgn="b"/>
                      <a:r>
                        <a:rPr lang="en-GB" sz="800" b="0" i="0" u="none" strike="noStrike">
                          <a:effectLst/>
                          <a:latin typeface="Arial" panose="020B0604020202020204" pitchFamily="34" charset="0"/>
                        </a:rPr>
                        <a:t>Ian Crotty13 Jan 2010</a:t>
                      </a:r>
                    </a:p>
                  </a:txBody>
                  <a:tcPr marL="7425" marR="7425" marT="7425" marB="0" anchor="b">
                    <a:lnL>
                      <a:noFill/>
                    </a:lnL>
                    <a:lnR>
                      <a:noFill/>
                    </a:lnR>
                    <a:lnT>
                      <a:noFill/>
                    </a:lnT>
                    <a:lnB>
                      <a:noFill/>
                    </a:lnB>
                  </a:tcPr>
                </a:tc>
                <a:tc hMerge="1">
                  <a:txBody>
                    <a:bodyPr/>
                    <a:lstStyle/>
                    <a:p>
                      <a:endParaRPr lang="en-GB"/>
                    </a:p>
                  </a:txBody>
                  <a:tcPr/>
                </a:tc>
                <a:tc>
                  <a:txBody>
                    <a:bodyPr/>
                    <a:lstStyle/>
                    <a:p>
                      <a:pPr algn="l" fontAlgn="b"/>
                      <a:endParaRPr lang="en-GB" sz="800" b="0" i="0" u="none" strike="noStrike" dirty="0">
                        <a:effectLst/>
                        <a:latin typeface="Arial" panose="020B0604020202020204" pitchFamily="34" charset="0"/>
                      </a:endParaRPr>
                    </a:p>
                  </a:txBody>
                  <a:tcPr marL="7425" marR="7425" marT="7425" marB="0" anchor="b">
                    <a:lnL>
                      <a:noFill/>
                    </a:lnL>
                    <a:lnR>
                      <a:noFill/>
                    </a:lnR>
                    <a:lnT>
                      <a:noFill/>
                    </a:lnT>
                    <a:lnB>
                      <a:noFill/>
                    </a:lnB>
                  </a:tcPr>
                </a:tc>
                <a:extLst>
                  <a:ext uri="{0D108BD9-81ED-4DB2-BD59-A6C34878D82A}">
                    <a16:rowId xmlns:a16="http://schemas.microsoft.com/office/drawing/2014/main" val="528856262"/>
                  </a:ext>
                </a:extLst>
              </a:tr>
            </a:tbl>
          </a:graphicData>
        </a:graphic>
      </p:graphicFrame>
      <p:sp>
        <p:nvSpPr>
          <p:cNvPr id="4" name="TextBox 3"/>
          <p:cNvSpPr txBox="1"/>
          <p:nvPr/>
        </p:nvSpPr>
        <p:spPr>
          <a:xfrm>
            <a:off x="6982691" y="1388226"/>
            <a:ext cx="3341716" cy="369332"/>
          </a:xfrm>
          <a:prstGeom prst="rect">
            <a:avLst/>
          </a:prstGeom>
          <a:noFill/>
        </p:spPr>
        <p:txBody>
          <a:bodyPr wrap="square" rtlCol="0">
            <a:spAutoFit/>
          </a:bodyPr>
          <a:lstStyle/>
          <a:p>
            <a:r>
              <a:rPr lang="en-GB" dirty="0" smtClean="0"/>
              <a:t>In workspace </a:t>
            </a:r>
            <a:r>
              <a:rPr lang="en-GB" dirty="0" err="1" smtClean="0"/>
              <a:t>dfs</a:t>
            </a:r>
            <a:endParaRPr lang="en-GB" dirty="0"/>
          </a:p>
        </p:txBody>
      </p:sp>
    </p:spTree>
    <p:extLst>
      <p:ext uri="{BB962C8B-B14F-4D97-AF65-F5344CB8AC3E}">
        <p14:creationId xmlns:p14="http://schemas.microsoft.com/office/powerpoint/2010/main" val="133746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80" y="1047403"/>
            <a:ext cx="3889498" cy="5386647"/>
          </a:xfrm>
          <a:prstGeom prst="rect">
            <a:avLst/>
          </a:prstGeom>
        </p:spPr>
      </p:pic>
    </p:spTree>
    <p:extLst>
      <p:ext uri="{BB962C8B-B14F-4D97-AF65-F5344CB8AC3E}">
        <p14:creationId xmlns:p14="http://schemas.microsoft.com/office/powerpoint/2010/main" val="153077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2501" y="1438102"/>
            <a:ext cx="3583603" cy="3139321"/>
          </a:xfrm>
          <a:prstGeom prst="rect">
            <a:avLst/>
          </a:prstGeom>
          <a:noFill/>
        </p:spPr>
        <p:txBody>
          <a:bodyPr wrap="square" rtlCol="0">
            <a:spAutoFit/>
          </a:bodyPr>
          <a:lstStyle/>
          <a:p>
            <a:r>
              <a:rPr lang="en-GB" dirty="0" err="1" smtClean="0"/>
              <a:t>Dfs</a:t>
            </a:r>
            <a:r>
              <a:rPr lang="en-GB" dirty="0" smtClean="0"/>
              <a:t> </a:t>
            </a:r>
          </a:p>
          <a:p>
            <a:r>
              <a:rPr lang="en-GB" dirty="0" smtClean="0"/>
              <a:t>Work space</a:t>
            </a:r>
          </a:p>
          <a:p>
            <a:r>
              <a:rPr lang="en-GB" dirty="0" err="1" smtClean="0"/>
              <a:t>Cms</a:t>
            </a:r>
            <a:r>
              <a:rPr lang="en-GB" dirty="0" smtClean="0"/>
              <a:t> integration</a:t>
            </a:r>
          </a:p>
          <a:p>
            <a:r>
              <a:rPr lang="en-GB" dirty="0" smtClean="0"/>
              <a:t>3D Models</a:t>
            </a:r>
          </a:p>
          <a:p>
            <a:r>
              <a:rPr lang="en-GB" dirty="0" smtClean="0"/>
              <a:t>YE+1</a:t>
            </a:r>
          </a:p>
          <a:p>
            <a:r>
              <a:rPr lang="en-GB" dirty="0" smtClean="0"/>
              <a:t>YE1 cooling</a:t>
            </a:r>
          </a:p>
          <a:p>
            <a:r>
              <a:rPr lang="en-GB" dirty="0" smtClean="0"/>
              <a:t>Drawings</a:t>
            </a:r>
          </a:p>
          <a:p>
            <a:r>
              <a:rPr lang="en-GB" dirty="0" err="1" smtClean="0"/>
              <a:t>EE_Cooling_laterals</a:t>
            </a:r>
            <a:r>
              <a:rPr lang="en-GB" dirty="0" smtClean="0"/>
              <a:t>……..</a:t>
            </a:r>
          </a:p>
          <a:p>
            <a:endParaRPr lang="en-GB" dirty="0"/>
          </a:p>
          <a:p>
            <a:r>
              <a:rPr lang="en-GB" dirty="0" smtClean="0"/>
              <a:t>OR</a:t>
            </a:r>
          </a:p>
          <a:p>
            <a:r>
              <a:rPr lang="en-GB" dirty="0" smtClean="0"/>
              <a:t>Manifold ME RPC HE</a:t>
            </a:r>
            <a:endParaRPr lang="en-GB" dirty="0"/>
          </a:p>
        </p:txBody>
      </p:sp>
      <p:pic>
        <p:nvPicPr>
          <p:cNvPr id="3" name="Picture 2"/>
          <p:cNvPicPr>
            <a:picLocks noChangeAspect="1"/>
          </p:cNvPicPr>
          <p:nvPr/>
        </p:nvPicPr>
        <p:blipFill rotWithShape="1">
          <a:blip r:embed="rId2"/>
          <a:srcRect l="23035" t="31854" r="38984" b="10679"/>
          <a:stretch/>
        </p:blipFill>
        <p:spPr>
          <a:xfrm rot="16200000">
            <a:off x="5351777" y="824170"/>
            <a:ext cx="6225336" cy="5056682"/>
          </a:xfrm>
          <a:prstGeom prst="rect">
            <a:avLst/>
          </a:prstGeom>
        </p:spPr>
      </p:pic>
    </p:spTree>
    <p:extLst>
      <p:ext uri="{BB962C8B-B14F-4D97-AF65-F5344CB8AC3E}">
        <p14:creationId xmlns:p14="http://schemas.microsoft.com/office/powerpoint/2010/main" val="39668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405" y="169827"/>
            <a:ext cx="7451361" cy="6322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600" y="6488668"/>
            <a:ext cx="11755120" cy="369332"/>
          </a:xfrm>
          <a:prstGeom prst="rect">
            <a:avLst/>
          </a:prstGeom>
        </p:spPr>
        <p:txBody>
          <a:bodyPr wrap="square">
            <a:spAutoFit/>
          </a:bodyPr>
          <a:lstStyle/>
          <a:p>
            <a:r>
              <a:rPr lang="en-GB" dirty="0" smtClean="0"/>
              <a:t>http://project-cms-rpc-endcap.web.cern.ch/rpc/Services/Cooling/Components/CoolingUnionsRPCJan2016.xlsx</a:t>
            </a:r>
            <a:endParaRPr lang="en-GB" dirty="0"/>
          </a:p>
        </p:txBody>
      </p:sp>
      <p:sp>
        <p:nvSpPr>
          <p:cNvPr id="4" name="TextBox 3"/>
          <p:cNvSpPr txBox="1"/>
          <p:nvPr/>
        </p:nvSpPr>
        <p:spPr>
          <a:xfrm>
            <a:off x="2809240" y="3545840"/>
            <a:ext cx="3169920" cy="1200329"/>
          </a:xfrm>
          <a:prstGeom prst="rect">
            <a:avLst/>
          </a:prstGeom>
          <a:solidFill>
            <a:srgbClr val="FFC000"/>
          </a:solidFill>
        </p:spPr>
        <p:txBody>
          <a:bodyPr wrap="square" rtlCol="0">
            <a:spAutoFit/>
          </a:bodyPr>
          <a:lstStyle/>
          <a:p>
            <a:r>
              <a:rPr lang="en-GB" dirty="0" smtClean="0"/>
              <a:t>NOT FOR YE1</a:t>
            </a:r>
          </a:p>
          <a:p>
            <a:endParaRPr lang="en-GB" dirty="0"/>
          </a:p>
          <a:p>
            <a:r>
              <a:rPr lang="en-GB" dirty="0" smtClean="0"/>
              <a:t>But this is similar to the material I had for YE1</a:t>
            </a:r>
            <a:endParaRPr lang="en-GB" dirty="0"/>
          </a:p>
        </p:txBody>
      </p:sp>
    </p:spTree>
    <p:extLst>
      <p:ext uri="{BB962C8B-B14F-4D97-AF65-F5344CB8AC3E}">
        <p14:creationId xmlns:p14="http://schemas.microsoft.com/office/powerpoint/2010/main" val="1649227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341</Words>
  <Application>Microsoft Office PowerPoint</Application>
  <PresentationFormat>Widescreen</PresentationFormat>
  <Paragraphs>121</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Microsoft Excel Worksheet</vt:lpstr>
      <vt:lpstr>Info for new cooling circuit using ECAL manifolds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for new cooling circuit using ECAL manifolds</dc:title>
  <dc:creator>Ian Crotty</dc:creator>
  <cp:lastModifiedBy>Ian Crotty</cp:lastModifiedBy>
  <cp:revision>52</cp:revision>
  <dcterms:created xsi:type="dcterms:W3CDTF">2021-06-01T13:13:42Z</dcterms:created>
  <dcterms:modified xsi:type="dcterms:W3CDTF">2021-06-03T08:58:30Z</dcterms:modified>
</cp:coreProperties>
</file>