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5" r:id="rId5"/>
    <p:sldId id="271" r:id="rId6"/>
    <p:sldId id="297" r:id="rId7"/>
    <p:sldId id="276" r:id="rId8"/>
    <p:sldId id="298" r:id="rId9"/>
    <p:sldId id="286" r:id="rId10"/>
    <p:sldId id="277" r:id="rId11"/>
    <p:sldId id="289" r:id="rId12"/>
    <p:sldId id="290" r:id="rId13"/>
    <p:sldId id="284" r:id="rId14"/>
    <p:sldId id="299" r:id="rId15"/>
    <p:sldId id="301" r:id="rId16"/>
    <p:sldId id="302" r:id="rId17"/>
    <p:sldId id="296" r:id="rId18"/>
    <p:sldId id="300" r:id="rId19"/>
    <p:sldId id="288" r:id="rId20"/>
    <p:sldId id="258" r:id="rId21"/>
    <p:sldId id="260" r:id="rId22"/>
    <p:sldId id="261" r:id="rId23"/>
    <p:sldId id="262" r:id="rId24"/>
    <p:sldId id="263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Temp cooling vs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800835620729185E-2"/>
          <c:y val="6.973888915496243E-2"/>
          <c:w val="0.79565111843177772"/>
          <c:h val="0.82816803366700742"/>
        </c:manualLayout>
      </c:layout>
      <c:scatterChart>
        <c:scatterStyle val="smoothMarker"/>
        <c:varyColors val="0"/>
        <c:ser>
          <c:idx val="0"/>
          <c:order val="0"/>
          <c:tx>
            <c:v>Exp Air temp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Sheet1!$M$17:$M$52</c:f>
              <c:numCache>
                <c:formatCode>General</c:formatCode>
                <c:ptCount val="36"/>
                <c:pt idx="0">
                  <c:v>18.600000000000001</c:v>
                </c:pt>
                <c:pt idx="2">
                  <c:v>21.4</c:v>
                </c:pt>
                <c:pt idx="3">
                  <c:v>22.6</c:v>
                </c:pt>
                <c:pt idx="4">
                  <c:v>22.2</c:v>
                </c:pt>
                <c:pt idx="5">
                  <c:v>22.2</c:v>
                </c:pt>
                <c:pt idx="6">
                  <c:v>22.4</c:v>
                </c:pt>
                <c:pt idx="7">
                  <c:v>21.2</c:v>
                </c:pt>
                <c:pt idx="8">
                  <c:v>20.6</c:v>
                </c:pt>
                <c:pt idx="9">
                  <c:v>20.8</c:v>
                </c:pt>
                <c:pt idx="10">
                  <c:v>22.4</c:v>
                </c:pt>
                <c:pt idx="11">
                  <c:v>26.8</c:v>
                </c:pt>
                <c:pt idx="12">
                  <c:v>29.4</c:v>
                </c:pt>
                <c:pt idx="13">
                  <c:v>31.6</c:v>
                </c:pt>
                <c:pt idx="14">
                  <c:v>33</c:v>
                </c:pt>
                <c:pt idx="15">
                  <c:v>33.6</c:v>
                </c:pt>
                <c:pt idx="16">
                  <c:v>33.4</c:v>
                </c:pt>
                <c:pt idx="17">
                  <c:v>35.4</c:v>
                </c:pt>
                <c:pt idx="18">
                  <c:v>36.4</c:v>
                </c:pt>
                <c:pt idx="19">
                  <c:v>36.4</c:v>
                </c:pt>
                <c:pt idx="20">
                  <c:v>36.4</c:v>
                </c:pt>
                <c:pt idx="21">
                  <c:v>36.4</c:v>
                </c:pt>
                <c:pt idx="22">
                  <c:v>26.8</c:v>
                </c:pt>
                <c:pt idx="23">
                  <c:v>24.2</c:v>
                </c:pt>
                <c:pt idx="24">
                  <c:v>23.8</c:v>
                </c:pt>
                <c:pt idx="25">
                  <c:v>23.2</c:v>
                </c:pt>
                <c:pt idx="26">
                  <c:v>23.2</c:v>
                </c:pt>
                <c:pt idx="27">
                  <c:v>23.4</c:v>
                </c:pt>
                <c:pt idx="28">
                  <c:v>22.4</c:v>
                </c:pt>
                <c:pt idx="29">
                  <c:v>22.6</c:v>
                </c:pt>
                <c:pt idx="30">
                  <c:v>22.6</c:v>
                </c:pt>
                <c:pt idx="31">
                  <c:v>23.2</c:v>
                </c:pt>
                <c:pt idx="32">
                  <c:v>23.4</c:v>
                </c:pt>
                <c:pt idx="33">
                  <c:v>23.2</c:v>
                </c:pt>
                <c:pt idx="34">
                  <c:v>24.4</c:v>
                </c:pt>
                <c:pt idx="35">
                  <c:v>24.4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5D-49A8-8966-ACCF231D6DFC}"/>
            </c:ext>
          </c:extLst>
        </c:ser>
        <c:ser>
          <c:idx val="1"/>
          <c:order val="1"/>
          <c:tx>
            <c:v>Exit Air temp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Sheet1!$O$17:$O$52</c:f>
              <c:numCache>
                <c:formatCode>General</c:formatCode>
                <c:ptCount val="36"/>
                <c:pt idx="0">
                  <c:v>18.600000000000001</c:v>
                </c:pt>
                <c:pt idx="2">
                  <c:v>24.8</c:v>
                </c:pt>
                <c:pt idx="3">
                  <c:v>30.6</c:v>
                </c:pt>
                <c:pt idx="4">
                  <c:v>30.8</c:v>
                </c:pt>
                <c:pt idx="5">
                  <c:v>30.6</c:v>
                </c:pt>
                <c:pt idx="6">
                  <c:v>31.2</c:v>
                </c:pt>
                <c:pt idx="7">
                  <c:v>29.8</c:v>
                </c:pt>
                <c:pt idx="8">
                  <c:v>29.2</c:v>
                </c:pt>
                <c:pt idx="9">
                  <c:v>29.6</c:v>
                </c:pt>
                <c:pt idx="10">
                  <c:v>30</c:v>
                </c:pt>
                <c:pt idx="11">
                  <c:v>30.6</c:v>
                </c:pt>
                <c:pt idx="12">
                  <c:v>33.4</c:v>
                </c:pt>
                <c:pt idx="13">
                  <c:v>34.4</c:v>
                </c:pt>
                <c:pt idx="14">
                  <c:v>35.4</c:v>
                </c:pt>
                <c:pt idx="15">
                  <c:v>35.6</c:v>
                </c:pt>
                <c:pt idx="16">
                  <c:v>34.4</c:v>
                </c:pt>
                <c:pt idx="17">
                  <c:v>36.200000000000003</c:v>
                </c:pt>
                <c:pt idx="18">
                  <c:v>37</c:v>
                </c:pt>
                <c:pt idx="19">
                  <c:v>37.4</c:v>
                </c:pt>
                <c:pt idx="20">
                  <c:v>37.4</c:v>
                </c:pt>
                <c:pt idx="21">
                  <c:v>37.4</c:v>
                </c:pt>
                <c:pt idx="22">
                  <c:v>48.4</c:v>
                </c:pt>
                <c:pt idx="23">
                  <c:v>44.4</c:v>
                </c:pt>
                <c:pt idx="24">
                  <c:v>35.799999999999997</c:v>
                </c:pt>
                <c:pt idx="25">
                  <c:v>32.4</c:v>
                </c:pt>
                <c:pt idx="26">
                  <c:v>32.200000000000003</c:v>
                </c:pt>
                <c:pt idx="27">
                  <c:v>32.4</c:v>
                </c:pt>
                <c:pt idx="28">
                  <c:v>31.2</c:v>
                </c:pt>
                <c:pt idx="29">
                  <c:v>31.2</c:v>
                </c:pt>
                <c:pt idx="30">
                  <c:v>31.2</c:v>
                </c:pt>
                <c:pt idx="31">
                  <c:v>31.4</c:v>
                </c:pt>
                <c:pt idx="32">
                  <c:v>25</c:v>
                </c:pt>
                <c:pt idx="33">
                  <c:v>23.2</c:v>
                </c:pt>
                <c:pt idx="34">
                  <c:v>23.6</c:v>
                </c:pt>
                <c:pt idx="35">
                  <c:v>24.2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75D-49A8-8966-ACCF231D6DFC}"/>
            </c:ext>
          </c:extLst>
        </c:ser>
        <c:ser>
          <c:idx val="2"/>
          <c:order val="2"/>
          <c:tx>
            <c:v>Ambient temp Cu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Sheet1!$Q$17:$Q$52</c:f>
              <c:numCache>
                <c:formatCode>General</c:formatCode>
                <c:ptCount val="36"/>
                <c:pt idx="0">
                  <c:v>20.8</c:v>
                </c:pt>
                <c:pt idx="2">
                  <c:v>23.4</c:v>
                </c:pt>
                <c:pt idx="3">
                  <c:v>24.6</c:v>
                </c:pt>
                <c:pt idx="4">
                  <c:v>24</c:v>
                </c:pt>
                <c:pt idx="5">
                  <c:v>24.2</c:v>
                </c:pt>
                <c:pt idx="6">
                  <c:v>24.4</c:v>
                </c:pt>
                <c:pt idx="7">
                  <c:v>23.2</c:v>
                </c:pt>
                <c:pt idx="8">
                  <c:v>22.2</c:v>
                </c:pt>
                <c:pt idx="9">
                  <c:v>23</c:v>
                </c:pt>
                <c:pt idx="10">
                  <c:v>23.8</c:v>
                </c:pt>
                <c:pt idx="11">
                  <c:v>24.4</c:v>
                </c:pt>
                <c:pt idx="12">
                  <c:v>24.6</c:v>
                </c:pt>
                <c:pt idx="13">
                  <c:v>24.6</c:v>
                </c:pt>
                <c:pt idx="14">
                  <c:v>24.8</c:v>
                </c:pt>
                <c:pt idx="15">
                  <c:v>24.8</c:v>
                </c:pt>
                <c:pt idx="16">
                  <c:v>22.4</c:v>
                </c:pt>
                <c:pt idx="17">
                  <c:v>24.2</c:v>
                </c:pt>
                <c:pt idx="18">
                  <c:v>25.2</c:v>
                </c:pt>
                <c:pt idx="19">
                  <c:v>25.4</c:v>
                </c:pt>
                <c:pt idx="20">
                  <c:v>25.4</c:v>
                </c:pt>
                <c:pt idx="21">
                  <c:v>25.4</c:v>
                </c:pt>
                <c:pt idx="22">
                  <c:v>25.8</c:v>
                </c:pt>
                <c:pt idx="23">
                  <c:v>26.2</c:v>
                </c:pt>
                <c:pt idx="24">
                  <c:v>26</c:v>
                </c:pt>
                <c:pt idx="25">
                  <c:v>25.4</c:v>
                </c:pt>
                <c:pt idx="26">
                  <c:v>25</c:v>
                </c:pt>
                <c:pt idx="27">
                  <c:v>25.4</c:v>
                </c:pt>
                <c:pt idx="28">
                  <c:v>24.8</c:v>
                </c:pt>
                <c:pt idx="29">
                  <c:v>24.6</c:v>
                </c:pt>
                <c:pt idx="30">
                  <c:v>24.6</c:v>
                </c:pt>
                <c:pt idx="31">
                  <c:v>25.2</c:v>
                </c:pt>
                <c:pt idx="32">
                  <c:v>25.2</c:v>
                </c:pt>
                <c:pt idx="33">
                  <c:v>24.8</c:v>
                </c:pt>
                <c:pt idx="34">
                  <c:v>25.2</c:v>
                </c:pt>
                <c:pt idx="35">
                  <c:v>24.8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75D-49A8-8966-ACCF231D6DFC}"/>
            </c:ext>
          </c:extLst>
        </c:ser>
        <c:ser>
          <c:idx val="3"/>
          <c:order val="3"/>
          <c:tx>
            <c:v>Resistor 01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Sheet1!$R$17:$R$52</c:f>
              <c:numCache>
                <c:formatCode>General</c:formatCode>
                <c:ptCount val="36"/>
                <c:pt idx="0">
                  <c:v>19.600000000000001</c:v>
                </c:pt>
                <c:pt idx="2">
                  <c:v>25.8</c:v>
                </c:pt>
                <c:pt idx="3">
                  <c:v>27</c:v>
                </c:pt>
                <c:pt idx="4">
                  <c:v>26.4</c:v>
                </c:pt>
                <c:pt idx="5">
                  <c:v>26.4</c:v>
                </c:pt>
                <c:pt idx="6">
                  <c:v>26.6</c:v>
                </c:pt>
                <c:pt idx="7">
                  <c:v>25.4</c:v>
                </c:pt>
                <c:pt idx="8">
                  <c:v>24.2</c:v>
                </c:pt>
                <c:pt idx="9">
                  <c:v>24.6</c:v>
                </c:pt>
                <c:pt idx="10">
                  <c:v>29.4</c:v>
                </c:pt>
                <c:pt idx="11">
                  <c:v>38.200000000000003</c:v>
                </c:pt>
                <c:pt idx="12">
                  <c:v>41.6</c:v>
                </c:pt>
                <c:pt idx="13">
                  <c:v>44.6</c:v>
                </c:pt>
                <c:pt idx="14">
                  <c:v>46.4</c:v>
                </c:pt>
                <c:pt idx="15">
                  <c:v>47</c:v>
                </c:pt>
                <c:pt idx="16">
                  <c:v>46.8</c:v>
                </c:pt>
                <c:pt idx="17">
                  <c:v>47</c:v>
                </c:pt>
                <c:pt idx="18">
                  <c:v>49.4</c:v>
                </c:pt>
                <c:pt idx="19">
                  <c:v>49.8</c:v>
                </c:pt>
                <c:pt idx="20">
                  <c:v>49.2</c:v>
                </c:pt>
                <c:pt idx="21">
                  <c:v>49.2</c:v>
                </c:pt>
                <c:pt idx="22">
                  <c:v>33.200000000000003</c:v>
                </c:pt>
                <c:pt idx="23">
                  <c:v>29.8</c:v>
                </c:pt>
                <c:pt idx="24">
                  <c:v>28.2</c:v>
                </c:pt>
                <c:pt idx="25">
                  <c:v>27.4</c:v>
                </c:pt>
                <c:pt idx="26">
                  <c:v>27.2</c:v>
                </c:pt>
                <c:pt idx="27">
                  <c:v>27.4</c:v>
                </c:pt>
                <c:pt idx="28">
                  <c:v>26.6</c:v>
                </c:pt>
                <c:pt idx="29">
                  <c:v>26.4</c:v>
                </c:pt>
                <c:pt idx="30">
                  <c:v>26.6</c:v>
                </c:pt>
                <c:pt idx="31">
                  <c:v>24.8</c:v>
                </c:pt>
                <c:pt idx="32">
                  <c:v>23.8</c:v>
                </c:pt>
                <c:pt idx="33">
                  <c:v>23.2</c:v>
                </c:pt>
                <c:pt idx="34">
                  <c:v>23.6</c:v>
                </c:pt>
                <c:pt idx="35">
                  <c:v>24.4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75D-49A8-8966-ACCF231D6DFC}"/>
            </c:ext>
          </c:extLst>
        </c:ser>
        <c:ser>
          <c:idx val="4"/>
          <c:order val="4"/>
          <c:tx>
            <c:v>Resistor 02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Sheet1!$S$17:$S$52</c:f>
              <c:numCache>
                <c:formatCode>General</c:formatCode>
                <c:ptCount val="36"/>
                <c:pt idx="0">
                  <c:v>20.6</c:v>
                </c:pt>
                <c:pt idx="2">
                  <c:v>26.2</c:v>
                </c:pt>
                <c:pt idx="3">
                  <c:v>28.4</c:v>
                </c:pt>
                <c:pt idx="4">
                  <c:v>28.4</c:v>
                </c:pt>
                <c:pt idx="5">
                  <c:v>28.4</c:v>
                </c:pt>
                <c:pt idx="6">
                  <c:v>29.6</c:v>
                </c:pt>
                <c:pt idx="7">
                  <c:v>26</c:v>
                </c:pt>
                <c:pt idx="8">
                  <c:v>26.6</c:v>
                </c:pt>
                <c:pt idx="9">
                  <c:v>27.4</c:v>
                </c:pt>
                <c:pt idx="10">
                  <c:v>32.200000000000003</c:v>
                </c:pt>
                <c:pt idx="11">
                  <c:v>39.200000000000003</c:v>
                </c:pt>
                <c:pt idx="12">
                  <c:v>47.6</c:v>
                </c:pt>
                <c:pt idx="13">
                  <c:v>51.4</c:v>
                </c:pt>
                <c:pt idx="14">
                  <c:v>52.2</c:v>
                </c:pt>
                <c:pt idx="15">
                  <c:v>54.6</c:v>
                </c:pt>
                <c:pt idx="16">
                  <c:v>55.2</c:v>
                </c:pt>
                <c:pt idx="17">
                  <c:v>55.8</c:v>
                </c:pt>
                <c:pt idx="18">
                  <c:v>57.6</c:v>
                </c:pt>
                <c:pt idx="19">
                  <c:v>57.6</c:v>
                </c:pt>
                <c:pt idx="20">
                  <c:v>58.2</c:v>
                </c:pt>
                <c:pt idx="21">
                  <c:v>58.2</c:v>
                </c:pt>
                <c:pt idx="22">
                  <c:v>41.8</c:v>
                </c:pt>
                <c:pt idx="23">
                  <c:v>36.6</c:v>
                </c:pt>
                <c:pt idx="24">
                  <c:v>32.200000000000003</c:v>
                </c:pt>
                <c:pt idx="25">
                  <c:v>30.8</c:v>
                </c:pt>
                <c:pt idx="26">
                  <c:v>30.4</c:v>
                </c:pt>
                <c:pt idx="27">
                  <c:v>30.8</c:v>
                </c:pt>
                <c:pt idx="28">
                  <c:v>29.4</c:v>
                </c:pt>
                <c:pt idx="29">
                  <c:v>29.4</c:v>
                </c:pt>
                <c:pt idx="30">
                  <c:v>30.2</c:v>
                </c:pt>
                <c:pt idx="31">
                  <c:v>26.8</c:v>
                </c:pt>
                <c:pt idx="32">
                  <c:v>24.2</c:v>
                </c:pt>
                <c:pt idx="33">
                  <c:v>23.4</c:v>
                </c:pt>
                <c:pt idx="34">
                  <c:v>23.8</c:v>
                </c:pt>
                <c:pt idx="35">
                  <c:v>24.6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75D-49A8-8966-ACCF231D6DFC}"/>
            </c:ext>
          </c:extLst>
        </c:ser>
        <c:ser>
          <c:idx val="5"/>
          <c:order val="5"/>
          <c:tx>
            <c:v>Resistor 03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Sheet1!$T$17:$T$52</c:f>
              <c:numCache>
                <c:formatCode>General</c:formatCode>
                <c:ptCount val="36"/>
                <c:pt idx="0">
                  <c:v>20.6</c:v>
                </c:pt>
                <c:pt idx="2">
                  <c:v>28.2</c:v>
                </c:pt>
                <c:pt idx="3">
                  <c:v>31.8</c:v>
                </c:pt>
                <c:pt idx="4">
                  <c:v>31.6</c:v>
                </c:pt>
                <c:pt idx="5">
                  <c:v>31.4</c:v>
                </c:pt>
                <c:pt idx="6">
                  <c:v>32</c:v>
                </c:pt>
                <c:pt idx="7">
                  <c:v>31.8</c:v>
                </c:pt>
                <c:pt idx="8">
                  <c:v>30</c:v>
                </c:pt>
                <c:pt idx="9">
                  <c:v>30.4</c:v>
                </c:pt>
                <c:pt idx="10">
                  <c:v>36.200000000000003</c:v>
                </c:pt>
                <c:pt idx="11">
                  <c:v>44.2</c:v>
                </c:pt>
                <c:pt idx="12">
                  <c:v>47.8</c:v>
                </c:pt>
                <c:pt idx="13">
                  <c:v>48.6</c:v>
                </c:pt>
                <c:pt idx="14">
                  <c:v>52.6</c:v>
                </c:pt>
                <c:pt idx="15">
                  <c:v>54.2</c:v>
                </c:pt>
                <c:pt idx="16">
                  <c:v>54.8</c:v>
                </c:pt>
                <c:pt idx="17">
                  <c:v>55.6</c:v>
                </c:pt>
                <c:pt idx="18">
                  <c:v>55.2</c:v>
                </c:pt>
                <c:pt idx="19">
                  <c:v>56.2</c:v>
                </c:pt>
                <c:pt idx="20">
                  <c:v>56.6</c:v>
                </c:pt>
                <c:pt idx="21">
                  <c:v>56.6</c:v>
                </c:pt>
                <c:pt idx="22">
                  <c:v>48.8</c:v>
                </c:pt>
                <c:pt idx="23">
                  <c:v>43.4</c:v>
                </c:pt>
                <c:pt idx="24">
                  <c:v>36.200000000000003</c:v>
                </c:pt>
                <c:pt idx="25">
                  <c:v>34</c:v>
                </c:pt>
                <c:pt idx="26">
                  <c:v>34</c:v>
                </c:pt>
                <c:pt idx="27">
                  <c:v>33.200000000000003</c:v>
                </c:pt>
                <c:pt idx="28">
                  <c:v>32.6</c:v>
                </c:pt>
                <c:pt idx="29">
                  <c:v>32.799999999999997</c:v>
                </c:pt>
                <c:pt idx="30">
                  <c:v>33.200000000000003</c:v>
                </c:pt>
                <c:pt idx="31">
                  <c:v>28.2</c:v>
                </c:pt>
                <c:pt idx="32">
                  <c:v>25.2</c:v>
                </c:pt>
                <c:pt idx="33">
                  <c:v>23.4</c:v>
                </c:pt>
                <c:pt idx="34">
                  <c:v>24.8</c:v>
                </c:pt>
                <c:pt idx="35">
                  <c:v>24.6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75D-49A8-8966-ACCF231D6DFC}"/>
            </c:ext>
          </c:extLst>
        </c:ser>
        <c:ser>
          <c:idx val="6"/>
          <c:order val="6"/>
          <c:tx>
            <c:v>Resistor 04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Sheet1!$U$17:$U$52</c:f>
              <c:numCache>
                <c:formatCode>General</c:formatCode>
                <c:ptCount val="36"/>
                <c:pt idx="0">
                  <c:v>20.6</c:v>
                </c:pt>
                <c:pt idx="2">
                  <c:v>29.8</c:v>
                </c:pt>
                <c:pt idx="3">
                  <c:v>32.6</c:v>
                </c:pt>
                <c:pt idx="4">
                  <c:v>32.6</c:v>
                </c:pt>
                <c:pt idx="5">
                  <c:v>33.799999999999997</c:v>
                </c:pt>
                <c:pt idx="6">
                  <c:v>34.200000000000003</c:v>
                </c:pt>
                <c:pt idx="7">
                  <c:v>33.6</c:v>
                </c:pt>
                <c:pt idx="8">
                  <c:v>32.4</c:v>
                </c:pt>
                <c:pt idx="9">
                  <c:v>33.200000000000003</c:v>
                </c:pt>
                <c:pt idx="10">
                  <c:v>36.6</c:v>
                </c:pt>
                <c:pt idx="11">
                  <c:v>41.2</c:v>
                </c:pt>
                <c:pt idx="12">
                  <c:v>43.8</c:v>
                </c:pt>
                <c:pt idx="13">
                  <c:v>47.6</c:v>
                </c:pt>
                <c:pt idx="14">
                  <c:v>45.8</c:v>
                </c:pt>
                <c:pt idx="15">
                  <c:v>49.2</c:v>
                </c:pt>
                <c:pt idx="16">
                  <c:v>48.2</c:v>
                </c:pt>
                <c:pt idx="17">
                  <c:v>49.2</c:v>
                </c:pt>
                <c:pt idx="18">
                  <c:v>50.4</c:v>
                </c:pt>
                <c:pt idx="19">
                  <c:v>50.8</c:v>
                </c:pt>
                <c:pt idx="20">
                  <c:v>50.6</c:v>
                </c:pt>
                <c:pt idx="21">
                  <c:v>50.6</c:v>
                </c:pt>
                <c:pt idx="22">
                  <c:v>50.4</c:v>
                </c:pt>
                <c:pt idx="23">
                  <c:v>46.2</c:v>
                </c:pt>
                <c:pt idx="24">
                  <c:v>39.200000000000003</c:v>
                </c:pt>
                <c:pt idx="25">
                  <c:v>36.200000000000003</c:v>
                </c:pt>
                <c:pt idx="26">
                  <c:v>35.799999999999997</c:v>
                </c:pt>
                <c:pt idx="27">
                  <c:v>35.4</c:v>
                </c:pt>
                <c:pt idx="28">
                  <c:v>34.6</c:v>
                </c:pt>
                <c:pt idx="29">
                  <c:v>34.799999999999997</c:v>
                </c:pt>
                <c:pt idx="30">
                  <c:v>34.799999999999997</c:v>
                </c:pt>
                <c:pt idx="31">
                  <c:v>30.6</c:v>
                </c:pt>
                <c:pt idx="32">
                  <c:v>25.2</c:v>
                </c:pt>
                <c:pt idx="33">
                  <c:v>24.3</c:v>
                </c:pt>
                <c:pt idx="34">
                  <c:v>24.6</c:v>
                </c:pt>
                <c:pt idx="35">
                  <c:v>24.4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75D-49A8-8966-ACCF231D6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7124351"/>
        <c:axId val="1767127679"/>
      </c:scatterChart>
      <c:valAx>
        <c:axId val="1767124351"/>
        <c:scaling>
          <c:orientation val="minMax"/>
          <c:max val="3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[mins]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127679"/>
        <c:crosses val="autoZero"/>
        <c:crossBetween val="midCat"/>
      </c:valAx>
      <c:valAx>
        <c:axId val="1767127679"/>
        <c:scaling>
          <c:orientation val="minMax"/>
          <c:max val="6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[degC]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1243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Temp. vs Time normalised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Exp. Ait Temp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Sheet1!$W$17:$W$52</c:f>
              <c:numCache>
                <c:formatCode>General</c:formatCode>
                <c:ptCount val="36"/>
                <c:pt idx="0">
                  <c:v>-2.1999999999999993</c:v>
                </c:pt>
                <c:pt idx="2">
                  <c:v>-2</c:v>
                </c:pt>
                <c:pt idx="3">
                  <c:v>-2</c:v>
                </c:pt>
                <c:pt idx="4">
                  <c:v>-1.8000000000000007</c:v>
                </c:pt>
                <c:pt idx="5">
                  <c:v>-2</c:v>
                </c:pt>
                <c:pt idx="6">
                  <c:v>-2</c:v>
                </c:pt>
                <c:pt idx="7">
                  <c:v>-2</c:v>
                </c:pt>
                <c:pt idx="8">
                  <c:v>-1.5999999999999979</c:v>
                </c:pt>
                <c:pt idx="9">
                  <c:v>-2.1999999999999993</c:v>
                </c:pt>
                <c:pt idx="10">
                  <c:v>-1.4000000000000021</c:v>
                </c:pt>
                <c:pt idx="11">
                  <c:v>2.4000000000000021</c:v>
                </c:pt>
                <c:pt idx="12">
                  <c:v>4.7999999999999972</c:v>
                </c:pt>
                <c:pt idx="13">
                  <c:v>7</c:v>
                </c:pt>
                <c:pt idx="14">
                  <c:v>8.1999999999999993</c:v>
                </c:pt>
                <c:pt idx="15">
                  <c:v>8.8000000000000007</c:v>
                </c:pt>
                <c:pt idx="16">
                  <c:v>11</c:v>
                </c:pt>
                <c:pt idx="17">
                  <c:v>11.2</c:v>
                </c:pt>
                <c:pt idx="18">
                  <c:v>11.2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</c:v>
                </c:pt>
                <c:pt idx="23">
                  <c:v>-2</c:v>
                </c:pt>
                <c:pt idx="24">
                  <c:v>-2.1999999999999993</c:v>
                </c:pt>
                <c:pt idx="25">
                  <c:v>-2.1999999999999993</c:v>
                </c:pt>
                <c:pt idx="26">
                  <c:v>-1.8000000000000007</c:v>
                </c:pt>
                <c:pt idx="27">
                  <c:v>-2</c:v>
                </c:pt>
                <c:pt idx="28">
                  <c:v>-2.4000000000000021</c:v>
                </c:pt>
                <c:pt idx="29">
                  <c:v>-2</c:v>
                </c:pt>
                <c:pt idx="30">
                  <c:v>-2</c:v>
                </c:pt>
                <c:pt idx="31">
                  <c:v>-2</c:v>
                </c:pt>
                <c:pt idx="32">
                  <c:v>-1.8000000000000007</c:v>
                </c:pt>
                <c:pt idx="33">
                  <c:v>-1.6000000000000014</c:v>
                </c:pt>
                <c:pt idx="34">
                  <c:v>-0.80000000000000071</c:v>
                </c:pt>
                <c:pt idx="35">
                  <c:v>-0.40000000000000213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3E-4324-B8D1-07BF5372B316}"/>
            </c:ext>
          </c:extLst>
        </c:ser>
        <c:ser>
          <c:idx val="1"/>
          <c:order val="1"/>
          <c:tx>
            <c:v>Exit air temp.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Sheet1!$X$17:$X$52</c:f>
              <c:numCache>
                <c:formatCode>General</c:formatCode>
                <c:ptCount val="36"/>
                <c:pt idx="0">
                  <c:v>-2.1999999999999993</c:v>
                </c:pt>
                <c:pt idx="2">
                  <c:v>1.4000000000000021</c:v>
                </c:pt>
                <c:pt idx="3">
                  <c:v>6</c:v>
                </c:pt>
                <c:pt idx="4">
                  <c:v>6.8000000000000007</c:v>
                </c:pt>
                <c:pt idx="5">
                  <c:v>6.4000000000000021</c:v>
                </c:pt>
                <c:pt idx="6">
                  <c:v>6.8000000000000007</c:v>
                </c:pt>
                <c:pt idx="7">
                  <c:v>6.6000000000000014</c:v>
                </c:pt>
                <c:pt idx="8">
                  <c:v>7</c:v>
                </c:pt>
                <c:pt idx="9">
                  <c:v>6.6000000000000014</c:v>
                </c:pt>
                <c:pt idx="10">
                  <c:v>6.1999999999999993</c:v>
                </c:pt>
                <c:pt idx="11">
                  <c:v>6.2000000000000028</c:v>
                </c:pt>
                <c:pt idx="12">
                  <c:v>8.7999999999999972</c:v>
                </c:pt>
                <c:pt idx="13">
                  <c:v>9.7999999999999972</c:v>
                </c:pt>
                <c:pt idx="14">
                  <c:v>10.599999999999998</c:v>
                </c:pt>
                <c:pt idx="15">
                  <c:v>10.8</c:v>
                </c:pt>
                <c:pt idx="16">
                  <c:v>12</c:v>
                </c:pt>
                <c:pt idx="17">
                  <c:v>12.000000000000004</c:v>
                </c:pt>
                <c:pt idx="18">
                  <c:v>11.8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22.599999999999998</c:v>
                </c:pt>
                <c:pt idx="23">
                  <c:v>18.2</c:v>
                </c:pt>
                <c:pt idx="24">
                  <c:v>9.7999999999999972</c:v>
                </c:pt>
                <c:pt idx="25">
                  <c:v>7</c:v>
                </c:pt>
                <c:pt idx="26">
                  <c:v>7.2000000000000028</c:v>
                </c:pt>
                <c:pt idx="27">
                  <c:v>7</c:v>
                </c:pt>
                <c:pt idx="28">
                  <c:v>6.3999999999999986</c:v>
                </c:pt>
                <c:pt idx="29">
                  <c:v>6.5999999999999979</c:v>
                </c:pt>
                <c:pt idx="30">
                  <c:v>6.5999999999999979</c:v>
                </c:pt>
                <c:pt idx="31">
                  <c:v>6.1999999999999993</c:v>
                </c:pt>
                <c:pt idx="32">
                  <c:v>-0.19999999999999929</c:v>
                </c:pt>
                <c:pt idx="33">
                  <c:v>-1.6000000000000014</c:v>
                </c:pt>
                <c:pt idx="34">
                  <c:v>-1.5999999999999979</c:v>
                </c:pt>
                <c:pt idx="35">
                  <c:v>-0.60000000000000142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F3E-4324-B8D1-07BF5372B316}"/>
            </c:ext>
          </c:extLst>
        </c:ser>
        <c:ser>
          <c:idx val="2"/>
          <c:order val="2"/>
          <c:tx>
            <c:v>Ambient Temp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Sheet1!$Y$17:$Y$52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F3E-4324-B8D1-07BF5372B316}"/>
            </c:ext>
          </c:extLst>
        </c:ser>
        <c:ser>
          <c:idx val="3"/>
          <c:order val="3"/>
          <c:tx>
            <c:v>Resistor 01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Sheet1!$Z$17:$Z$52</c:f>
              <c:numCache>
                <c:formatCode>General</c:formatCode>
                <c:ptCount val="36"/>
                <c:pt idx="0">
                  <c:v>-1.1999999999999993</c:v>
                </c:pt>
                <c:pt idx="2">
                  <c:v>2.4000000000000021</c:v>
                </c:pt>
                <c:pt idx="3">
                  <c:v>2.3999999999999986</c:v>
                </c:pt>
                <c:pt idx="4">
                  <c:v>2.3999999999999986</c:v>
                </c:pt>
                <c:pt idx="5">
                  <c:v>2.1999999999999993</c:v>
                </c:pt>
                <c:pt idx="6">
                  <c:v>2.2000000000000028</c:v>
                </c:pt>
                <c:pt idx="7">
                  <c:v>2.1999999999999993</c:v>
                </c:pt>
                <c:pt idx="8">
                  <c:v>2</c:v>
                </c:pt>
                <c:pt idx="9">
                  <c:v>1.6000000000000014</c:v>
                </c:pt>
                <c:pt idx="10">
                  <c:v>5.5999999999999979</c:v>
                </c:pt>
                <c:pt idx="11">
                  <c:v>13.800000000000004</c:v>
                </c:pt>
                <c:pt idx="12">
                  <c:v>17</c:v>
                </c:pt>
                <c:pt idx="13">
                  <c:v>20</c:v>
                </c:pt>
                <c:pt idx="14">
                  <c:v>21.599999999999998</c:v>
                </c:pt>
                <c:pt idx="15">
                  <c:v>22.2</c:v>
                </c:pt>
                <c:pt idx="16">
                  <c:v>24.4</c:v>
                </c:pt>
                <c:pt idx="17">
                  <c:v>22.8</c:v>
                </c:pt>
                <c:pt idx="18">
                  <c:v>24.2</c:v>
                </c:pt>
                <c:pt idx="19">
                  <c:v>24.4</c:v>
                </c:pt>
                <c:pt idx="20">
                  <c:v>23.800000000000004</c:v>
                </c:pt>
                <c:pt idx="21">
                  <c:v>23.800000000000004</c:v>
                </c:pt>
                <c:pt idx="22">
                  <c:v>7.4000000000000021</c:v>
                </c:pt>
                <c:pt idx="23">
                  <c:v>3.6000000000000014</c:v>
                </c:pt>
                <c:pt idx="24">
                  <c:v>2.1999999999999993</c:v>
                </c:pt>
                <c:pt idx="25">
                  <c:v>2</c:v>
                </c:pt>
                <c:pt idx="26">
                  <c:v>2.1999999999999993</c:v>
                </c:pt>
                <c:pt idx="27">
                  <c:v>2</c:v>
                </c:pt>
                <c:pt idx="28">
                  <c:v>1.8000000000000007</c:v>
                </c:pt>
                <c:pt idx="29">
                  <c:v>1.7999999999999972</c:v>
                </c:pt>
                <c:pt idx="30">
                  <c:v>2</c:v>
                </c:pt>
                <c:pt idx="31">
                  <c:v>-0.39999999999999858</c:v>
                </c:pt>
                <c:pt idx="32">
                  <c:v>-1.3999999999999986</c:v>
                </c:pt>
                <c:pt idx="33">
                  <c:v>-1.6000000000000014</c:v>
                </c:pt>
                <c:pt idx="34">
                  <c:v>-1.5999999999999979</c:v>
                </c:pt>
                <c:pt idx="35">
                  <c:v>-0.40000000000000213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F3E-4324-B8D1-07BF5372B316}"/>
            </c:ext>
          </c:extLst>
        </c:ser>
        <c:ser>
          <c:idx val="4"/>
          <c:order val="4"/>
          <c:tx>
            <c:v>Resistor 02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Sheet1!$AA$17:$AA$52</c:f>
              <c:numCache>
                <c:formatCode>General</c:formatCode>
                <c:ptCount val="36"/>
                <c:pt idx="0">
                  <c:v>-0.19999999999999929</c:v>
                </c:pt>
                <c:pt idx="1">
                  <c:v>0</c:v>
                </c:pt>
                <c:pt idx="2">
                  <c:v>2.8000000000000007</c:v>
                </c:pt>
                <c:pt idx="3">
                  <c:v>3.7999999999999972</c:v>
                </c:pt>
                <c:pt idx="4">
                  <c:v>4.3999999999999986</c:v>
                </c:pt>
                <c:pt idx="5">
                  <c:v>4.1999999999999993</c:v>
                </c:pt>
                <c:pt idx="6">
                  <c:v>5.2000000000000028</c:v>
                </c:pt>
                <c:pt idx="7">
                  <c:v>2.8000000000000007</c:v>
                </c:pt>
                <c:pt idx="8">
                  <c:v>4.4000000000000021</c:v>
                </c:pt>
                <c:pt idx="9">
                  <c:v>4.3999999999999986</c:v>
                </c:pt>
                <c:pt idx="10">
                  <c:v>8.4000000000000021</c:v>
                </c:pt>
                <c:pt idx="11">
                  <c:v>14.800000000000004</c:v>
                </c:pt>
                <c:pt idx="12">
                  <c:v>23</c:v>
                </c:pt>
                <c:pt idx="13">
                  <c:v>26.799999999999997</c:v>
                </c:pt>
                <c:pt idx="14">
                  <c:v>27.400000000000002</c:v>
                </c:pt>
                <c:pt idx="15">
                  <c:v>29.8</c:v>
                </c:pt>
                <c:pt idx="16">
                  <c:v>32.800000000000004</c:v>
                </c:pt>
                <c:pt idx="17">
                  <c:v>31.599999999999998</c:v>
                </c:pt>
                <c:pt idx="18">
                  <c:v>32.400000000000006</c:v>
                </c:pt>
                <c:pt idx="19">
                  <c:v>32.200000000000003</c:v>
                </c:pt>
                <c:pt idx="20">
                  <c:v>32.800000000000004</c:v>
                </c:pt>
                <c:pt idx="21">
                  <c:v>32.800000000000004</c:v>
                </c:pt>
                <c:pt idx="22">
                  <c:v>15.999999999999996</c:v>
                </c:pt>
                <c:pt idx="23">
                  <c:v>10.400000000000002</c:v>
                </c:pt>
                <c:pt idx="24">
                  <c:v>6.2000000000000028</c:v>
                </c:pt>
                <c:pt idx="25">
                  <c:v>5.4000000000000021</c:v>
                </c:pt>
                <c:pt idx="26">
                  <c:v>5.3999999999999986</c:v>
                </c:pt>
                <c:pt idx="27">
                  <c:v>5.4000000000000021</c:v>
                </c:pt>
                <c:pt idx="28">
                  <c:v>4.5999999999999979</c:v>
                </c:pt>
                <c:pt idx="29">
                  <c:v>4.7999999999999972</c:v>
                </c:pt>
                <c:pt idx="30">
                  <c:v>5.5999999999999979</c:v>
                </c:pt>
                <c:pt idx="31">
                  <c:v>1.6000000000000014</c:v>
                </c:pt>
                <c:pt idx="32">
                  <c:v>-1</c:v>
                </c:pt>
                <c:pt idx="33">
                  <c:v>-1.4000000000000021</c:v>
                </c:pt>
                <c:pt idx="34">
                  <c:v>-1.3999999999999986</c:v>
                </c:pt>
                <c:pt idx="35">
                  <c:v>-0.19999999999999929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F3E-4324-B8D1-07BF5372B316}"/>
            </c:ext>
          </c:extLst>
        </c:ser>
        <c:ser>
          <c:idx val="5"/>
          <c:order val="5"/>
          <c:tx>
            <c:v>Resistor 03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Sheet1!$AB$17:$AB$52</c:f>
              <c:numCache>
                <c:formatCode>General</c:formatCode>
                <c:ptCount val="36"/>
                <c:pt idx="0">
                  <c:v>-0.19999999999999929</c:v>
                </c:pt>
                <c:pt idx="1">
                  <c:v>0</c:v>
                </c:pt>
                <c:pt idx="2">
                  <c:v>4.8000000000000007</c:v>
                </c:pt>
                <c:pt idx="3">
                  <c:v>7.1999999999999993</c:v>
                </c:pt>
                <c:pt idx="4">
                  <c:v>7.6000000000000014</c:v>
                </c:pt>
                <c:pt idx="5">
                  <c:v>7.1999999999999993</c:v>
                </c:pt>
                <c:pt idx="6">
                  <c:v>7.6000000000000014</c:v>
                </c:pt>
                <c:pt idx="7">
                  <c:v>8.6000000000000014</c:v>
                </c:pt>
                <c:pt idx="8">
                  <c:v>7.8000000000000007</c:v>
                </c:pt>
                <c:pt idx="9">
                  <c:v>7.3999999999999986</c:v>
                </c:pt>
                <c:pt idx="10">
                  <c:v>12.400000000000002</c:v>
                </c:pt>
                <c:pt idx="11">
                  <c:v>19.800000000000004</c:v>
                </c:pt>
                <c:pt idx="12">
                  <c:v>23.199999999999996</c:v>
                </c:pt>
                <c:pt idx="13">
                  <c:v>24</c:v>
                </c:pt>
                <c:pt idx="14">
                  <c:v>27.8</c:v>
                </c:pt>
                <c:pt idx="15">
                  <c:v>29.400000000000002</c:v>
                </c:pt>
                <c:pt idx="16">
                  <c:v>32.4</c:v>
                </c:pt>
                <c:pt idx="17">
                  <c:v>31.400000000000002</c:v>
                </c:pt>
                <c:pt idx="18">
                  <c:v>30.000000000000004</c:v>
                </c:pt>
                <c:pt idx="19">
                  <c:v>30.800000000000004</c:v>
                </c:pt>
                <c:pt idx="20">
                  <c:v>31.200000000000003</c:v>
                </c:pt>
                <c:pt idx="21">
                  <c:v>31.200000000000003</c:v>
                </c:pt>
                <c:pt idx="22">
                  <c:v>22.999999999999996</c:v>
                </c:pt>
                <c:pt idx="23">
                  <c:v>17.2</c:v>
                </c:pt>
                <c:pt idx="24">
                  <c:v>10.200000000000003</c:v>
                </c:pt>
                <c:pt idx="25">
                  <c:v>8.6000000000000014</c:v>
                </c:pt>
                <c:pt idx="26">
                  <c:v>9</c:v>
                </c:pt>
                <c:pt idx="27">
                  <c:v>7.8000000000000043</c:v>
                </c:pt>
                <c:pt idx="28">
                  <c:v>7.8000000000000007</c:v>
                </c:pt>
                <c:pt idx="29">
                  <c:v>8.1999999999999957</c:v>
                </c:pt>
                <c:pt idx="30">
                  <c:v>8.6000000000000014</c:v>
                </c:pt>
                <c:pt idx="31">
                  <c:v>3</c:v>
                </c:pt>
                <c:pt idx="32">
                  <c:v>0</c:v>
                </c:pt>
                <c:pt idx="33">
                  <c:v>-1.4000000000000021</c:v>
                </c:pt>
                <c:pt idx="34">
                  <c:v>-0.39999999999999858</c:v>
                </c:pt>
                <c:pt idx="35">
                  <c:v>-0.19999999999999929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F3E-4324-B8D1-07BF5372B316}"/>
            </c:ext>
          </c:extLst>
        </c:ser>
        <c:ser>
          <c:idx val="6"/>
          <c:order val="6"/>
          <c:tx>
            <c:v>Resistor 04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Sheet1!$E$17:$E$52</c:f>
              <c:numCache>
                <c:formatCode>General</c:formatCode>
                <c:ptCount val="36"/>
                <c:pt idx="0">
                  <c:v>0</c:v>
                </c:pt>
                <c:pt idx="1">
                  <c:v>10.999999999999886</c:v>
                </c:pt>
                <c:pt idx="2">
                  <c:v>16</c:v>
                </c:pt>
                <c:pt idx="3">
                  <c:v>20</c:v>
                </c:pt>
                <c:pt idx="4">
                  <c:v>31</c:v>
                </c:pt>
                <c:pt idx="5">
                  <c:v>39</c:v>
                </c:pt>
                <c:pt idx="6">
                  <c:v>44</c:v>
                </c:pt>
                <c:pt idx="7">
                  <c:v>64</c:v>
                </c:pt>
                <c:pt idx="8">
                  <c:v>74</c:v>
                </c:pt>
                <c:pt idx="9">
                  <c:v>89</c:v>
                </c:pt>
                <c:pt idx="10">
                  <c:v>92</c:v>
                </c:pt>
                <c:pt idx="11">
                  <c:v>99</c:v>
                </c:pt>
                <c:pt idx="12">
                  <c:v>104</c:v>
                </c:pt>
                <c:pt idx="13">
                  <c:v>112</c:v>
                </c:pt>
                <c:pt idx="14">
                  <c:v>116</c:v>
                </c:pt>
                <c:pt idx="15">
                  <c:v>124.00000000000011</c:v>
                </c:pt>
                <c:pt idx="16">
                  <c:v>179</c:v>
                </c:pt>
                <c:pt idx="17">
                  <c:v>189</c:v>
                </c:pt>
                <c:pt idx="18">
                  <c:v>199</c:v>
                </c:pt>
                <c:pt idx="19">
                  <c:v>209</c:v>
                </c:pt>
                <c:pt idx="20">
                  <c:v>218.99999999999989</c:v>
                </c:pt>
                <c:pt idx="21">
                  <c:v>220.99999999999989</c:v>
                </c:pt>
                <c:pt idx="22">
                  <c:v>222.00000000000011</c:v>
                </c:pt>
                <c:pt idx="23">
                  <c:v>224</c:v>
                </c:pt>
                <c:pt idx="24">
                  <c:v>229</c:v>
                </c:pt>
                <c:pt idx="25">
                  <c:v>236</c:v>
                </c:pt>
                <c:pt idx="26">
                  <c:v>244</c:v>
                </c:pt>
                <c:pt idx="27">
                  <c:v>249</c:v>
                </c:pt>
                <c:pt idx="28">
                  <c:v>259.00000000000011</c:v>
                </c:pt>
                <c:pt idx="29">
                  <c:v>269</c:v>
                </c:pt>
                <c:pt idx="30">
                  <c:v>279</c:v>
                </c:pt>
                <c:pt idx="31">
                  <c:v>283</c:v>
                </c:pt>
                <c:pt idx="32">
                  <c:v>289</c:v>
                </c:pt>
                <c:pt idx="33">
                  <c:v>299</c:v>
                </c:pt>
                <c:pt idx="34">
                  <c:v>301.00000000000011</c:v>
                </c:pt>
                <c:pt idx="35">
                  <c:v>309.00000000000011</c:v>
                </c:pt>
              </c:numCache>
            </c:numRef>
          </c:xVal>
          <c:yVal>
            <c:numRef>
              <c:f>Sheet1!$AC$17:$AC$52</c:f>
              <c:numCache>
                <c:formatCode>General</c:formatCode>
                <c:ptCount val="36"/>
                <c:pt idx="0">
                  <c:v>-0.19999999999999929</c:v>
                </c:pt>
                <c:pt idx="1">
                  <c:v>0</c:v>
                </c:pt>
                <c:pt idx="2">
                  <c:v>6.4000000000000021</c:v>
                </c:pt>
                <c:pt idx="3">
                  <c:v>8</c:v>
                </c:pt>
                <c:pt idx="4">
                  <c:v>8.6000000000000014</c:v>
                </c:pt>
                <c:pt idx="5">
                  <c:v>9.5999999999999979</c:v>
                </c:pt>
                <c:pt idx="6">
                  <c:v>9.8000000000000043</c:v>
                </c:pt>
                <c:pt idx="7">
                  <c:v>10.400000000000002</c:v>
                </c:pt>
                <c:pt idx="8">
                  <c:v>10.199999999999999</c:v>
                </c:pt>
                <c:pt idx="9">
                  <c:v>10.200000000000003</c:v>
                </c:pt>
                <c:pt idx="10">
                  <c:v>12.8</c:v>
                </c:pt>
                <c:pt idx="11">
                  <c:v>16.800000000000004</c:v>
                </c:pt>
                <c:pt idx="12">
                  <c:v>19.199999999999996</c:v>
                </c:pt>
                <c:pt idx="13">
                  <c:v>23</c:v>
                </c:pt>
                <c:pt idx="14">
                  <c:v>20.999999999999996</c:v>
                </c:pt>
                <c:pt idx="15">
                  <c:v>24.400000000000002</c:v>
                </c:pt>
                <c:pt idx="16">
                  <c:v>25.800000000000004</c:v>
                </c:pt>
                <c:pt idx="17">
                  <c:v>25.000000000000004</c:v>
                </c:pt>
                <c:pt idx="18">
                  <c:v>25.2</c:v>
                </c:pt>
                <c:pt idx="19">
                  <c:v>25.4</c:v>
                </c:pt>
                <c:pt idx="20">
                  <c:v>25.200000000000003</c:v>
                </c:pt>
                <c:pt idx="21">
                  <c:v>25.200000000000003</c:v>
                </c:pt>
                <c:pt idx="22">
                  <c:v>24.599999999999998</c:v>
                </c:pt>
                <c:pt idx="23">
                  <c:v>20.000000000000004</c:v>
                </c:pt>
                <c:pt idx="24">
                  <c:v>13.200000000000003</c:v>
                </c:pt>
                <c:pt idx="25">
                  <c:v>10.800000000000004</c:v>
                </c:pt>
                <c:pt idx="26">
                  <c:v>10.799999999999997</c:v>
                </c:pt>
                <c:pt idx="27">
                  <c:v>10</c:v>
                </c:pt>
                <c:pt idx="28">
                  <c:v>9.8000000000000007</c:v>
                </c:pt>
                <c:pt idx="29">
                  <c:v>10.199999999999996</c:v>
                </c:pt>
                <c:pt idx="30">
                  <c:v>10.199999999999996</c:v>
                </c:pt>
                <c:pt idx="31">
                  <c:v>5.4000000000000021</c:v>
                </c:pt>
                <c:pt idx="32">
                  <c:v>0</c:v>
                </c:pt>
                <c:pt idx="33">
                  <c:v>-0.5</c:v>
                </c:pt>
                <c:pt idx="34">
                  <c:v>-0.59999999999999787</c:v>
                </c:pt>
                <c:pt idx="35">
                  <c:v>-0.40000000000000213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F3E-4324-B8D1-07BF5372B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968200"/>
        <c:axId val="483966560"/>
      </c:scatterChart>
      <c:valAx>
        <c:axId val="483968200"/>
        <c:scaling>
          <c:orientation val="minMax"/>
          <c:max val="3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[mins]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966560"/>
        <c:crosses val="autoZero"/>
        <c:crossBetween val="midCat"/>
      </c:valAx>
      <c:valAx>
        <c:axId val="48396656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[deg 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96820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8021694744615842"/>
          <c:y val="0.41156914284667595"/>
          <c:w val="0.11978305255384164"/>
          <c:h val="0.24535201077051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0.2766</cdr:x>
      <cdr:y>0.16667</cdr:y>
    </cdr:from>
    <cdr:to>
      <cdr:x>0.2766</cdr:x>
      <cdr:y>0.94661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809701" y="1064029"/>
          <a:ext cx="0" cy="4979324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0.2308</cdr:x>
      <cdr:y>0.94955</cdr:y>
    </cdr:from>
    <cdr:to>
      <cdr:x>0.32553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01377" y="6146158"/>
          <a:ext cx="985635" cy="32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Cooling air off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0.60566</cdr:x>
      <cdr:y>0.06308</cdr:y>
    </cdr:from>
    <cdr:to>
      <cdr:x>0.60566</cdr:x>
      <cdr:y>0.93692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152341" y="402704"/>
          <a:ext cx="0" cy="5578764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0.55691</cdr:x>
      <cdr:y>0.95099</cdr:y>
    </cdr:from>
    <cdr:to>
      <cdr:x>0.6699</cdr:x>
      <cdr:y>0.98847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794310" y="6155489"/>
          <a:ext cx="1175657" cy="242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/>
            <a:t>Cooling air on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0.75077</cdr:x>
      <cdr:y>0.31597</cdr:y>
    </cdr:from>
    <cdr:to>
      <cdr:x>0.75077</cdr:x>
      <cdr:y>0.93866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7626464" y="2017222"/>
          <a:ext cx="0" cy="397533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0.08201</cdr:x>
      <cdr:y>0.31163</cdr:y>
    </cdr:from>
    <cdr:to>
      <cdr:x>0.08201</cdr:x>
      <cdr:y>0.93432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833119" y="1989513"/>
          <a:ext cx="0" cy="397533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0.09386</cdr:x>
      <cdr:y>0.07147</cdr:y>
    </cdr:from>
    <cdr:to>
      <cdr:x>0.16758</cdr:x>
      <cdr:y>0.11632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53424" y="456276"/>
          <a:ext cx="748838" cy="28632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Raw data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0.21549</cdr:x>
      <cdr:y>0.06618</cdr:y>
    </cdr:from>
    <cdr:to>
      <cdr:x>0.33446</cdr:x>
      <cdr:y>0.13367</cdr:y>
    </cdr:to>
    <cdr:sp macro="" textlink="">
      <cdr:nvSpPr>
        <cdr:cNvPr id="9" name="TextBox 18"/>
        <cdr:cNvSpPr txBox="1"/>
      </cdr:nvSpPr>
      <cdr:spPr>
        <a:xfrm xmlns:a="http://schemas.openxmlformats.org/drawingml/2006/main">
          <a:off x="2242036" y="428339"/>
          <a:ext cx="1237848" cy="4368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/>
            <a:t>Uncooled resistor surface temp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0.31567</cdr:x>
      <cdr:y>0.10337</cdr:y>
    </cdr:from>
    <cdr:to>
      <cdr:x>0.40983</cdr:x>
      <cdr:y>0.1495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3284375" y="669089"/>
          <a:ext cx="979715" cy="298579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0.1888</cdr:x>
      <cdr:y>0.5359</cdr:y>
    </cdr:from>
    <cdr:to>
      <cdr:x>0.20768</cdr:x>
      <cdr:y>0.6123</cdr:y>
    </cdr:to>
    <cdr:sp macro="" textlink="">
      <cdr:nvSpPr>
        <cdr:cNvPr id="15" name="Oval 14"/>
        <cdr:cNvSpPr/>
      </cdr:nvSpPr>
      <cdr:spPr>
        <a:xfrm xmlns:a="http://schemas.openxmlformats.org/drawingml/2006/main">
          <a:off x="1964371" y="3468731"/>
          <a:ext cx="196413" cy="49452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0.6181</cdr:x>
      <cdr:y>0.07749</cdr:y>
    </cdr:from>
    <cdr:to>
      <cdr:x>0.6181</cdr:x>
      <cdr:y>0.92606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520573" y="473825"/>
          <a:ext cx="0" cy="518852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0.54721</cdr:x>
      <cdr:y>0.16431</cdr:y>
    </cdr:from>
    <cdr:to>
      <cdr:x>0.84083</cdr:x>
      <cdr:y>0.16821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4887423" y="1004665"/>
          <a:ext cx="2622505" cy="2384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8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5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6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1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6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50F3-2F20-4B86-B9B8-63D789EE9F91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6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98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Compressed air cooling through FEB cooling circuit</a:t>
            </a:r>
            <a:br>
              <a:rPr lang="en-GB" dirty="0" smtClean="0"/>
            </a:br>
            <a:r>
              <a:rPr lang="en-GB" dirty="0" smtClean="0"/>
              <a:t>OR </a:t>
            </a:r>
            <a:br>
              <a:rPr lang="en-GB" dirty="0" smtClean="0"/>
            </a:br>
            <a:r>
              <a:rPr lang="en-GB" dirty="0" smtClean="0"/>
              <a:t>a leak free cooling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1354"/>
            <a:ext cx="9144000" cy="1655762"/>
          </a:xfrm>
        </p:spPr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smtClean="0"/>
              <a:t>31</a:t>
            </a:r>
            <a:r>
              <a:rPr lang="en-GB" smtClean="0"/>
              <a:t>.08.21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0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5" y="3806888"/>
            <a:ext cx="3794449" cy="2845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9196" y="765236"/>
            <a:ext cx="3778898" cy="2834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90" y="139958"/>
            <a:ext cx="4528457" cy="339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596" y="4378063"/>
            <a:ext cx="2450323" cy="1837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8" y="4553338"/>
            <a:ext cx="3072881" cy="2304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531" y="434074"/>
            <a:ext cx="151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Layout of copper pipe and 22 resistors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83151" y="615820"/>
            <a:ext cx="173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entry with expansion valve,  and exit with flow meter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3944" y="2021451"/>
            <a:ext cx="2396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measurement points.</a:t>
            </a:r>
          </a:p>
          <a:p>
            <a:r>
              <a:rPr lang="en-GB" dirty="0" smtClean="0"/>
              <a:t>Using IR pistol</a:t>
            </a:r>
          </a:p>
          <a:p>
            <a:r>
              <a:rPr lang="en-GB" dirty="0" smtClean="0"/>
              <a:t>     Entry temp.</a:t>
            </a:r>
          </a:p>
          <a:p>
            <a:r>
              <a:rPr lang="en-GB" dirty="0" smtClean="0"/>
              <a:t>Exit temp.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01263" y="3100762"/>
            <a:ext cx="1035074" cy="21290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985964" y="1215984"/>
            <a:ext cx="1240387" cy="19937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86410" y="3498779"/>
            <a:ext cx="1652491" cy="2715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0767" y="3472092"/>
            <a:ext cx="170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flow meter [m3/hr]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064233" y="4777605"/>
            <a:ext cx="186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supply and </a:t>
            </a:r>
            <a:r>
              <a:rPr lang="en-GB" dirty="0" smtClean="0"/>
              <a:t>manual </a:t>
            </a:r>
            <a:r>
              <a:rPr lang="en-GB" dirty="0" smtClean="0"/>
              <a:t>DAQ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07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8FE0C7-06AD-4A82-B08A-354D22BA8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875151"/>
              </p:ext>
            </p:extLst>
          </p:nvPr>
        </p:nvGraphicFramePr>
        <p:xfrm>
          <a:off x="895739" y="179997"/>
          <a:ext cx="10404481" cy="647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8449887" y="2015835"/>
            <a:ext cx="878840" cy="256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Power</a:t>
            </a:r>
            <a:r>
              <a:rPr lang="en-GB" sz="1100" dirty="0" smtClean="0"/>
              <a:t> off</a:t>
            </a:r>
            <a:endParaRPr lang="en-GB" sz="1100" dirty="0"/>
          </a:p>
        </p:txBody>
      </p:sp>
      <p:sp>
        <p:nvSpPr>
          <p:cNvPr id="4" name="TextBox 1"/>
          <p:cNvSpPr txBox="1"/>
          <p:nvPr/>
        </p:nvSpPr>
        <p:spPr>
          <a:xfrm>
            <a:off x="1740046" y="1887679"/>
            <a:ext cx="878840" cy="256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Power</a:t>
            </a:r>
            <a:r>
              <a:rPr lang="en-GB" sz="1100" dirty="0" smtClean="0"/>
              <a:t> on.</a:t>
            </a:r>
          </a:p>
          <a:p>
            <a:r>
              <a:rPr lang="en-GB" dirty="0" smtClean="0"/>
              <a:t>Air flow on</a:t>
            </a:r>
            <a:endParaRPr lang="en-GB" sz="11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80114" y="933061"/>
            <a:ext cx="870263" cy="95461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10792168" y="1154059"/>
            <a:ext cx="878840" cy="256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Power</a:t>
            </a:r>
            <a:r>
              <a:rPr lang="en-GB" sz="1100" dirty="0" smtClean="0"/>
              <a:t> on.</a:t>
            </a:r>
          </a:p>
          <a:p>
            <a:r>
              <a:rPr lang="en-GB" dirty="0" smtClean="0"/>
              <a:t>Air flow on</a:t>
            </a:r>
            <a:endParaRPr lang="en-GB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4340176" y="3265775"/>
            <a:ext cx="1024926" cy="2798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Exit air temp.</a:t>
            </a:r>
            <a:endParaRPr lang="en-GB" sz="1100" dirty="0" smtClean="0"/>
          </a:p>
        </p:txBody>
      </p:sp>
      <p:sp>
        <p:nvSpPr>
          <p:cNvPr id="12" name="TextBox 1"/>
          <p:cNvSpPr txBox="1"/>
          <p:nvPr/>
        </p:nvSpPr>
        <p:spPr>
          <a:xfrm>
            <a:off x="10286886" y="1631368"/>
            <a:ext cx="878840" cy="256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Power</a:t>
            </a:r>
            <a:r>
              <a:rPr lang="en-GB" sz="1100" dirty="0" smtClean="0"/>
              <a:t> on.</a:t>
            </a:r>
          </a:p>
          <a:p>
            <a:r>
              <a:rPr lang="en-GB" dirty="0" smtClean="0"/>
              <a:t>Air flow on</a:t>
            </a:r>
            <a:endParaRPr lang="en-GB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4452144" y="3766441"/>
            <a:ext cx="1024926" cy="2798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Exp. air temp.</a:t>
            </a:r>
            <a:endParaRPr lang="en-GB" sz="1100" dirty="0" smtClean="0"/>
          </a:p>
        </p:txBody>
      </p:sp>
      <p:sp>
        <p:nvSpPr>
          <p:cNvPr id="14" name="TextBox 1"/>
          <p:cNvSpPr txBox="1"/>
          <p:nvPr/>
        </p:nvSpPr>
        <p:spPr>
          <a:xfrm>
            <a:off x="3939681" y="4901911"/>
            <a:ext cx="1110696" cy="3325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Amb</a:t>
            </a:r>
            <a:r>
              <a:rPr lang="en-GB" dirty="0" smtClean="0"/>
              <a:t>. air temp.</a:t>
            </a:r>
            <a:endParaRPr lang="en-GB" sz="1100" dirty="0" smtClean="0"/>
          </a:p>
        </p:txBody>
      </p:sp>
      <p:sp>
        <p:nvSpPr>
          <p:cNvPr id="15" name="TextBox 18"/>
          <p:cNvSpPr txBox="1"/>
          <p:nvPr/>
        </p:nvSpPr>
        <p:spPr>
          <a:xfrm>
            <a:off x="2231342" y="2552213"/>
            <a:ext cx="1237848" cy="43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</a:t>
            </a:r>
            <a:r>
              <a:rPr lang="en-GB" sz="1100" dirty="0" smtClean="0"/>
              <a:t>ooled </a:t>
            </a:r>
            <a:r>
              <a:rPr lang="en-GB" sz="1100" dirty="0" smtClean="0"/>
              <a:t>resistor surface temp</a:t>
            </a:r>
            <a:endParaRPr lang="en-GB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39247" y="3035751"/>
            <a:ext cx="109226" cy="57519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555647" y="4271028"/>
            <a:ext cx="196413" cy="49452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53853" y="2989077"/>
            <a:ext cx="98207" cy="123527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75571" y="1834943"/>
            <a:ext cx="196413" cy="49452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68689" y="1034952"/>
            <a:ext cx="196413" cy="49452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797287"/>
              </p:ext>
            </p:extLst>
          </p:nvPr>
        </p:nvGraphicFramePr>
        <p:xfrm>
          <a:off x="1477818" y="397164"/>
          <a:ext cx="8931564" cy="611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652682" y="1779385"/>
            <a:ext cx="0" cy="39753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194500" y="2019530"/>
            <a:ext cx="0" cy="39753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4428" y="870989"/>
            <a:ext cx="0" cy="518852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2431703" y="1474245"/>
            <a:ext cx="878840" cy="256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Power</a:t>
            </a:r>
            <a:r>
              <a:rPr lang="en-GB" sz="1100" dirty="0" smtClean="0"/>
              <a:t> on</a:t>
            </a:r>
            <a:endParaRPr lang="en-GB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4012163" y="6093244"/>
            <a:ext cx="723207" cy="498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/>
              <a:t>Cooling air off</a:t>
            </a:r>
            <a:endParaRPr lang="en-GB" sz="1100" dirty="0"/>
          </a:p>
        </p:txBody>
      </p:sp>
      <p:sp>
        <p:nvSpPr>
          <p:cNvPr id="10" name="TextBox 1"/>
          <p:cNvSpPr txBox="1"/>
          <p:nvPr/>
        </p:nvSpPr>
        <p:spPr>
          <a:xfrm>
            <a:off x="6695208" y="6061700"/>
            <a:ext cx="723207" cy="498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/>
              <a:t>Cooling air on</a:t>
            </a:r>
            <a:endParaRPr lang="en-GB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8025015" y="1785388"/>
            <a:ext cx="878840" cy="256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Power</a:t>
            </a:r>
            <a:r>
              <a:rPr lang="en-GB" sz="1100" dirty="0" smtClean="0"/>
              <a:t> off</a:t>
            </a:r>
            <a:endParaRPr lang="en-GB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269276" y="4793173"/>
            <a:ext cx="1208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Delta T, Inlet to outlet ~9degC</a:t>
            </a:r>
            <a:endParaRPr lang="en-GB" sz="1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89658" y="4613474"/>
            <a:ext cx="2622505" cy="23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06286" y="5754716"/>
            <a:ext cx="2705877" cy="16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73512" y="1171513"/>
            <a:ext cx="1424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Delta T, cooled to uncooled &gt;20degC</a:t>
            </a:r>
            <a:endParaRPr lang="en-GB" sz="11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883247" y="4289634"/>
            <a:ext cx="2020608" cy="18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56612" y="4613474"/>
            <a:ext cx="0" cy="11412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809608" y="1386956"/>
            <a:ext cx="0" cy="29026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796" y="979713"/>
            <a:ext cx="88454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Calculated extracted heat from test installation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Cp</a:t>
            </a:r>
            <a:r>
              <a:rPr lang="en-GB" dirty="0"/>
              <a:t> Heat Capacity of Air [J/</a:t>
            </a:r>
            <a:r>
              <a:rPr lang="en-GB" dirty="0" err="1"/>
              <a:t>kg.degC</a:t>
            </a:r>
            <a:r>
              <a:rPr lang="en-GB" dirty="0"/>
              <a:t>] 		= 1.0035 [kJ/</a:t>
            </a:r>
            <a:r>
              <a:rPr lang="en-GB" dirty="0" err="1"/>
              <a:t>kg.degC</a:t>
            </a:r>
            <a:r>
              <a:rPr lang="en-GB" dirty="0" smtClean="0"/>
              <a:t>]</a:t>
            </a:r>
          </a:p>
          <a:p>
            <a:r>
              <a:rPr lang="en-GB" dirty="0" smtClean="0"/>
              <a:t>Air density				= 1.225 [kg/m3]</a:t>
            </a:r>
          </a:p>
          <a:p>
            <a:r>
              <a:rPr lang="en-GB" dirty="0" smtClean="0"/>
              <a:t>Air entry temp.				= 22 [</a:t>
            </a:r>
            <a:r>
              <a:rPr lang="en-GB" dirty="0" err="1" smtClean="0"/>
              <a:t>deg</a:t>
            </a:r>
            <a:r>
              <a:rPr lang="en-GB" dirty="0" smtClean="0"/>
              <a:t> C]</a:t>
            </a:r>
          </a:p>
          <a:p>
            <a:r>
              <a:rPr lang="en-GB" dirty="0" smtClean="0"/>
              <a:t>Exit air temp				= 31 [</a:t>
            </a:r>
            <a:r>
              <a:rPr lang="en-GB" dirty="0" err="1" smtClean="0"/>
              <a:t>deg</a:t>
            </a:r>
            <a:r>
              <a:rPr lang="en-GB" dirty="0" smtClean="0"/>
              <a:t> C]</a:t>
            </a:r>
          </a:p>
          <a:p>
            <a:r>
              <a:rPr lang="en-GB" dirty="0" smtClean="0"/>
              <a:t>Vol. flow rate				~ 10 [m3/hr]</a:t>
            </a:r>
          </a:p>
          <a:p>
            <a:endParaRPr lang="en-GB" dirty="0"/>
          </a:p>
          <a:p>
            <a:r>
              <a:rPr lang="en-GB" dirty="0" smtClean="0"/>
              <a:t>Calculated mass flow			= 3.4 [g/s]</a:t>
            </a:r>
          </a:p>
          <a:p>
            <a:endParaRPr lang="en-GB" dirty="0"/>
          </a:p>
          <a:p>
            <a:r>
              <a:rPr lang="en-GB" dirty="0" smtClean="0"/>
              <a:t>Removed heat @ Delta T of 9 </a:t>
            </a:r>
            <a:r>
              <a:rPr lang="en-GB" dirty="0" err="1" smtClean="0"/>
              <a:t>degC</a:t>
            </a:r>
            <a:r>
              <a:rPr lang="en-GB" dirty="0" smtClean="0"/>
              <a:t> 		=  30.7 [W</a:t>
            </a:r>
            <a:r>
              <a:rPr lang="en-GB" dirty="0" smtClean="0"/>
              <a:t>]</a:t>
            </a:r>
          </a:p>
          <a:p>
            <a:endParaRPr lang="en-GB" dirty="0"/>
          </a:p>
          <a:p>
            <a:r>
              <a:rPr lang="en-GB" dirty="0" smtClean="0"/>
              <a:t>The remaining 20W </a:t>
            </a:r>
            <a:r>
              <a:rPr lang="en-GB" dirty="0" smtClean="0"/>
              <a:t>is </a:t>
            </a:r>
            <a:r>
              <a:rPr lang="en-GB" dirty="0" err="1" smtClean="0"/>
              <a:t>convected</a:t>
            </a:r>
            <a:r>
              <a:rPr lang="en-GB" dirty="0" smtClean="0"/>
              <a:t> and radiated away.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Nota. The inlet </a:t>
            </a:r>
            <a:r>
              <a:rPr lang="en-GB" dirty="0" smtClean="0"/>
              <a:t>&amp; outlet </a:t>
            </a:r>
            <a:r>
              <a:rPr lang="en-GB" dirty="0" smtClean="0"/>
              <a:t>temperatures are NOT the fluid temperatures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01444" y="1685752"/>
                <a:ext cx="1860766" cy="411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GB" sz="2000" dirty="0"/>
                  <a:t> * </a:t>
                </a:r>
                <a:r>
                  <a:rPr lang="en-GB" sz="2000" dirty="0" err="1"/>
                  <a:t>Cp</a:t>
                </a:r>
                <a:r>
                  <a:rPr lang="en-GB" sz="2000" dirty="0"/>
                  <a:t> * </a:t>
                </a:r>
                <a:r>
                  <a:rPr lang="en-GB" sz="2000" dirty="0" smtClean="0"/>
                  <a:t>∆T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44" y="1685752"/>
                <a:ext cx="1860766" cy="411844"/>
              </a:xfrm>
              <a:prstGeom prst="rect">
                <a:avLst/>
              </a:prstGeom>
              <a:blipFill>
                <a:blip r:embed="rId2"/>
                <a:stretch>
                  <a:fillRect l="-980" t="-5970" r="-2288" b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0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0"/>
            <a:ext cx="99949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				Conclusions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Compressed air cooling through the cooling circuit reduces the temperature of the resistors, from 55degC, by &gt;20degC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use of the compressed air circuit available through out CERN, not dry air, can cool tens of watts of heat load with a delta T of  around 10 degrees for free.</a:t>
            </a:r>
          </a:p>
          <a:p>
            <a:endParaRPr lang="en-GB" dirty="0" smtClean="0"/>
          </a:p>
          <a:p>
            <a:r>
              <a:rPr lang="en-GB" dirty="0" smtClean="0"/>
              <a:t>Optimisation of the expansion valve opening will produce better results, only one setting tried as the flow meter dynamic range was insufficient.</a:t>
            </a:r>
          </a:p>
          <a:p>
            <a:endParaRPr lang="en-GB" dirty="0"/>
          </a:p>
          <a:p>
            <a:r>
              <a:rPr lang="en-GB" dirty="0" smtClean="0"/>
              <a:t>Compressed air can be cooled by &gt; 17degC</a:t>
            </a:r>
          </a:p>
          <a:p>
            <a:endParaRPr lang="en-GB" dirty="0"/>
          </a:p>
          <a:p>
            <a:r>
              <a:rPr lang="en-GB" dirty="0" smtClean="0"/>
              <a:t>Measure the flow rate with more appropriate flow meter.</a:t>
            </a:r>
          </a:p>
          <a:p>
            <a:endParaRPr lang="en-GB" dirty="0"/>
          </a:p>
          <a:p>
            <a:r>
              <a:rPr lang="en-GB" dirty="0" smtClean="0"/>
              <a:t>The inlet &amp; outlet air temperature should be established.</a:t>
            </a:r>
          </a:p>
          <a:p>
            <a:endParaRPr lang="en-GB" dirty="0"/>
          </a:p>
          <a:p>
            <a:r>
              <a:rPr lang="en-GB" dirty="0" smtClean="0"/>
              <a:t>The noise level is similar or less than an average rack when the exhaust is “silenced” and vented outside.</a:t>
            </a:r>
          </a:p>
          <a:p>
            <a:endParaRPr lang="en-GB" dirty="0"/>
          </a:p>
          <a:p>
            <a:r>
              <a:rPr lang="en-GB" dirty="0" smtClean="0"/>
              <a:t>The cooling due to uncooled comp air should be measured to establish the cooled air component of the heat extraction.</a:t>
            </a:r>
          </a:p>
        </p:txBody>
      </p:sp>
    </p:spTree>
    <p:extLst>
      <p:ext uri="{BB962C8B-B14F-4D97-AF65-F5344CB8AC3E}">
        <p14:creationId xmlns:p14="http://schemas.microsoft.com/office/powerpoint/2010/main" val="281450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6200" y="2768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Notes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38288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6200" y="2768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Notes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64844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90" y="942109"/>
            <a:ext cx="80526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Look </a:t>
            </a:r>
            <a:r>
              <a:rPr lang="en-GB" dirty="0" smtClean="0"/>
              <a:t>at delta air on and air </a:t>
            </a:r>
            <a:r>
              <a:rPr lang="en-GB" dirty="0" smtClean="0"/>
              <a:t>off        </a:t>
            </a:r>
            <a:r>
              <a:rPr lang="en-GB" dirty="0" smtClean="0">
                <a:solidFill>
                  <a:srgbClr val="FF0000"/>
                </a:solidFill>
              </a:rPr>
              <a:t>&gt;20degC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smtClean="0"/>
              <a:t>Repeatable results before and after air on , off</a:t>
            </a:r>
          </a:p>
          <a:p>
            <a:endParaRPr lang="en-GB" dirty="0"/>
          </a:p>
          <a:p>
            <a:r>
              <a:rPr lang="en-GB" dirty="0" smtClean="0"/>
              <a:t>Illustrate </a:t>
            </a:r>
            <a:r>
              <a:rPr lang="en-GB" dirty="0" smtClean="0"/>
              <a:t>cooling using nozzle , try and obtain freezing </a:t>
            </a:r>
            <a:r>
              <a:rPr lang="en-GB" dirty="0" smtClean="0"/>
              <a:t>! </a:t>
            </a:r>
            <a:r>
              <a:rPr lang="en-GB" dirty="0" smtClean="0">
                <a:solidFill>
                  <a:srgbClr val="FF0000"/>
                </a:solidFill>
              </a:rPr>
              <a:t>Partially done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smtClean="0"/>
              <a:t>ex</a:t>
            </a:r>
            <a:r>
              <a:rPr lang="en-GB" dirty="0" smtClean="0"/>
              <a:t>plain </a:t>
            </a:r>
            <a:r>
              <a:rPr lang="en-GB" dirty="0" smtClean="0"/>
              <a:t>temp increase around circuit </a:t>
            </a:r>
          </a:p>
          <a:p>
            <a:endParaRPr lang="en-GB" dirty="0"/>
          </a:p>
          <a:p>
            <a:r>
              <a:rPr lang="en-GB" dirty="0"/>
              <a:t>Outlet temp jumps UP when cooling comes back on 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r>
              <a:rPr lang="en-GB" dirty="0"/>
              <a:t>Impact of airflow to cool hot uncooled </a:t>
            </a:r>
            <a:r>
              <a:rPr lang="en-GB" dirty="0" smtClean="0"/>
              <a:t>resistors</a:t>
            </a:r>
          </a:p>
          <a:p>
            <a:endParaRPr lang="en-GB" dirty="0"/>
          </a:p>
          <a:p>
            <a:r>
              <a:rPr lang="en-GB" dirty="0" smtClean="0"/>
              <a:t>Air quality on cooling.</a:t>
            </a:r>
          </a:p>
          <a:p>
            <a:endParaRPr lang="en-GB" dirty="0"/>
          </a:p>
          <a:p>
            <a:r>
              <a:rPr lang="en-GB" dirty="0" smtClean="0"/>
              <a:t>Long time , &gt;60mins, to stabilise with no cooling.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44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Or use the expansion of the air after an obstruction to obtain sub ambient cooling as in the pressure released from a tyre valve 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OR</a:t>
            </a:r>
          </a:p>
          <a:p>
            <a:endParaRPr lang="en-GB" dirty="0"/>
          </a:p>
          <a:p>
            <a:r>
              <a:rPr lang="en-GB" dirty="0"/>
              <a:t>We squirt it directly onto the FEB through some nozzles, forced air convective cooling !!</a:t>
            </a:r>
          </a:p>
        </p:txBody>
      </p:sp>
    </p:spTree>
    <p:extLst>
      <p:ext uri="{BB962C8B-B14F-4D97-AF65-F5344CB8AC3E}">
        <p14:creationId xmlns:p14="http://schemas.microsoft.com/office/powerpoint/2010/main" val="417915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-Turn 1">
            <a:extLst>
              <a:ext uri="{FF2B5EF4-FFF2-40B4-BE49-F238E27FC236}">
                <a16:creationId xmlns:a16="http://schemas.microsoft.com/office/drawing/2014/main" id="{FC77D824-99E5-445B-AA35-CE60FE68AA5D}"/>
              </a:ext>
            </a:extLst>
          </p:cNvPr>
          <p:cNvSpPr/>
          <p:nvPr/>
        </p:nvSpPr>
        <p:spPr>
          <a:xfrm rot="16200000">
            <a:off x="5576888" y="-442913"/>
            <a:ext cx="976314" cy="7091361"/>
          </a:xfrm>
          <a:prstGeom prst="uturnArrow">
            <a:avLst>
              <a:gd name="adj1" fmla="val 10294"/>
              <a:gd name="adj2" fmla="val 25000"/>
              <a:gd name="adj3" fmla="val 60491"/>
              <a:gd name="adj4" fmla="val 18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89D2B-A8AC-4BB8-A10B-4A4C494387E6}"/>
              </a:ext>
            </a:extLst>
          </p:cNvPr>
          <p:cNvSpPr/>
          <p:nvPr/>
        </p:nvSpPr>
        <p:spPr>
          <a:xfrm>
            <a:off x="8900160" y="2923536"/>
            <a:ext cx="865822" cy="20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41C17-7DBE-425D-989E-FE066E3BC6DD}"/>
              </a:ext>
            </a:extLst>
          </p:cNvPr>
          <p:cNvSpPr/>
          <p:nvPr/>
        </p:nvSpPr>
        <p:spPr>
          <a:xfrm>
            <a:off x="8803957" y="2369182"/>
            <a:ext cx="9620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D98AB-6084-43C7-B809-34B50CDE88DA}"/>
              </a:ext>
            </a:extLst>
          </p:cNvPr>
          <p:cNvSpPr/>
          <p:nvPr/>
        </p:nvSpPr>
        <p:spPr>
          <a:xfrm>
            <a:off x="2834640" y="2726025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B5455-D6A7-4EA4-8292-F3256A485715}"/>
              </a:ext>
            </a:extLst>
          </p:cNvPr>
          <p:cNvSpPr txBox="1"/>
          <p:nvPr/>
        </p:nvSpPr>
        <p:spPr>
          <a:xfrm>
            <a:off x="5435600" y="2115976"/>
            <a:ext cx="9550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1.27m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DAB6-13D3-484F-B88E-37D3D0824DB0}"/>
              </a:ext>
            </a:extLst>
          </p:cNvPr>
          <p:cNvSpPr txBox="1"/>
          <p:nvPr/>
        </p:nvSpPr>
        <p:spPr>
          <a:xfrm>
            <a:off x="772160" y="2923536"/>
            <a:ext cx="9550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10.5cm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91779-E2FA-45FE-ACCC-43987F82F767}"/>
              </a:ext>
            </a:extLst>
          </p:cNvPr>
          <p:cNvSpPr/>
          <p:nvPr/>
        </p:nvSpPr>
        <p:spPr>
          <a:xfrm>
            <a:off x="3597600" y="2726025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5D0F4-EA98-4CE5-A763-7CB0C4E01FDB}"/>
              </a:ext>
            </a:extLst>
          </p:cNvPr>
          <p:cNvSpPr/>
          <p:nvPr/>
        </p:nvSpPr>
        <p:spPr>
          <a:xfrm>
            <a:off x="4389764" y="3409257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5289D-7B8B-4CDF-B80C-0778DDBC2616}"/>
              </a:ext>
            </a:extLst>
          </p:cNvPr>
          <p:cNvSpPr/>
          <p:nvPr/>
        </p:nvSpPr>
        <p:spPr>
          <a:xfrm>
            <a:off x="3626804" y="3414340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5BD11-5990-49F8-BACD-4BE2B962A5FC}"/>
              </a:ext>
            </a:extLst>
          </p:cNvPr>
          <p:cNvSpPr/>
          <p:nvPr/>
        </p:nvSpPr>
        <p:spPr>
          <a:xfrm>
            <a:off x="4389764" y="2720942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49A9C-FD8E-4F32-8F87-28D9D8344B84}"/>
              </a:ext>
            </a:extLst>
          </p:cNvPr>
          <p:cNvSpPr/>
          <p:nvPr/>
        </p:nvSpPr>
        <p:spPr>
          <a:xfrm>
            <a:off x="2834640" y="3414340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13F4CD-9698-4F92-ABE7-DC644E624782}"/>
              </a:ext>
            </a:extLst>
          </p:cNvPr>
          <p:cNvSpPr txBox="1"/>
          <p:nvPr/>
        </p:nvSpPr>
        <p:spPr>
          <a:xfrm>
            <a:off x="3383280" y="4744721"/>
            <a:ext cx="525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 pads 13 on each length = 26.</a:t>
            </a:r>
          </a:p>
          <a:p>
            <a:r>
              <a:rPr lang="en-US" dirty="0"/>
              <a:t>22 pads equipped with 100 Ohm resistors</a:t>
            </a:r>
          </a:p>
          <a:p>
            <a:r>
              <a:rPr lang="en-US" dirty="0"/>
              <a:t>Cu. Pads 50 x 30 </a:t>
            </a:r>
            <a:r>
              <a:rPr lang="en-US"/>
              <a:t>x 3mm </a:t>
            </a:r>
            <a:r>
              <a:rPr lang="en-US" dirty="0"/>
              <a:t>pitch between ~100mm</a:t>
            </a:r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Flowchart: Collate 13">
            <a:extLst>
              <a:ext uri="{FF2B5EF4-FFF2-40B4-BE49-F238E27FC236}">
                <a16:creationId xmlns:a16="http://schemas.microsoft.com/office/drawing/2014/main" id="{29AD23E9-A4DB-4D20-BA03-05ABB9015729}"/>
              </a:ext>
            </a:extLst>
          </p:cNvPr>
          <p:cNvSpPr/>
          <p:nvPr/>
        </p:nvSpPr>
        <p:spPr>
          <a:xfrm rot="16200000">
            <a:off x="9475160" y="2671679"/>
            <a:ext cx="375920" cy="381000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1DFB560-2AF9-481F-86C8-87A48759C87C}"/>
              </a:ext>
            </a:extLst>
          </p:cNvPr>
          <p:cNvSpPr/>
          <p:nvPr/>
        </p:nvSpPr>
        <p:spPr>
          <a:xfrm rot="16200000">
            <a:off x="10035222" y="3294177"/>
            <a:ext cx="299720" cy="5181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EEC8355-1AB5-43A9-B0C3-AB1372BEFEF9}"/>
              </a:ext>
            </a:extLst>
          </p:cNvPr>
          <p:cNvSpPr/>
          <p:nvPr/>
        </p:nvSpPr>
        <p:spPr>
          <a:xfrm rot="5400000">
            <a:off x="10209221" y="2603099"/>
            <a:ext cx="299720" cy="51816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0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55913" y="3954240"/>
            <a:ext cx="663215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5913" y="3833054"/>
            <a:ext cx="665418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55913" y="4062572"/>
            <a:ext cx="665418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58020" y="3312672"/>
            <a:ext cx="2941504" cy="2093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91489" y="2639684"/>
            <a:ext cx="1707614" cy="3194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60992" y="1474401"/>
            <a:ext cx="183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load</a:t>
            </a:r>
          </a:p>
          <a:p>
            <a:r>
              <a:rPr lang="en-GB" dirty="0" smtClean="0"/>
              <a:t>Power in Watts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67015" y="5024995"/>
            <a:ext cx="7060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There are 2 areas of interest of heat </a:t>
            </a:r>
            <a:r>
              <a:rPr lang="en-GB" sz="1600" dirty="0" smtClean="0"/>
              <a:t>transfer.</a:t>
            </a:r>
            <a:endParaRPr lang="en-GB" sz="1600" dirty="0" smtClean="0"/>
          </a:p>
          <a:p>
            <a:r>
              <a:rPr lang="en-GB" sz="1600" dirty="0" smtClean="0"/>
              <a:t>From the load through the copper sheet, a thermal </a:t>
            </a:r>
            <a:r>
              <a:rPr lang="en-GB" sz="1600" dirty="0" smtClean="0"/>
              <a:t>resistance. See </a:t>
            </a:r>
            <a:r>
              <a:rPr lang="en-GB" sz="1600" dirty="0" err="1" smtClean="0"/>
              <a:t>I.Bagatori</a:t>
            </a:r>
            <a:endParaRPr lang="en-GB" sz="1600" dirty="0" smtClean="0"/>
          </a:p>
          <a:p>
            <a:r>
              <a:rPr lang="en-GB" sz="1600" dirty="0" smtClean="0"/>
              <a:t>And the heat that is extracted from the area by the flowing fluid .</a:t>
            </a:r>
          </a:p>
          <a:p>
            <a:r>
              <a:rPr lang="en-GB" sz="1600" dirty="0" smtClean="0"/>
              <a:t>Equilibrium is reached when heat generation = ALL heat losses.</a:t>
            </a:r>
          </a:p>
          <a:p>
            <a:r>
              <a:rPr lang="en-GB" sz="1600" dirty="0" smtClean="0"/>
              <a:t>Resultant temperatures of each element are </a:t>
            </a:r>
            <a:r>
              <a:rPr lang="en-GB" sz="1600" dirty="0" smtClean="0"/>
              <a:t>established.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The latter case is looked at below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9467" y="2170414"/>
            <a:ext cx="183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Copper conductor/sheet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6353" y="3050696"/>
            <a:ext cx="2456762" cy="64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Cooling fluid  flow rate</a:t>
            </a:r>
          </a:p>
          <a:p>
            <a:r>
              <a:rPr lang="en-GB" dirty="0" smtClean="0"/>
              <a:t>in mass per unit time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04490" y="4423515"/>
            <a:ext cx="183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Copper pipe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029640" y="363558"/>
            <a:ext cx="673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Schematic of a thermal load and it’s cooling circuit</a:t>
            </a:r>
            <a:endParaRPr lang="en-GB" sz="2400" dirty="0"/>
          </a:p>
        </p:txBody>
      </p:sp>
      <p:sp>
        <p:nvSpPr>
          <p:cNvPr id="18" name="Right Arrow 17"/>
          <p:cNvSpPr/>
          <p:nvPr/>
        </p:nvSpPr>
        <p:spPr>
          <a:xfrm>
            <a:off x="9622933" y="3842462"/>
            <a:ext cx="1255923" cy="2235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65236" y="4161937"/>
            <a:ext cx="127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Fluid temp inlet T</a:t>
            </a:r>
            <a:r>
              <a:rPr lang="en-GB" baseline="-25000" dirty="0" smtClean="0"/>
              <a:t>in</a:t>
            </a:r>
            <a:endParaRPr lang="en-GB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972938" y="4161936"/>
            <a:ext cx="127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Fluid temp outlet  T</a:t>
            </a:r>
            <a:r>
              <a:rPr lang="en-GB" baseline="-25000" dirty="0" smtClean="0"/>
              <a:t>out</a:t>
            </a:r>
            <a:endParaRPr lang="en-GB" baseline="-25000" dirty="0"/>
          </a:p>
        </p:txBody>
      </p:sp>
      <p:sp>
        <p:nvSpPr>
          <p:cNvPr id="21" name="Down Arrow 20"/>
          <p:cNvSpPr/>
          <p:nvPr/>
        </p:nvSpPr>
        <p:spPr>
          <a:xfrm>
            <a:off x="5607586" y="3062467"/>
            <a:ext cx="275421" cy="6869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291069" y="2970596"/>
            <a:ext cx="145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 transfer </a:t>
            </a:r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>
            <a:off x="1024567" y="3842462"/>
            <a:ext cx="1255923" cy="223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188800" y="3198826"/>
            <a:ext cx="135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 extraction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27984" y="2170414"/>
            <a:ext cx="727787" cy="3671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660571" y="4110368"/>
            <a:ext cx="572278" cy="52062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073457" y="2793328"/>
            <a:ext cx="970091" cy="46276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9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8067" cy="6526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0255" y="25488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https://www.ifm.com/de/en/category/070/070_020/070_020_010#!/S/BD/DM/1/D/0/F/0/T/24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9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58"/>
            <a:ext cx="12132922" cy="6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5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7752" cy="6542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931" y="894650"/>
            <a:ext cx="9736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https://www.directindustry.com/prod/yokogawa-europe/product-19033-910807.html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6" y="965199"/>
            <a:ext cx="10253784" cy="5554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303" y="185251"/>
            <a:ext cx="484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https://www.alnab.se/images/datablad/H250.pdf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85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https://us.krohne.com/en/products/flow-measurement/flowmeters/variable-area-flowmeters/h250-m40/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8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41207" y="2814756"/>
                <a:ext cx="3202287" cy="66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GB" sz="36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GB" sz="3600" dirty="0"/>
                  <a:t> * </a:t>
                </a:r>
                <a:r>
                  <a:rPr lang="en-GB" sz="3600" dirty="0" err="1"/>
                  <a:t>Cp</a:t>
                </a:r>
                <a:r>
                  <a:rPr lang="en-GB" sz="3600" dirty="0"/>
                  <a:t> * </a:t>
                </a:r>
                <a:r>
                  <a:rPr lang="en-GB" sz="3600" dirty="0" smtClean="0"/>
                  <a:t>∆T</a:t>
                </a:r>
                <a:endParaRPr lang="en-GB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07" y="2814756"/>
                <a:ext cx="3202287" cy="667427"/>
              </a:xfrm>
              <a:prstGeom prst="rect">
                <a:avLst/>
              </a:prstGeom>
              <a:blipFill>
                <a:blip r:embed="rId2"/>
                <a:stretch>
                  <a:fillRect t="-11009" r="-4952" b="-34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2779" y="4536607"/>
            <a:ext cx="1222327" cy="9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Dissipated Power</a:t>
            </a:r>
          </a:p>
          <a:p>
            <a:r>
              <a:rPr lang="en-GB" dirty="0" smtClean="0"/>
              <a:t>[Watts]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08265" y="781358"/>
            <a:ext cx="141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Fluid mass flow rate</a:t>
            </a:r>
          </a:p>
          <a:p>
            <a:r>
              <a:rPr lang="en-GB" dirty="0" smtClean="0"/>
              <a:t>[kg/s]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85572" y="4543271"/>
            <a:ext cx="10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capacity of fluid</a:t>
            </a:r>
          </a:p>
          <a:p>
            <a:r>
              <a:rPr lang="en-GB" dirty="0" smtClean="0"/>
              <a:t>[kJ/</a:t>
            </a:r>
            <a:r>
              <a:rPr lang="en-GB" dirty="0" err="1" smtClean="0"/>
              <a:t>kg.K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66818" y="940414"/>
            <a:ext cx="247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difference, between inlet &amp; outlet</a:t>
            </a:r>
          </a:p>
          <a:p>
            <a:r>
              <a:rPr lang="en-GB" dirty="0" smtClean="0"/>
              <a:t>[degree C]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13942" y="3482183"/>
            <a:ext cx="611164" cy="10544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6819" y="2040211"/>
            <a:ext cx="603940" cy="7745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16935" y="1863744"/>
            <a:ext cx="319488" cy="847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294043" y="3585595"/>
            <a:ext cx="115515" cy="903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39923" y="2313542"/>
            <a:ext cx="5452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Parameters to play with;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 is 25W per FEB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Mass flow rate can be </a:t>
            </a:r>
            <a:r>
              <a:rPr lang="en-GB" dirty="0" smtClean="0"/>
              <a:t>varied.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Thermal capacity is either that of water or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Delta T will vary along the length of the cooling system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absolute entry temp is important .</a:t>
            </a:r>
          </a:p>
          <a:p>
            <a:r>
              <a:rPr lang="en-GB" dirty="0"/>
              <a:t>T</a:t>
            </a:r>
            <a:r>
              <a:rPr lang="en-GB" dirty="0" smtClean="0"/>
              <a:t>he higher the fluid temp. the lower the power extracted from the </a:t>
            </a:r>
            <a:r>
              <a:rPr lang="en-GB" dirty="0" smtClean="0"/>
              <a:t>FEB.</a:t>
            </a:r>
          </a:p>
          <a:p>
            <a:endParaRPr lang="en-GB" dirty="0"/>
          </a:p>
          <a:p>
            <a:r>
              <a:rPr lang="en-GB" dirty="0" smtClean="0"/>
              <a:t>There are 3 orders of magnitude of difference in heat extraction capability between Water and Air ! This will not be easy.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4480"/>
            <a:ext cx="1064768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the flow for air to achieve an acceptable delta T.</a:t>
            </a:r>
          </a:p>
          <a:p>
            <a:r>
              <a:rPr lang="en-GB" dirty="0" smtClean="0"/>
              <a:t>CMS RE </a:t>
            </a:r>
            <a:r>
              <a:rPr lang="en-GB" dirty="0"/>
              <a:t>cooling </a:t>
            </a:r>
            <a:r>
              <a:rPr lang="en-GB" dirty="0" smtClean="0"/>
              <a:t>2 litre H2O/min</a:t>
            </a:r>
          </a:p>
          <a:p>
            <a:endParaRPr lang="en-GB" dirty="0" smtClean="0"/>
          </a:p>
          <a:p>
            <a:r>
              <a:rPr lang="en-GB" dirty="0" smtClean="0"/>
              <a:t>For water</a:t>
            </a:r>
            <a:endParaRPr lang="en-GB" dirty="0"/>
          </a:p>
          <a:p>
            <a:endParaRPr lang="en-GB" dirty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Q dot [watts]				50 [W]						</a:t>
            </a:r>
          </a:p>
          <a:p>
            <a:r>
              <a:rPr lang="en-GB" sz="1200" dirty="0" smtClean="0"/>
              <a:t>M dot [kg/s]				2 [litres/min]</a:t>
            </a:r>
          </a:p>
          <a:p>
            <a:r>
              <a:rPr lang="en-GB" sz="1200" dirty="0" err="1" smtClean="0"/>
              <a:t>Cp</a:t>
            </a:r>
            <a:r>
              <a:rPr lang="en-GB" sz="1200" dirty="0" smtClean="0"/>
              <a:t> Heat Capacity of water  = 4.184 [kJ/</a:t>
            </a:r>
            <a:r>
              <a:rPr lang="en-GB" sz="1200" dirty="0" err="1" smtClean="0"/>
              <a:t>kg.degC</a:t>
            </a:r>
            <a:r>
              <a:rPr lang="en-GB" sz="1200" dirty="0" smtClean="0"/>
              <a:t>]</a:t>
            </a:r>
          </a:p>
          <a:p>
            <a:endParaRPr lang="en-GB" sz="1200" dirty="0" smtClean="0"/>
          </a:p>
          <a:p>
            <a:r>
              <a:rPr lang="en-GB" sz="1200" dirty="0" smtClean="0"/>
              <a:t>Calculate Delta T [</a:t>
            </a:r>
            <a:r>
              <a:rPr lang="en-GB" sz="1200" dirty="0" err="1" smtClean="0"/>
              <a:t>degC</a:t>
            </a:r>
            <a:r>
              <a:rPr lang="en-GB" sz="1200" dirty="0"/>
              <a:t>]</a:t>
            </a:r>
            <a:r>
              <a:rPr lang="en-GB" sz="1200" dirty="0" smtClean="0"/>
              <a:t>   			=	0.362 [</a:t>
            </a:r>
            <a:r>
              <a:rPr lang="en-GB" sz="1200" dirty="0" err="1" smtClean="0"/>
              <a:t>degC</a:t>
            </a:r>
            <a:r>
              <a:rPr lang="en-GB" sz="1200" dirty="0" smtClean="0"/>
              <a:t>]                          	basically no gradient along the cooling circuit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If only 0.2 [litres/min]     </a:t>
            </a:r>
            <a:r>
              <a:rPr lang="en-GB" sz="1200" dirty="0" smtClean="0"/>
              <a:t>		                      </a:t>
            </a:r>
            <a:r>
              <a:rPr lang="en-GB" sz="1200" dirty="0" smtClean="0"/>
              <a:t>	</a:t>
            </a:r>
            <a:r>
              <a:rPr lang="en-GB" sz="1200" dirty="0" smtClean="0"/>
              <a:t>=</a:t>
            </a:r>
            <a:r>
              <a:rPr lang="en-GB" sz="1200" dirty="0" smtClean="0"/>
              <a:t>	3.62 [</a:t>
            </a:r>
            <a:r>
              <a:rPr lang="en-GB" sz="1200" dirty="0" err="1" smtClean="0"/>
              <a:t>degC</a:t>
            </a:r>
            <a:r>
              <a:rPr lang="en-GB" sz="1200" dirty="0" smtClean="0"/>
              <a:t>]</a:t>
            </a:r>
          </a:p>
          <a:p>
            <a:r>
              <a:rPr lang="en-GB" sz="1200" dirty="0" smtClean="0"/>
              <a:t>Or 0.1 [litres/min]			= 	7.24 [</a:t>
            </a:r>
            <a:r>
              <a:rPr lang="en-GB" sz="1200" dirty="0" err="1" smtClean="0"/>
              <a:t>degC</a:t>
            </a:r>
            <a:r>
              <a:rPr lang="en-GB" sz="1200" dirty="0" smtClean="0"/>
              <a:t>]		perhaps an acceptable gradient</a:t>
            </a:r>
            <a:endParaRPr lang="en-GB" sz="1200" dirty="0" smtClean="0"/>
          </a:p>
          <a:p>
            <a:endParaRPr lang="en-GB" dirty="0"/>
          </a:p>
          <a:p>
            <a:r>
              <a:rPr lang="en-GB" dirty="0"/>
              <a:t>For Air          </a:t>
            </a:r>
            <a:endParaRPr lang="en-GB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Q dot </a:t>
            </a:r>
            <a:r>
              <a:rPr lang="en-GB" sz="1200" dirty="0"/>
              <a:t>[watts]				50 [W]						</a:t>
            </a:r>
          </a:p>
          <a:p>
            <a:r>
              <a:rPr lang="en-GB" sz="1200" dirty="0" smtClean="0"/>
              <a:t>M dot </a:t>
            </a:r>
            <a:r>
              <a:rPr lang="en-GB" sz="1200" dirty="0"/>
              <a:t>[kg/s]				</a:t>
            </a:r>
            <a:r>
              <a:rPr lang="en-GB" sz="1200" dirty="0" smtClean="0"/>
              <a:t>To be found </a:t>
            </a:r>
            <a:r>
              <a:rPr lang="en-GB" sz="1200" dirty="0"/>
              <a:t>[litres/min]</a:t>
            </a:r>
          </a:p>
          <a:p>
            <a:r>
              <a:rPr lang="en-GB" sz="1200" dirty="0" err="1"/>
              <a:t>Cp</a:t>
            </a:r>
            <a:r>
              <a:rPr lang="en-GB" sz="1200" dirty="0"/>
              <a:t> Heat Capacity of </a:t>
            </a:r>
            <a:r>
              <a:rPr lang="en-GB" sz="1200" dirty="0" smtClean="0"/>
              <a:t>Air </a:t>
            </a:r>
            <a:r>
              <a:rPr lang="en-GB" sz="1200" dirty="0" smtClean="0"/>
              <a:t>[kJ/</a:t>
            </a:r>
            <a:r>
              <a:rPr lang="en-GB" sz="1200" dirty="0" err="1" smtClean="0"/>
              <a:t>kg.degC</a:t>
            </a:r>
            <a:r>
              <a:rPr lang="en-GB" sz="1200" dirty="0"/>
              <a:t>] </a:t>
            </a:r>
            <a:r>
              <a:rPr lang="en-GB" sz="1200" dirty="0" smtClean="0"/>
              <a:t>		= 1.0035 </a:t>
            </a:r>
            <a:r>
              <a:rPr lang="en-GB" sz="1200" dirty="0"/>
              <a:t>[kJ/</a:t>
            </a:r>
            <a:r>
              <a:rPr lang="en-GB" sz="1200" dirty="0" err="1"/>
              <a:t>kg.degC</a:t>
            </a:r>
            <a:r>
              <a:rPr lang="en-GB" sz="1200" dirty="0"/>
              <a:t>]</a:t>
            </a:r>
          </a:p>
          <a:p>
            <a:r>
              <a:rPr lang="en-GB" sz="1200" dirty="0" smtClean="0"/>
              <a:t>Assume Delta </a:t>
            </a:r>
            <a:r>
              <a:rPr lang="en-GB" sz="1200" dirty="0" err="1" smtClean="0"/>
              <a:t>degC</a:t>
            </a:r>
            <a:r>
              <a:rPr lang="en-GB" sz="1200" dirty="0" smtClean="0"/>
              <a:t>			= 10 [</a:t>
            </a:r>
            <a:r>
              <a:rPr lang="en-GB" sz="1200" dirty="0" err="1" smtClean="0"/>
              <a:t>degC</a:t>
            </a:r>
            <a:r>
              <a:rPr lang="en-GB" sz="1200" dirty="0" smtClean="0"/>
              <a:t>]			Similar gradient to above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 smtClean="0"/>
              <a:t>Calculated mass flow rate of air 		</a:t>
            </a:r>
            <a:r>
              <a:rPr lang="en-GB" sz="1200" dirty="0"/>
              <a:t>=</a:t>
            </a:r>
            <a:r>
              <a:rPr lang="en-GB" sz="1200" dirty="0" smtClean="0"/>
              <a:t> 4.98 [g/s]</a:t>
            </a:r>
          </a:p>
          <a:p>
            <a:endParaRPr lang="en-GB" sz="1200" dirty="0"/>
          </a:p>
          <a:p>
            <a:r>
              <a:rPr lang="en-GB" sz="1200" dirty="0" smtClean="0"/>
              <a:t>Air density				= 1.225 [kg/m3] @ 15[</a:t>
            </a:r>
            <a:r>
              <a:rPr lang="en-GB" sz="1200" dirty="0" err="1" smtClean="0"/>
              <a:t>degC</a:t>
            </a:r>
            <a:r>
              <a:rPr lang="en-GB" sz="1200" dirty="0" smtClean="0"/>
              <a:t>]</a:t>
            </a:r>
          </a:p>
          <a:p>
            <a:endParaRPr lang="en-GB" sz="1200" dirty="0"/>
          </a:p>
          <a:p>
            <a:r>
              <a:rPr lang="en-GB" sz="1200" dirty="0" smtClean="0"/>
              <a:t>Volume flow rate 			= 14.6 [m3/hr]</a:t>
            </a:r>
            <a:endParaRPr lang="en-GB" sz="1200" dirty="0"/>
          </a:p>
          <a:p>
            <a:endParaRPr lang="en-GB" sz="1200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" y="1399088"/>
                <a:ext cx="1527791" cy="347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GB" sz="16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GB" sz="1600" dirty="0"/>
                  <a:t> * </a:t>
                </a:r>
                <a:r>
                  <a:rPr lang="en-GB" sz="1600" dirty="0" err="1"/>
                  <a:t>Cp</a:t>
                </a:r>
                <a:r>
                  <a:rPr lang="en-GB" sz="1600" dirty="0"/>
                  <a:t> * </a:t>
                </a:r>
                <a:r>
                  <a:rPr lang="en-GB" sz="1600" dirty="0" smtClean="0"/>
                  <a:t>∆T</a:t>
                </a:r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399088"/>
                <a:ext cx="1527791" cy="347916"/>
              </a:xfrm>
              <a:prstGeom prst="rect">
                <a:avLst/>
              </a:prstGeom>
              <a:blipFill>
                <a:blip r:embed="rId2"/>
                <a:stretch>
                  <a:fillRect t="-1754" r="-797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079859"/>
                <a:ext cx="1527791" cy="347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GB" sz="16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GB" sz="1600" dirty="0"/>
                  <a:t> * </a:t>
                </a:r>
                <a:r>
                  <a:rPr lang="en-GB" sz="1600" dirty="0" err="1"/>
                  <a:t>Cp</a:t>
                </a:r>
                <a:r>
                  <a:rPr lang="en-GB" sz="1600" dirty="0"/>
                  <a:t> * </a:t>
                </a:r>
                <a:r>
                  <a:rPr lang="en-GB" sz="1600" dirty="0" smtClean="0"/>
                  <a:t>∆T</a:t>
                </a:r>
                <a:endParaRPr lang="en-GB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9859"/>
                <a:ext cx="1527791" cy="347916"/>
              </a:xfrm>
              <a:prstGeom prst="rect">
                <a:avLst/>
              </a:prstGeom>
              <a:blipFill>
                <a:blip r:embed="rId3"/>
                <a:stretch>
                  <a:fillRect t="-1754" r="-797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1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34" y="1811158"/>
            <a:ext cx="9614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The flow of air in the pipe will result in heat extraction from the load (resistance). This heat extraction will be a function of the temperature difference between the cooling fluid and the resistance at each point along the pipe. </a:t>
            </a:r>
          </a:p>
          <a:p>
            <a:endParaRPr lang="en-GB" dirty="0"/>
          </a:p>
          <a:p>
            <a:r>
              <a:rPr lang="en-GB" dirty="0" smtClean="0"/>
              <a:t>This extraction of heat will produce a gradient along the length of the pipe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Additional heat can be extracted by increasing the former temperature difference by taking the inlet fluid below ambient, meaning a chiller !</a:t>
            </a:r>
          </a:p>
          <a:p>
            <a:endParaRPr lang="en-GB" dirty="0"/>
          </a:p>
          <a:p>
            <a:r>
              <a:rPr lang="en-GB" dirty="0" smtClean="0"/>
              <a:t>Can a chiller be built at the entry and onto the chamber 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93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593401" y="1343608"/>
            <a:ext cx="0" cy="5043620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69700" y="5863527"/>
            <a:ext cx="7157258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33639" y="2316709"/>
            <a:ext cx="4208106" cy="201541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44276" y="3324415"/>
            <a:ext cx="4208106" cy="20154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33639" y="1875866"/>
            <a:ext cx="4208106" cy="8076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68817" y="4290562"/>
            <a:ext cx="922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Temp. Ambient Fluid inlet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3401" y="2376523"/>
            <a:ext cx="1067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 load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4340" y="5314439"/>
            <a:ext cx="118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Temp, chilled Fluid inlet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6467" y="5915982"/>
            <a:ext cx="184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Distance along pipe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308842" y="1872507"/>
            <a:ext cx="1889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Temperature [</a:t>
            </a:r>
            <a:r>
              <a:rPr lang="en-GB" sz="1400" dirty="0" err="1" smtClean="0"/>
              <a:t>degC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735432" y="4394993"/>
            <a:ext cx="22231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Slopes and proportions are not to scale.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59909" y="1218933"/>
            <a:ext cx="1471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Delta “T” for heat extraction. Load to fluid</a:t>
            </a:r>
            <a:endParaRPr lang="en-GB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924939" y="2202024"/>
            <a:ext cx="0" cy="1953781"/>
          </a:xfrm>
          <a:prstGeom prst="straightConnector1">
            <a:avLst/>
          </a:prstGeom>
          <a:ln w="698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37692" y="2268802"/>
            <a:ext cx="0" cy="1055613"/>
          </a:xfrm>
          <a:prstGeom prst="straightConnector1">
            <a:avLst/>
          </a:prstGeom>
          <a:ln w="698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42792" y="352182"/>
            <a:ext cx="49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principle values of interest and the importance of sub ambient fluid inlet temp.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863019" y="3141902"/>
            <a:ext cx="245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Temp. chilled Fluid inlet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641745" y="2149887"/>
            <a:ext cx="220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Temp. </a:t>
            </a:r>
            <a:r>
              <a:rPr lang="en-GB" sz="1400" dirty="0" err="1" smtClean="0"/>
              <a:t>Amb</a:t>
            </a:r>
            <a:r>
              <a:rPr lang="en-GB" sz="1400" dirty="0" smtClean="0"/>
              <a:t>. Fluid outlet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396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81" y="132392"/>
            <a:ext cx="1038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air, in this case, can be chilled before the entry to the chamber.</a:t>
            </a:r>
          </a:p>
          <a:p>
            <a:r>
              <a:rPr lang="en-GB" dirty="0" smtClean="0"/>
              <a:t>A thermodynamic refrigeration cycle is required. </a:t>
            </a:r>
            <a:r>
              <a:rPr lang="en-GB" dirty="0" smtClean="0"/>
              <a:t>In this case the circuit is not closed on a “local” scale.</a:t>
            </a:r>
            <a:endParaRPr lang="en-GB" dirty="0" smtClean="0"/>
          </a:p>
        </p:txBody>
      </p:sp>
      <p:sp>
        <p:nvSpPr>
          <p:cNvPr id="3" name="Trapezoid 2"/>
          <p:cNvSpPr/>
          <p:nvPr/>
        </p:nvSpPr>
        <p:spPr>
          <a:xfrm rot="16200000">
            <a:off x="7716417" y="3247052"/>
            <a:ext cx="597159" cy="49452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488024" y="3247052"/>
            <a:ext cx="273698" cy="472752"/>
            <a:chOff x="4301412" y="2625011"/>
            <a:chExt cx="273698" cy="472752"/>
          </a:xfrm>
        </p:grpSpPr>
        <p:sp>
          <p:nvSpPr>
            <p:cNvPr id="4" name="Isosceles Triangle 3"/>
            <p:cNvSpPr/>
            <p:nvPr/>
          </p:nvSpPr>
          <p:spPr>
            <a:xfrm>
              <a:off x="4301412" y="2855167"/>
              <a:ext cx="270588" cy="2425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4304522" y="2625011"/>
              <a:ext cx="270588" cy="2425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210939" y="3769567"/>
            <a:ext cx="0" cy="587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40825" y="2603240"/>
            <a:ext cx="0" cy="712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3318" y="2603240"/>
            <a:ext cx="0" cy="643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7984" y="3713584"/>
            <a:ext cx="0" cy="643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23318" y="2603240"/>
            <a:ext cx="919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759" y="2603240"/>
            <a:ext cx="919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59690" y="4357396"/>
            <a:ext cx="10512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20985" y="4379167"/>
            <a:ext cx="919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40051" y="2475722"/>
            <a:ext cx="1619639" cy="279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540051" y="4239209"/>
            <a:ext cx="1619639" cy="279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824745" y="2427506"/>
            <a:ext cx="12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ondenser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729384" y="4173122"/>
            <a:ext cx="124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Evaporator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8351788" y="3292542"/>
            <a:ext cx="13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Compressor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273947" y="3292542"/>
            <a:ext cx="179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Expansion valve</a:t>
            </a:r>
            <a:endParaRPr lang="en-GB" dirty="0"/>
          </a:p>
        </p:txBody>
      </p:sp>
      <p:sp>
        <p:nvSpPr>
          <p:cNvPr id="36" name="Isosceles Triangle 35"/>
          <p:cNvSpPr/>
          <p:nvPr/>
        </p:nvSpPr>
        <p:spPr>
          <a:xfrm rot="16200000">
            <a:off x="4902016" y="2481497"/>
            <a:ext cx="189722" cy="24348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7668206" y="4253206"/>
            <a:ext cx="199057" cy="23948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3069771" y="2118049"/>
            <a:ext cx="7837715" cy="335902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V="1">
            <a:off x="5913693" y="1970677"/>
            <a:ext cx="520574" cy="423431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20873" y="1724452"/>
            <a:ext cx="1072632" cy="36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 out</a:t>
            </a:r>
            <a:endParaRPr lang="en-GB" dirty="0"/>
          </a:p>
        </p:txBody>
      </p:sp>
      <p:cxnSp>
        <p:nvCxnSpPr>
          <p:cNvPr id="51" name="Curved Connector 50"/>
          <p:cNvCxnSpPr/>
          <p:nvPr/>
        </p:nvCxnSpPr>
        <p:spPr>
          <a:xfrm rot="5400000" flipH="1" flipV="1">
            <a:off x="5830257" y="4541106"/>
            <a:ext cx="450951" cy="406992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7238" y="4900127"/>
            <a:ext cx="1072632" cy="36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 in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917457" y="5356364"/>
            <a:ext cx="395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expansion valve </a:t>
            </a:r>
            <a:r>
              <a:rPr lang="en-GB" dirty="0" smtClean="0"/>
              <a:t>is at the PP and </a:t>
            </a:r>
            <a:r>
              <a:rPr lang="en-GB" dirty="0" smtClean="0"/>
              <a:t>the evaporator are on the chamber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8092751" y="1197060"/>
            <a:ext cx="4099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infrastructure at CERN can be used  for the compressor and the condenser is the piping to the building.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45043" y="4098271"/>
            <a:ext cx="153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Building infrastructure</a:t>
            </a:r>
            <a:endParaRPr lang="en-GB" dirty="0"/>
          </a:p>
        </p:txBody>
      </p:sp>
      <p:sp>
        <p:nvSpPr>
          <p:cNvPr id="13" name="Up Arrow 12"/>
          <p:cNvSpPr/>
          <p:nvPr/>
        </p:nvSpPr>
        <p:spPr>
          <a:xfrm rot="1327555">
            <a:off x="9862457" y="4049486"/>
            <a:ext cx="438539" cy="850641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Up Arrow 34"/>
          <p:cNvSpPr/>
          <p:nvPr/>
        </p:nvSpPr>
        <p:spPr>
          <a:xfrm rot="12225896">
            <a:off x="9669219" y="5314562"/>
            <a:ext cx="438539" cy="850641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542752" y="5394654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85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490" y="475862"/>
            <a:ext cx="817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</a:t>
            </a:r>
            <a:r>
              <a:rPr lang="en-GB" sz="2400" dirty="0" smtClean="0"/>
              <a:t>llustration of passive cooling of ambient compressed air.</a:t>
            </a:r>
          </a:p>
          <a:p>
            <a:r>
              <a:rPr lang="en-GB" sz="2400" dirty="0" smtClean="0"/>
              <a:t>Sub zero temperatures can be obtained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3783" y="2356433"/>
            <a:ext cx="4366208" cy="3274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09" y="2355979"/>
            <a:ext cx="3614057" cy="271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3830" y="2426413"/>
            <a:ext cx="4179596" cy="3134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487" y="5477069"/>
            <a:ext cx="349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reduction of 17 </a:t>
            </a:r>
            <a:r>
              <a:rPr lang="en-GB" dirty="0" err="1" smtClean="0"/>
              <a:t>degC</a:t>
            </a:r>
            <a:r>
              <a:rPr lang="en-GB" dirty="0" smtClean="0"/>
              <a:t> through the first attempt with expansion valve. No optimisation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6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-Turn 1">
            <a:extLst>
              <a:ext uri="{FF2B5EF4-FFF2-40B4-BE49-F238E27FC236}">
                <a16:creationId xmlns:a16="http://schemas.microsoft.com/office/drawing/2014/main" id="{FC77D824-99E5-445B-AA35-CE60FE68AA5D}"/>
              </a:ext>
            </a:extLst>
          </p:cNvPr>
          <p:cNvSpPr/>
          <p:nvPr/>
        </p:nvSpPr>
        <p:spPr>
          <a:xfrm rot="16200000">
            <a:off x="5576888" y="-442913"/>
            <a:ext cx="976314" cy="7091361"/>
          </a:xfrm>
          <a:prstGeom prst="uturnArrow">
            <a:avLst>
              <a:gd name="adj1" fmla="val 10294"/>
              <a:gd name="adj2" fmla="val 25000"/>
              <a:gd name="adj3" fmla="val 60491"/>
              <a:gd name="adj4" fmla="val 18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89D2B-A8AC-4BB8-A10B-4A4C494387E6}"/>
              </a:ext>
            </a:extLst>
          </p:cNvPr>
          <p:cNvSpPr/>
          <p:nvPr/>
        </p:nvSpPr>
        <p:spPr>
          <a:xfrm>
            <a:off x="8900160" y="2923536"/>
            <a:ext cx="865822" cy="20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41C17-7DBE-425D-989E-FE066E3BC6DD}"/>
              </a:ext>
            </a:extLst>
          </p:cNvPr>
          <p:cNvSpPr/>
          <p:nvPr/>
        </p:nvSpPr>
        <p:spPr>
          <a:xfrm>
            <a:off x="8803957" y="2397174"/>
            <a:ext cx="9620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D98AB-6084-43C7-B809-34B50CDE88DA}"/>
              </a:ext>
            </a:extLst>
          </p:cNvPr>
          <p:cNvSpPr/>
          <p:nvPr/>
        </p:nvSpPr>
        <p:spPr>
          <a:xfrm>
            <a:off x="2834640" y="2726025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B5455-D6A7-4EA4-8292-F3256A485715}"/>
              </a:ext>
            </a:extLst>
          </p:cNvPr>
          <p:cNvSpPr txBox="1"/>
          <p:nvPr/>
        </p:nvSpPr>
        <p:spPr>
          <a:xfrm>
            <a:off x="7840181" y="1971666"/>
            <a:ext cx="128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 = 2x1.27m Cu. Pipe 8x6mm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DAB6-13D3-484F-B88E-37D3D0824DB0}"/>
              </a:ext>
            </a:extLst>
          </p:cNvPr>
          <p:cNvSpPr txBox="1"/>
          <p:nvPr/>
        </p:nvSpPr>
        <p:spPr>
          <a:xfrm>
            <a:off x="1545269" y="3008942"/>
            <a:ext cx="95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10.5cm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91779-E2FA-45FE-ACCC-43987F82F767}"/>
              </a:ext>
            </a:extLst>
          </p:cNvPr>
          <p:cNvSpPr/>
          <p:nvPr/>
        </p:nvSpPr>
        <p:spPr>
          <a:xfrm>
            <a:off x="3597600" y="2726025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5D0F4-EA98-4CE5-A763-7CB0C4E01FDB}"/>
              </a:ext>
            </a:extLst>
          </p:cNvPr>
          <p:cNvSpPr/>
          <p:nvPr/>
        </p:nvSpPr>
        <p:spPr>
          <a:xfrm>
            <a:off x="4389764" y="3409257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5289D-7B8B-4CDF-B80C-0778DDBC2616}"/>
              </a:ext>
            </a:extLst>
          </p:cNvPr>
          <p:cNvSpPr/>
          <p:nvPr/>
        </p:nvSpPr>
        <p:spPr>
          <a:xfrm>
            <a:off x="3626804" y="3414340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5BD11-5990-49F8-BACD-4BE2B962A5FC}"/>
              </a:ext>
            </a:extLst>
          </p:cNvPr>
          <p:cNvSpPr/>
          <p:nvPr/>
        </p:nvSpPr>
        <p:spPr>
          <a:xfrm>
            <a:off x="4389764" y="2720942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49A9C-FD8E-4F32-8F87-28D9D8344B84}"/>
              </a:ext>
            </a:extLst>
          </p:cNvPr>
          <p:cNvSpPr/>
          <p:nvPr/>
        </p:nvSpPr>
        <p:spPr>
          <a:xfrm>
            <a:off x="2834640" y="3414340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13F4CD-9698-4F92-ABE7-DC644E624782}"/>
              </a:ext>
            </a:extLst>
          </p:cNvPr>
          <p:cNvSpPr txBox="1"/>
          <p:nvPr/>
        </p:nvSpPr>
        <p:spPr>
          <a:xfrm>
            <a:off x="1468444" y="5257905"/>
            <a:ext cx="5252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 pads 13 on each length = 26.</a:t>
            </a:r>
          </a:p>
          <a:p>
            <a:r>
              <a:rPr lang="en-US" sz="1600" dirty="0"/>
              <a:t>22 pads equipped with 100 Ohm resistors</a:t>
            </a:r>
          </a:p>
          <a:p>
            <a:r>
              <a:rPr lang="en-US" sz="1600" dirty="0"/>
              <a:t>Cu. Pads 50 x 30 x 3mm pitch between ~100mm</a:t>
            </a:r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Flowchart: Collate 13">
            <a:extLst>
              <a:ext uri="{FF2B5EF4-FFF2-40B4-BE49-F238E27FC236}">
                <a16:creationId xmlns:a16="http://schemas.microsoft.com/office/drawing/2014/main" id="{29AD23E9-A4DB-4D20-BA03-05ABB9015729}"/>
              </a:ext>
            </a:extLst>
          </p:cNvPr>
          <p:cNvSpPr/>
          <p:nvPr/>
        </p:nvSpPr>
        <p:spPr>
          <a:xfrm rot="16200000">
            <a:off x="9475160" y="2671679"/>
            <a:ext cx="375920" cy="381000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1DFB560-2AF9-481F-86C8-87A48759C87C}"/>
              </a:ext>
            </a:extLst>
          </p:cNvPr>
          <p:cNvSpPr/>
          <p:nvPr/>
        </p:nvSpPr>
        <p:spPr>
          <a:xfrm rot="16200000">
            <a:off x="10035222" y="3294177"/>
            <a:ext cx="299720" cy="5181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EEC8355-1AB5-43A9-B0C3-AB1372BEFEF9}"/>
              </a:ext>
            </a:extLst>
          </p:cNvPr>
          <p:cNvSpPr/>
          <p:nvPr/>
        </p:nvSpPr>
        <p:spPr>
          <a:xfrm rot="5400000">
            <a:off x="10209221" y="2603099"/>
            <a:ext cx="299720" cy="51816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60518" y="1955625"/>
            <a:ext cx="849122" cy="6183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65715" y="2573969"/>
            <a:ext cx="343925" cy="55086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73393" y="3124834"/>
            <a:ext cx="908707" cy="9433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9364" y="509900"/>
            <a:ext cx="283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4 locations used to measure the external temp. of the resistors </a:t>
            </a:r>
            <a:endParaRPr lang="en-GB" sz="16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004967" y="1297732"/>
            <a:ext cx="231256" cy="2042689"/>
          </a:xfrm>
          <a:prstGeom prst="line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FE5BD11-5990-49F8-BACD-4BE2B962A5FC}"/>
              </a:ext>
            </a:extLst>
          </p:cNvPr>
          <p:cNvSpPr/>
          <p:nvPr/>
        </p:nvSpPr>
        <p:spPr>
          <a:xfrm>
            <a:off x="7344689" y="2720942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E5BD11-5990-49F8-BACD-4BE2B962A5FC}"/>
              </a:ext>
            </a:extLst>
          </p:cNvPr>
          <p:cNvSpPr/>
          <p:nvPr/>
        </p:nvSpPr>
        <p:spPr>
          <a:xfrm>
            <a:off x="7350775" y="3395433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733882" y="1271353"/>
            <a:ext cx="435368" cy="1368545"/>
          </a:xfrm>
          <a:prstGeom prst="line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66525" y="1262438"/>
            <a:ext cx="2876381" cy="1411781"/>
          </a:xfrm>
          <a:prstGeom prst="line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78650" y="1309453"/>
            <a:ext cx="3064256" cy="2007296"/>
          </a:xfrm>
          <a:prstGeom prst="line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FE5BD11-5990-49F8-BACD-4BE2B962A5FC}"/>
              </a:ext>
            </a:extLst>
          </p:cNvPr>
          <p:cNvSpPr/>
          <p:nvPr/>
        </p:nvSpPr>
        <p:spPr>
          <a:xfrm>
            <a:off x="8976924" y="2707192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E5BD11-5990-49F8-BACD-4BE2B962A5FC}"/>
              </a:ext>
            </a:extLst>
          </p:cNvPr>
          <p:cNvSpPr/>
          <p:nvPr/>
        </p:nvSpPr>
        <p:spPr>
          <a:xfrm>
            <a:off x="9022726" y="3391811"/>
            <a:ext cx="468000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121995" y="5181370"/>
            <a:ext cx="1804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 pads for entry air and exit </a:t>
            </a:r>
            <a:r>
              <a:rPr lang="en-GB" sz="1600" dirty="0" smtClean="0"/>
              <a:t>temperatures measurements with IR Fluke pistol</a:t>
            </a:r>
            <a:endParaRPr lang="en-GB" sz="1600" dirty="0"/>
          </a:p>
        </p:txBody>
      </p:sp>
      <p:cxnSp>
        <p:nvCxnSpPr>
          <p:cNvPr id="45" name="Straight Connector 44"/>
          <p:cNvCxnSpPr>
            <a:stCxn id="44" idx="0"/>
          </p:cNvCxnSpPr>
          <p:nvPr/>
        </p:nvCxnSpPr>
        <p:spPr>
          <a:xfrm flipV="1">
            <a:off x="9024096" y="3008942"/>
            <a:ext cx="91141" cy="2172428"/>
          </a:xfrm>
          <a:prstGeom prst="line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013489" y="3737923"/>
            <a:ext cx="319582" cy="1518144"/>
          </a:xfrm>
          <a:prstGeom prst="line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150082" y="2601962"/>
            <a:ext cx="82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in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10971777" y="3368591"/>
            <a:ext cx="82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out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9590847" y="1248009"/>
            <a:ext cx="220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Expansion valve</a:t>
            </a:r>
            <a:endParaRPr lang="en-GB" sz="1600" dirty="0"/>
          </a:p>
        </p:txBody>
      </p:sp>
      <p:cxnSp>
        <p:nvCxnSpPr>
          <p:cNvPr id="74" name="Straight Connector 73"/>
          <p:cNvCxnSpPr>
            <a:endCxn id="4" idx="3"/>
          </p:cNvCxnSpPr>
          <p:nvPr/>
        </p:nvCxnSpPr>
        <p:spPr>
          <a:xfrm flipH="1">
            <a:off x="9765982" y="1554153"/>
            <a:ext cx="377704" cy="1047809"/>
          </a:xfrm>
          <a:prstGeom prst="line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212563" y="233265"/>
            <a:ext cx="427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Schematic of set-up</a:t>
            </a:r>
            <a:endParaRPr lang="en-GB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3642258" y="3391811"/>
            <a:ext cx="587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03</a:t>
            </a:r>
            <a:endParaRPr lang="en-GB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7379527" y="2694357"/>
            <a:ext cx="587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01</a:t>
            </a:r>
            <a:endParaRPr lang="en-GB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7406166" y="3370156"/>
            <a:ext cx="587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04</a:t>
            </a:r>
            <a:endParaRPr lang="en-GB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3657306" y="2699628"/>
            <a:ext cx="587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02</a:t>
            </a:r>
            <a:endParaRPr lang="en-GB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5610809" y="4079589"/>
            <a:ext cx="163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Pipe length not shown in full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4684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1454</Words>
  <Application>Microsoft Office PowerPoint</Application>
  <PresentationFormat>Widescreen</PresentationFormat>
  <Paragraphs>241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Compressed air cooling through FEB cooling circuit OR  a leak free cooling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air ccoling through cooling ciruit</dc:title>
  <dc:creator>Ian Crotty</dc:creator>
  <cp:lastModifiedBy>Ian Crotty</cp:lastModifiedBy>
  <cp:revision>287</cp:revision>
  <cp:lastPrinted>2021-08-25T14:50:27Z</cp:lastPrinted>
  <dcterms:created xsi:type="dcterms:W3CDTF">2021-07-15T14:26:25Z</dcterms:created>
  <dcterms:modified xsi:type="dcterms:W3CDTF">2021-08-31T13:06:26Z</dcterms:modified>
</cp:coreProperties>
</file>