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9" r:id="rId6"/>
    <p:sldId id="260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9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8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1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3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8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2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1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0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Transparency and homogeneity of HPL</a:t>
            </a:r>
            <a:br>
              <a:rPr lang="en-GB" dirty="0" smtClean="0"/>
            </a:br>
            <a:r>
              <a:rPr lang="en-GB" dirty="0" smtClean="0"/>
              <a:t>A quick qualitative look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6 Jan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9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7203" y="1607736"/>
            <a:ext cx="76668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did it come about to look at the transparency of HPL panels ?</a:t>
            </a:r>
          </a:p>
          <a:p>
            <a:endParaRPr lang="en-GB" dirty="0"/>
          </a:p>
          <a:p>
            <a:r>
              <a:rPr lang="en-GB" dirty="0" smtClean="0"/>
              <a:t>The sun is low in the winter and in this area with the Jura mountains in the West it is rare to have the sun rays so low.</a:t>
            </a:r>
          </a:p>
          <a:p>
            <a:endParaRPr lang="en-GB" dirty="0"/>
          </a:p>
          <a:p>
            <a:r>
              <a:rPr lang="en-GB" dirty="0" smtClean="0"/>
              <a:t>By chance it was observed that a piece of HPL left outside was not completely opaque to the sun light even in the evening an hour or so before sun set.</a:t>
            </a:r>
          </a:p>
          <a:p>
            <a:endParaRPr lang="en-GB" dirty="0"/>
          </a:p>
          <a:p>
            <a:r>
              <a:rPr lang="en-GB" dirty="0" smtClean="0"/>
              <a:t>What follows are some different views of the same panel, 1656mm x 902mm. That appear to be a type 2 of perhaps RE4 SM production</a:t>
            </a:r>
          </a:p>
          <a:p>
            <a:endParaRPr lang="en-GB" dirty="0"/>
          </a:p>
          <a:p>
            <a:r>
              <a:rPr lang="en-GB" dirty="0" smtClean="0"/>
              <a:t>The photos are all time stamped to help understand any changing light conditions.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76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0698" y="1500186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7659" y="1500188"/>
            <a:ext cx="6858000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8697" y="944545"/>
            <a:ext cx="29575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Inside</a:t>
            </a:r>
          </a:p>
          <a:p>
            <a:endParaRPr lang="en-GB" dirty="0"/>
          </a:p>
          <a:p>
            <a:r>
              <a:rPr lang="en-GB" dirty="0" smtClean="0"/>
              <a:t>Lighting is important.</a:t>
            </a:r>
          </a:p>
          <a:p>
            <a:endParaRPr lang="en-GB" dirty="0"/>
          </a:p>
          <a:p>
            <a:r>
              <a:rPr lang="en-GB" dirty="0" smtClean="0"/>
              <a:t>On the left is a photo of the HPL panel taken with flash</a:t>
            </a:r>
          </a:p>
          <a:p>
            <a:endParaRPr lang="en-GB" dirty="0"/>
          </a:p>
          <a:p>
            <a:r>
              <a:rPr lang="en-GB" dirty="0" smtClean="0"/>
              <a:t>On the right is the same panel with no flash</a:t>
            </a:r>
          </a:p>
          <a:p>
            <a:endParaRPr lang="en-GB" dirty="0"/>
          </a:p>
          <a:p>
            <a:r>
              <a:rPr lang="en-GB" dirty="0" smtClean="0"/>
              <a:t>There are 2 vertical (or longitudinal) streaks on the surface that are darker than the rest</a:t>
            </a:r>
          </a:p>
          <a:p>
            <a:endParaRPr lang="en-GB" dirty="0"/>
          </a:p>
          <a:p>
            <a:r>
              <a:rPr lang="en-GB" dirty="0" smtClean="0"/>
              <a:t>Notice the yellow tape in the bottom LH corner.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49296" y="4115828"/>
            <a:ext cx="2413611" cy="6328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408718" y="4052298"/>
            <a:ext cx="1714500" cy="1768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22418" y="4052298"/>
            <a:ext cx="1740488" cy="635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08718" y="4229100"/>
            <a:ext cx="2514600" cy="5195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97068" y="5548746"/>
            <a:ext cx="1466277" cy="4883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2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94" y="1547445"/>
            <a:ext cx="5680670" cy="3195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9018" y="1037492"/>
            <a:ext cx="4742824" cy="2667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1321" y="3135086"/>
            <a:ext cx="4501662" cy="2532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6060" y="70116"/>
            <a:ext cx="2390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Outside.</a:t>
            </a:r>
          </a:p>
          <a:p>
            <a:r>
              <a:rPr lang="en-GB" dirty="0" smtClean="0"/>
              <a:t>The panel is exposed to the sun.</a:t>
            </a:r>
          </a:p>
          <a:p>
            <a:r>
              <a:rPr lang="en-GB" dirty="0" smtClean="0"/>
              <a:t>Again the two vertical streaks but perhaps less visible.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03218" y="5084466"/>
            <a:ext cx="3868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panel has been turned about its horizontal transverse axis and is seen from “behind” looking towards the sun.</a:t>
            </a:r>
          </a:p>
          <a:p>
            <a:r>
              <a:rPr lang="en-GB" dirty="0" smtClean="0"/>
              <a:t>Here the two vertical members of the rack are quite visible through the HPL.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07483" y="836469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ack uprights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19925" y="1298864"/>
            <a:ext cx="1278473" cy="13508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39826" y="1298864"/>
            <a:ext cx="1080099" cy="17830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9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12147" y="1500188"/>
            <a:ext cx="6857999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5228" y="1500189"/>
            <a:ext cx="6858000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5666" y="1296237"/>
            <a:ext cx="3909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Again looking towards the sun.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On the left the panel is exposed and the two streaks, now horizontal are visible.</a:t>
            </a:r>
          </a:p>
          <a:p>
            <a:endParaRPr lang="en-GB" dirty="0"/>
          </a:p>
          <a:p>
            <a:r>
              <a:rPr lang="en-GB" dirty="0" smtClean="0"/>
              <a:t>On the right the panel is outside but in the shadow of the building. Again the two horizontal streaks are visible with lighter areas on each side and between.</a:t>
            </a:r>
          </a:p>
          <a:p>
            <a:endParaRPr lang="en-GB" dirty="0"/>
          </a:p>
          <a:p>
            <a:r>
              <a:rPr lang="en-GB" dirty="0" smtClean="0"/>
              <a:t>Red (LHS) corresponds to dark (RHS)  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797627" y="1911927"/>
            <a:ext cx="2300163" cy="5413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23555" y="2453283"/>
            <a:ext cx="2674235" cy="8132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777608" y="2859897"/>
            <a:ext cx="2301574" cy="6844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77608" y="3544328"/>
            <a:ext cx="2106620" cy="4837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6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0" y="199712"/>
            <a:ext cx="6585020" cy="3704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202"/>
            <a:ext cx="5986584" cy="3367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96916"/>
            <a:ext cx="4541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Reflections from the HPL , due to their high gloss, pose a problem in obtaining photos that clearly show the different colour grades across the panel 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36487" y="4089678"/>
            <a:ext cx="478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black cloth was hung downstream of the HPL in an attempt to cut out reflections but was insufficient in size and anyway the camera and operator are still there 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172" y="1500187"/>
            <a:ext cx="6858000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47" y="1296237"/>
            <a:ext cx="36274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rack frame is visible as a vertical dark line.</a:t>
            </a:r>
          </a:p>
          <a:p>
            <a:endParaRPr lang="en-GB" dirty="0"/>
          </a:p>
          <a:p>
            <a:r>
              <a:rPr lang="en-GB" dirty="0" smtClean="0"/>
              <a:t>The yellow tape is in the top left corner, mentioned earlier.</a:t>
            </a:r>
          </a:p>
          <a:p>
            <a:endParaRPr lang="en-GB" dirty="0"/>
          </a:p>
          <a:p>
            <a:r>
              <a:rPr lang="en-GB" dirty="0" smtClean="0"/>
              <a:t>The two red streaks are horizontal (longitudinal).</a:t>
            </a:r>
          </a:p>
          <a:p>
            <a:endParaRPr lang="en-GB" dirty="0"/>
          </a:p>
          <a:p>
            <a:r>
              <a:rPr lang="en-GB" dirty="0" smtClean="0"/>
              <a:t>Interestingly the lighter areas are also visible, normally they appear more predominantly with incident light.</a:t>
            </a:r>
          </a:p>
          <a:p>
            <a:endParaRPr lang="en-GB" dirty="0"/>
          </a:p>
          <a:p>
            <a:r>
              <a:rPr lang="en-GB" dirty="0" smtClean="0"/>
              <a:t>The reflection of the black cloth  material is indicated.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867481" y="1286189"/>
            <a:ext cx="1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 cloth material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8691824" y="1609355"/>
            <a:ext cx="1175657" cy="2194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44923" y="2367419"/>
            <a:ext cx="1791581" cy="10615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44923" y="3428999"/>
            <a:ext cx="2179888" cy="8423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8014" y="1500188"/>
            <a:ext cx="6858000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0831" y="2782669"/>
            <a:ext cx="301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sun has almost gone below the horizon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84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88" y="109046"/>
            <a:ext cx="98071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questions………</a:t>
            </a:r>
          </a:p>
          <a:p>
            <a:endParaRPr lang="en-GB" dirty="0"/>
          </a:p>
          <a:p>
            <a:r>
              <a:rPr lang="en-GB" dirty="0" smtClean="0"/>
              <a:t>What does the redness in the exposed panel represent ? Is it more/excess Phenolic resin ?</a:t>
            </a:r>
          </a:p>
          <a:p>
            <a:endParaRPr lang="en-GB" dirty="0"/>
          </a:p>
          <a:p>
            <a:r>
              <a:rPr lang="en-GB" dirty="0" smtClean="0"/>
              <a:t>Colour intensity is an “X-ray” view through the panel indicating different composition ?</a:t>
            </a:r>
          </a:p>
          <a:p>
            <a:r>
              <a:rPr lang="en-GB" dirty="0" smtClean="0"/>
              <a:t>It is not only the surface that shows differences of hue.</a:t>
            </a:r>
          </a:p>
          <a:p>
            <a:endParaRPr lang="en-GB" dirty="0"/>
          </a:p>
          <a:p>
            <a:r>
              <a:rPr lang="en-GB" dirty="0" smtClean="0"/>
              <a:t>The lighter areas of the unexposed panel are indicating a higher paper cellulose concentration </a:t>
            </a:r>
            <a:r>
              <a:rPr lang="en-GB" dirty="0" err="1" smtClean="0"/>
              <a:t>wrt</a:t>
            </a:r>
            <a:r>
              <a:rPr lang="en-GB" dirty="0" smtClean="0"/>
              <a:t> the phenolic ?</a:t>
            </a:r>
          </a:p>
          <a:p>
            <a:endParaRPr lang="en-GB" dirty="0"/>
          </a:p>
          <a:p>
            <a:r>
              <a:rPr lang="en-GB" dirty="0" smtClean="0"/>
              <a:t>If the above is true then how can this be explained ? The sheets of </a:t>
            </a:r>
            <a:r>
              <a:rPr lang="en-GB" dirty="0" err="1" smtClean="0"/>
              <a:t>kraft</a:t>
            </a:r>
            <a:r>
              <a:rPr lang="en-GB" dirty="0" smtClean="0"/>
              <a:t> paper come through a bath of phenolic resin and so could have some parallel patterns along the direction of production, is this the case ?</a:t>
            </a:r>
          </a:p>
          <a:p>
            <a:endParaRPr lang="en-GB" dirty="0"/>
          </a:p>
          <a:p>
            <a:r>
              <a:rPr lang="en-GB" dirty="0" smtClean="0"/>
              <a:t>Is this a tool to look for homogeneity across the panel ?</a:t>
            </a:r>
          </a:p>
          <a:p>
            <a:endParaRPr lang="en-GB" dirty="0" smtClean="0"/>
          </a:p>
          <a:p>
            <a:r>
              <a:rPr lang="en-GB" dirty="0" smtClean="0"/>
              <a:t>The resistivity should be measured to look for correlation </a:t>
            </a:r>
            <a:r>
              <a:rPr lang="en-GB" dirty="0" err="1" smtClean="0"/>
              <a:t>wrt</a:t>
            </a:r>
            <a:r>
              <a:rPr lang="en-GB" dirty="0" smtClean="0"/>
              <a:t> the colour distribution</a:t>
            </a:r>
          </a:p>
          <a:p>
            <a:endParaRPr lang="en-GB" dirty="0"/>
          </a:p>
          <a:p>
            <a:r>
              <a:rPr lang="en-GB" dirty="0" smtClean="0"/>
              <a:t>Transmitted light intensity may be used to compare panel to panel.</a:t>
            </a:r>
          </a:p>
          <a:p>
            <a:endParaRPr lang="en-GB" dirty="0"/>
          </a:p>
          <a:p>
            <a:r>
              <a:rPr lang="en-GB" dirty="0" smtClean="0"/>
              <a:t>Older HPL panels should be looked at.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76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585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Transparency and homogeneity of HPL A quick qualitative 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Tranparency of HPL A quick look</dc:title>
  <dc:creator>Ian Crotty</dc:creator>
  <cp:lastModifiedBy>Ian Crotty</cp:lastModifiedBy>
  <cp:revision>29</cp:revision>
  <dcterms:created xsi:type="dcterms:W3CDTF">2020-01-06T18:26:30Z</dcterms:created>
  <dcterms:modified xsi:type="dcterms:W3CDTF">2020-01-07T15:19:56Z</dcterms:modified>
</cp:coreProperties>
</file>