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3" r:id="rId5"/>
    <p:sldId id="257" r:id="rId6"/>
    <p:sldId id="258" r:id="rId7"/>
    <p:sldId id="259" r:id="rId8"/>
    <p:sldId id="260" r:id="rId9"/>
    <p:sldId id="264" r:id="rId10"/>
    <p:sldId id="272" r:id="rId11"/>
    <p:sldId id="265" r:id="rId12"/>
    <p:sldId id="266" r:id="rId13"/>
    <p:sldId id="267" r:id="rId14"/>
    <p:sldId id="268" r:id="rId15"/>
    <p:sldId id="269" r:id="rId16"/>
    <p:sldId id="270"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5D19225-DD5C-437A-B232-6A35DDC6EB02}" type="datetimeFigureOut">
              <a:rPr lang="en-GB" smtClean="0"/>
              <a:t>13/10/2020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705F8E-4A71-4121-AF6A-CE3E66401A1E}" type="slidenum">
              <a:rPr lang="en-GB" smtClean="0"/>
              <a:t>‹#›</a:t>
            </a:fld>
            <a:endParaRPr lang="en-GB"/>
          </a:p>
        </p:txBody>
      </p:sp>
    </p:spTree>
    <p:extLst>
      <p:ext uri="{BB962C8B-B14F-4D97-AF65-F5344CB8AC3E}">
        <p14:creationId xmlns:p14="http://schemas.microsoft.com/office/powerpoint/2010/main" val="431947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D19225-DD5C-437A-B232-6A35DDC6EB02}" type="datetimeFigureOut">
              <a:rPr lang="en-GB" smtClean="0"/>
              <a:t>13/10/2020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705F8E-4A71-4121-AF6A-CE3E66401A1E}" type="slidenum">
              <a:rPr lang="en-GB" smtClean="0"/>
              <a:t>‹#›</a:t>
            </a:fld>
            <a:endParaRPr lang="en-GB"/>
          </a:p>
        </p:txBody>
      </p:sp>
    </p:spTree>
    <p:extLst>
      <p:ext uri="{BB962C8B-B14F-4D97-AF65-F5344CB8AC3E}">
        <p14:creationId xmlns:p14="http://schemas.microsoft.com/office/powerpoint/2010/main" val="2677726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D19225-DD5C-437A-B232-6A35DDC6EB02}" type="datetimeFigureOut">
              <a:rPr lang="en-GB" smtClean="0"/>
              <a:t>13/10/2020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705F8E-4A71-4121-AF6A-CE3E66401A1E}" type="slidenum">
              <a:rPr lang="en-GB" smtClean="0"/>
              <a:t>‹#›</a:t>
            </a:fld>
            <a:endParaRPr lang="en-GB"/>
          </a:p>
        </p:txBody>
      </p:sp>
    </p:spTree>
    <p:extLst>
      <p:ext uri="{BB962C8B-B14F-4D97-AF65-F5344CB8AC3E}">
        <p14:creationId xmlns:p14="http://schemas.microsoft.com/office/powerpoint/2010/main" val="176832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D19225-DD5C-437A-B232-6A35DDC6EB02}" type="datetimeFigureOut">
              <a:rPr lang="en-GB" smtClean="0"/>
              <a:t>13/10/2020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705F8E-4A71-4121-AF6A-CE3E66401A1E}" type="slidenum">
              <a:rPr lang="en-GB" smtClean="0"/>
              <a:t>‹#›</a:t>
            </a:fld>
            <a:endParaRPr lang="en-GB"/>
          </a:p>
        </p:txBody>
      </p:sp>
    </p:spTree>
    <p:extLst>
      <p:ext uri="{BB962C8B-B14F-4D97-AF65-F5344CB8AC3E}">
        <p14:creationId xmlns:p14="http://schemas.microsoft.com/office/powerpoint/2010/main" val="1440850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5D19225-DD5C-437A-B232-6A35DDC6EB02}" type="datetimeFigureOut">
              <a:rPr lang="en-GB" smtClean="0"/>
              <a:t>13/10/2020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705F8E-4A71-4121-AF6A-CE3E66401A1E}" type="slidenum">
              <a:rPr lang="en-GB" smtClean="0"/>
              <a:t>‹#›</a:t>
            </a:fld>
            <a:endParaRPr lang="en-GB"/>
          </a:p>
        </p:txBody>
      </p:sp>
    </p:spTree>
    <p:extLst>
      <p:ext uri="{BB962C8B-B14F-4D97-AF65-F5344CB8AC3E}">
        <p14:creationId xmlns:p14="http://schemas.microsoft.com/office/powerpoint/2010/main" val="3036283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5D19225-DD5C-437A-B232-6A35DDC6EB02}" type="datetimeFigureOut">
              <a:rPr lang="en-GB" smtClean="0"/>
              <a:t>13/10/2020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705F8E-4A71-4121-AF6A-CE3E66401A1E}" type="slidenum">
              <a:rPr lang="en-GB" smtClean="0"/>
              <a:t>‹#›</a:t>
            </a:fld>
            <a:endParaRPr lang="en-GB"/>
          </a:p>
        </p:txBody>
      </p:sp>
    </p:spTree>
    <p:extLst>
      <p:ext uri="{BB962C8B-B14F-4D97-AF65-F5344CB8AC3E}">
        <p14:creationId xmlns:p14="http://schemas.microsoft.com/office/powerpoint/2010/main" val="1214833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5D19225-DD5C-437A-B232-6A35DDC6EB02}" type="datetimeFigureOut">
              <a:rPr lang="en-GB" smtClean="0"/>
              <a:t>13/10/2020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5705F8E-4A71-4121-AF6A-CE3E66401A1E}" type="slidenum">
              <a:rPr lang="en-GB" smtClean="0"/>
              <a:t>‹#›</a:t>
            </a:fld>
            <a:endParaRPr lang="en-GB"/>
          </a:p>
        </p:txBody>
      </p:sp>
    </p:spTree>
    <p:extLst>
      <p:ext uri="{BB962C8B-B14F-4D97-AF65-F5344CB8AC3E}">
        <p14:creationId xmlns:p14="http://schemas.microsoft.com/office/powerpoint/2010/main" val="1921961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5D19225-DD5C-437A-B232-6A35DDC6EB02}" type="datetimeFigureOut">
              <a:rPr lang="en-GB" smtClean="0"/>
              <a:t>13/10/2020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5705F8E-4A71-4121-AF6A-CE3E66401A1E}" type="slidenum">
              <a:rPr lang="en-GB" smtClean="0"/>
              <a:t>‹#›</a:t>
            </a:fld>
            <a:endParaRPr lang="en-GB"/>
          </a:p>
        </p:txBody>
      </p:sp>
    </p:spTree>
    <p:extLst>
      <p:ext uri="{BB962C8B-B14F-4D97-AF65-F5344CB8AC3E}">
        <p14:creationId xmlns:p14="http://schemas.microsoft.com/office/powerpoint/2010/main" val="342135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D19225-DD5C-437A-B232-6A35DDC6EB02}" type="datetimeFigureOut">
              <a:rPr lang="en-GB" smtClean="0"/>
              <a:t>13/10/2020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5705F8E-4A71-4121-AF6A-CE3E66401A1E}" type="slidenum">
              <a:rPr lang="en-GB" smtClean="0"/>
              <a:t>‹#›</a:t>
            </a:fld>
            <a:endParaRPr lang="en-GB"/>
          </a:p>
        </p:txBody>
      </p:sp>
    </p:spTree>
    <p:extLst>
      <p:ext uri="{BB962C8B-B14F-4D97-AF65-F5344CB8AC3E}">
        <p14:creationId xmlns:p14="http://schemas.microsoft.com/office/powerpoint/2010/main" val="3860626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5D19225-DD5C-437A-B232-6A35DDC6EB02}" type="datetimeFigureOut">
              <a:rPr lang="en-GB" smtClean="0"/>
              <a:t>13/10/2020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705F8E-4A71-4121-AF6A-CE3E66401A1E}" type="slidenum">
              <a:rPr lang="en-GB" smtClean="0"/>
              <a:t>‹#›</a:t>
            </a:fld>
            <a:endParaRPr lang="en-GB"/>
          </a:p>
        </p:txBody>
      </p:sp>
    </p:spTree>
    <p:extLst>
      <p:ext uri="{BB962C8B-B14F-4D97-AF65-F5344CB8AC3E}">
        <p14:creationId xmlns:p14="http://schemas.microsoft.com/office/powerpoint/2010/main" val="810417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5D19225-DD5C-437A-B232-6A35DDC6EB02}" type="datetimeFigureOut">
              <a:rPr lang="en-GB" smtClean="0"/>
              <a:t>13/10/2020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705F8E-4A71-4121-AF6A-CE3E66401A1E}" type="slidenum">
              <a:rPr lang="en-GB" smtClean="0"/>
              <a:t>‹#›</a:t>
            </a:fld>
            <a:endParaRPr lang="en-GB"/>
          </a:p>
        </p:txBody>
      </p:sp>
    </p:spTree>
    <p:extLst>
      <p:ext uri="{BB962C8B-B14F-4D97-AF65-F5344CB8AC3E}">
        <p14:creationId xmlns:p14="http://schemas.microsoft.com/office/powerpoint/2010/main" val="3890153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D19225-DD5C-437A-B232-6A35DDC6EB02}" type="datetimeFigureOut">
              <a:rPr lang="en-GB" smtClean="0"/>
              <a:t>13/10/2020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705F8E-4A71-4121-AF6A-CE3E66401A1E}" type="slidenum">
              <a:rPr lang="en-GB" smtClean="0"/>
              <a:t>‹#›</a:t>
            </a:fld>
            <a:endParaRPr lang="en-GB"/>
          </a:p>
        </p:txBody>
      </p:sp>
    </p:spTree>
    <p:extLst>
      <p:ext uri="{BB962C8B-B14F-4D97-AF65-F5344CB8AC3E}">
        <p14:creationId xmlns:p14="http://schemas.microsoft.com/office/powerpoint/2010/main" val="1264785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tellarnet.us/systems/stellar-rad-handheld-spectroradiometer-for-light-measurement/"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gloptic.com/wp-content/uploads/2019/08/GL-OPTIC_SPECTIS-TOUCH_2019_EN_200x260ex3_E_PREV.pdf"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docs.rs-online.com/89b8/A700000007086200.pdf" TargetMode="Externa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en.wikipedia.org/wiki/Photodiode" TargetMode="External"/><Relationship Id="rId1" Type="http://schemas.openxmlformats.org/officeDocument/2006/relationships/slideLayout" Target="../slideLayouts/slideLayout7.xml"/><Relationship Id="rId4" Type="http://schemas.openxmlformats.org/officeDocument/2006/relationships/image" Target="../media/image12.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sVc-XIysw0c"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instructables.com/id/Arduino-DIY-Light-Meter-With-BH1750-Sensor/"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Light measurement</a:t>
            </a:r>
            <a:endParaRPr lang="en-GB" dirty="0"/>
          </a:p>
        </p:txBody>
      </p:sp>
      <p:sp>
        <p:nvSpPr>
          <p:cNvPr id="3" name="Subtitle 2"/>
          <p:cNvSpPr>
            <a:spLocks noGrp="1"/>
          </p:cNvSpPr>
          <p:nvPr>
            <p:ph type="subTitle" idx="1"/>
          </p:nvPr>
        </p:nvSpPr>
        <p:spPr/>
        <p:txBody>
          <a:bodyPr/>
          <a:lstStyle/>
          <a:p>
            <a:r>
              <a:rPr lang="en-GB" dirty="0" smtClean="0"/>
              <a:t>Ian</a:t>
            </a:r>
          </a:p>
          <a:p>
            <a:r>
              <a:rPr lang="en-GB" dirty="0" smtClean="0"/>
              <a:t>17 Feb 2020</a:t>
            </a:r>
            <a:endParaRPr lang="en-GB" dirty="0"/>
          </a:p>
        </p:txBody>
      </p:sp>
    </p:spTree>
    <p:extLst>
      <p:ext uri="{BB962C8B-B14F-4D97-AF65-F5344CB8AC3E}">
        <p14:creationId xmlns:p14="http://schemas.microsoft.com/office/powerpoint/2010/main" val="3087533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38470" y="367443"/>
            <a:ext cx="9498940" cy="6434766"/>
          </a:xfrm>
          <a:prstGeom prst="rect">
            <a:avLst/>
          </a:prstGeom>
        </p:spPr>
      </p:pic>
      <p:sp>
        <p:nvSpPr>
          <p:cNvPr id="3" name="Rectangle 2"/>
          <p:cNvSpPr/>
          <p:nvPr/>
        </p:nvSpPr>
        <p:spPr>
          <a:xfrm>
            <a:off x="96430" y="0"/>
            <a:ext cx="11410523" cy="923330"/>
          </a:xfrm>
          <a:prstGeom prst="rect">
            <a:avLst/>
          </a:prstGeom>
        </p:spPr>
        <p:txBody>
          <a:bodyPr wrap="square">
            <a:spAutoFit/>
          </a:bodyPr>
          <a:lstStyle/>
          <a:p>
            <a:r>
              <a:rPr lang="en-GB" dirty="0">
                <a:hlinkClick r:id="rId3"/>
              </a:rPr>
              <a:t>https://www.stellarnet.us/systems/stellar-rad-handheld-spectroradiometer-for-light-measurement</a:t>
            </a:r>
            <a:r>
              <a:rPr lang="en-GB" dirty="0" smtClean="0">
                <a:hlinkClick r:id="rId3"/>
              </a:rPr>
              <a:t>/</a:t>
            </a:r>
            <a:endParaRPr lang="en-GB" dirty="0" smtClean="0"/>
          </a:p>
          <a:p>
            <a:endParaRPr lang="en-GB" dirty="0"/>
          </a:p>
          <a:p>
            <a:r>
              <a:rPr lang="en-GB" dirty="0" smtClean="0"/>
              <a:t>3500 USD</a:t>
            </a:r>
            <a:endParaRPr lang="en-GB" dirty="0"/>
          </a:p>
        </p:txBody>
      </p:sp>
    </p:spTree>
    <p:extLst>
      <p:ext uri="{BB962C8B-B14F-4D97-AF65-F5344CB8AC3E}">
        <p14:creationId xmlns:p14="http://schemas.microsoft.com/office/powerpoint/2010/main" val="1218026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46331"/>
            <a:ext cx="9116840" cy="6175923"/>
          </a:xfrm>
          <a:prstGeom prst="rect">
            <a:avLst/>
          </a:prstGeom>
        </p:spPr>
      </p:pic>
      <p:sp>
        <p:nvSpPr>
          <p:cNvPr id="3" name="Rectangle 2"/>
          <p:cNvSpPr/>
          <p:nvPr/>
        </p:nvSpPr>
        <p:spPr>
          <a:xfrm>
            <a:off x="0" y="1"/>
            <a:ext cx="12192000" cy="646331"/>
          </a:xfrm>
          <a:prstGeom prst="rect">
            <a:avLst/>
          </a:prstGeom>
        </p:spPr>
        <p:txBody>
          <a:bodyPr wrap="square">
            <a:spAutoFit/>
          </a:bodyPr>
          <a:lstStyle/>
          <a:p>
            <a:r>
              <a:rPr lang="en-GB" dirty="0">
                <a:hlinkClick r:id="rId3"/>
              </a:rPr>
              <a:t>https://</a:t>
            </a:r>
            <a:r>
              <a:rPr lang="en-GB" dirty="0" smtClean="0">
                <a:hlinkClick r:id="rId3"/>
              </a:rPr>
              <a:t>gloptic.com/wp-content/uploads/2019/08/GL-OPTIC_SPECTIS-TOUCH_2019_EN_200x260ex3_E_PREV.pdf</a:t>
            </a:r>
            <a:endParaRPr lang="en-GB" dirty="0" smtClean="0"/>
          </a:p>
          <a:p>
            <a:r>
              <a:rPr lang="en-GB" dirty="0"/>
              <a:t>https://gloptic.com/products/gl-spectis-1-0-touch/</a:t>
            </a:r>
          </a:p>
        </p:txBody>
      </p:sp>
    </p:spTree>
    <p:extLst>
      <p:ext uri="{BB962C8B-B14F-4D97-AF65-F5344CB8AC3E}">
        <p14:creationId xmlns:p14="http://schemas.microsoft.com/office/powerpoint/2010/main" val="2582405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3490" y="77185"/>
            <a:ext cx="1418337" cy="369332"/>
          </a:xfrm>
          <a:prstGeom prst="rect">
            <a:avLst/>
          </a:prstGeom>
        </p:spPr>
        <p:txBody>
          <a:bodyPr wrap="none">
            <a:spAutoFit/>
          </a:bodyPr>
          <a:lstStyle/>
          <a:p>
            <a:r>
              <a:rPr lang="en-GB" dirty="0"/>
              <a:t>CIE </a:t>
            </a:r>
            <a:r>
              <a:rPr lang="en-GB" dirty="0" err="1"/>
              <a:t>photopic</a:t>
            </a:r>
            <a:r>
              <a:rPr lang="en-GB" dirty="0"/>
              <a:t> </a:t>
            </a:r>
          </a:p>
        </p:txBody>
      </p:sp>
      <p:sp>
        <p:nvSpPr>
          <p:cNvPr id="3" name="Rectangle 2"/>
          <p:cNvSpPr/>
          <p:nvPr/>
        </p:nvSpPr>
        <p:spPr>
          <a:xfrm>
            <a:off x="0" y="446516"/>
            <a:ext cx="12191999" cy="646331"/>
          </a:xfrm>
          <a:prstGeom prst="rect">
            <a:avLst/>
          </a:prstGeom>
        </p:spPr>
        <p:txBody>
          <a:bodyPr wrap="square">
            <a:spAutoFit/>
          </a:bodyPr>
          <a:lstStyle/>
          <a:p>
            <a:r>
              <a:rPr lang="en-GB" dirty="0"/>
              <a:t>https://en.wikipedia.org/wiki/Luminosity_function#:~:text=The%20CIE%20photopic%20luminosity%20function,the%20CIE%201931%20color%20space.</a:t>
            </a:r>
          </a:p>
        </p:txBody>
      </p:sp>
      <p:sp>
        <p:nvSpPr>
          <p:cNvPr id="4" name="Rectangle 3"/>
          <p:cNvSpPr/>
          <p:nvPr/>
        </p:nvSpPr>
        <p:spPr>
          <a:xfrm>
            <a:off x="0" y="1092847"/>
            <a:ext cx="6791498" cy="2090928"/>
          </a:xfrm>
          <a:prstGeom prst="rect">
            <a:avLst/>
          </a:prstGeom>
        </p:spPr>
        <p:txBody>
          <a:bodyPr wrap="square">
            <a:spAutoFit/>
          </a:bodyPr>
          <a:lstStyle/>
          <a:p>
            <a:r>
              <a:rPr lang="en-GB" dirty="0">
                <a:hlinkClick r:id="rId2"/>
              </a:rPr>
              <a:t>https://</a:t>
            </a:r>
            <a:r>
              <a:rPr lang="en-GB" dirty="0" smtClean="0">
                <a:hlinkClick r:id="rId2"/>
              </a:rPr>
              <a:t>docs.rs-online.com/89b8/A700000007086200.pdf</a:t>
            </a:r>
            <a:endParaRPr lang="en-GB" dirty="0" smtClean="0"/>
          </a:p>
          <a:p>
            <a:endParaRPr lang="en-GB" dirty="0"/>
          </a:p>
          <a:p>
            <a:endParaRPr lang="en-GB" dirty="0" smtClean="0"/>
          </a:p>
          <a:p>
            <a:endParaRPr lang="en-GB" dirty="0"/>
          </a:p>
          <a:p>
            <a:r>
              <a:rPr lang="en-GB" dirty="0" smtClean="0"/>
              <a:t>This device was purchased on 27 Feb 2020 for the measurements.</a:t>
            </a:r>
          </a:p>
          <a:p>
            <a:r>
              <a:rPr lang="en-GB" dirty="0" smtClean="0"/>
              <a:t>It is a </a:t>
            </a:r>
            <a:r>
              <a:rPr lang="en-GB" dirty="0" err="1" smtClean="0"/>
              <a:t>luxmeter</a:t>
            </a:r>
            <a:r>
              <a:rPr lang="en-GB" dirty="0" smtClean="0"/>
              <a:t> in the visible range do there is poor overlap with the red /infrared from the HPL transmission . !</a:t>
            </a:r>
            <a:endParaRPr lang="en-GB" dirty="0"/>
          </a:p>
        </p:txBody>
      </p:sp>
      <p:pic>
        <p:nvPicPr>
          <p:cNvPr id="5" name="Picture 4"/>
          <p:cNvPicPr>
            <a:picLocks noChangeAspect="1"/>
          </p:cNvPicPr>
          <p:nvPr/>
        </p:nvPicPr>
        <p:blipFill rotWithShape="1">
          <a:blip r:embed="rId3"/>
          <a:srcRect l="29861" t="6561" r="30663" b="698"/>
          <a:stretch/>
        </p:blipFill>
        <p:spPr>
          <a:xfrm>
            <a:off x="6849687" y="860091"/>
            <a:ext cx="4548739" cy="5788416"/>
          </a:xfrm>
          <a:prstGeom prst="rect">
            <a:avLst/>
          </a:prstGeom>
        </p:spPr>
      </p:pic>
      <p:pic>
        <p:nvPicPr>
          <p:cNvPr id="1026" name="Picture 2" descr="https://upload.wikimedia.org/wikipedia/commons/thumb/e/e0/Luminosity.svg/400px-Luminosity.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149" y="3024129"/>
            <a:ext cx="3810000" cy="263842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39931" y="5789584"/>
            <a:ext cx="6096000" cy="646331"/>
          </a:xfrm>
          <a:prstGeom prst="rect">
            <a:avLst/>
          </a:prstGeom>
        </p:spPr>
        <p:txBody>
          <a:bodyPr>
            <a:spAutoFit/>
          </a:bodyPr>
          <a:lstStyle/>
          <a:p>
            <a:r>
              <a:rPr lang="en-GB" sz="1200" dirty="0" err="1"/>
              <a:t>Photopic</a:t>
            </a:r>
            <a:r>
              <a:rPr lang="en-GB" sz="1200" dirty="0"/>
              <a:t> (black) and scotopic (green) luminosity functions.[c 1] The </a:t>
            </a:r>
            <a:r>
              <a:rPr lang="en-GB" sz="1200" dirty="0" err="1"/>
              <a:t>photopic</a:t>
            </a:r>
            <a:r>
              <a:rPr lang="en-GB" sz="1200" dirty="0"/>
              <a:t> includes the CIE 1931 standard[c 2] (solid), the Judd–</a:t>
            </a:r>
            <a:r>
              <a:rPr lang="en-GB" sz="1200" dirty="0" err="1"/>
              <a:t>Vos</a:t>
            </a:r>
            <a:r>
              <a:rPr lang="en-GB" sz="1200" dirty="0"/>
              <a:t> 1978 modified data[c 3] (dashed), and the Sharpe, Stockman, </a:t>
            </a:r>
            <a:r>
              <a:rPr lang="en-GB" sz="1200" dirty="0" err="1"/>
              <a:t>Jagla</a:t>
            </a:r>
            <a:r>
              <a:rPr lang="en-GB" sz="1200" dirty="0"/>
              <a:t> &amp; </a:t>
            </a:r>
            <a:r>
              <a:rPr lang="en-GB" sz="1200" dirty="0" err="1"/>
              <a:t>Jägle</a:t>
            </a:r>
            <a:r>
              <a:rPr lang="en-GB" sz="1200" dirty="0"/>
              <a:t> 2005 data[c 4] (dotted). The horizontal axis is wavelength in nm.</a:t>
            </a:r>
          </a:p>
        </p:txBody>
      </p:sp>
    </p:spTree>
    <p:extLst>
      <p:ext uri="{BB962C8B-B14F-4D97-AF65-F5344CB8AC3E}">
        <p14:creationId xmlns:p14="http://schemas.microsoft.com/office/powerpoint/2010/main" val="1395654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57447"/>
            <a:ext cx="7082444" cy="6186309"/>
          </a:xfrm>
          <a:prstGeom prst="rect">
            <a:avLst/>
          </a:prstGeom>
          <a:noFill/>
        </p:spPr>
        <p:txBody>
          <a:bodyPr wrap="square" rtlCol="0">
            <a:spAutoFit/>
          </a:bodyPr>
          <a:lstStyle/>
          <a:p>
            <a:r>
              <a:rPr lang="en-GB" dirty="0" smtClean="0"/>
              <a:t>However this can be modified so that the response is far better in the IR.</a:t>
            </a:r>
          </a:p>
          <a:p>
            <a:endParaRPr lang="en-GB" dirty="0"/>
          </a:p>
          <a:p>
            <a:r>
              <a:rPr lang="en-GB" dirty="0" smtClean="0"/>
              <a:t>In fact the spectral response is extended into the IR with greater sensitivity ! The Si </a:t>
            </a:r>
            <a:r>
              <a:rPr lang="en-GB" dirty="0" err="1" smtClean="0"/>
              <a:t>Ph</a:t>
            </a:r>
            <a:r>
              <a:rPr lang="en-GB" dirty="0" smtClean="0"/>
              <a:t> Di is a good choice as it covers both the visible and the near IR, unlike the Ge and </a:t>
            </a:r>
            <a:r>
              <a:rPr lang="en-GB" dirty="0" err="1" smtClean="0"/>
              <a:t>InGaAs</a:t>
            </a:r>
            <a:r>
              <a:rPr lang="en-GB" dirty="0" smtClean="0"/>
              <a:t>.</a:t>
            </a:r>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r>
              <a:rPr lang="en-GB" dirty="0">
                <a:hlinkClick r:id="rId2"/>
              </a:rPr>
              <a:t>https://</a:t>
            </a:r>
            <a:r>
              <a:rPr lang="en-GB" dirty="0" smtClean="0">
                <a:hlinkClick r:id="rId2"/>
              </a:rPr>
              <a:t>en.wikipedia.org/wiki/Photodiode</a:t>
            </a:r>
            <a:endParaRPr lang="en-GB" dirty="0" smtClean="0"/>
          </a:p>
          <a:p>
            <a:r>
              <a:rPr lang="en-GB"/>
              <a:t>https://www.fiberoptics4sale.com/blogs/archive-posts/95046662-pin-photodetector-characteristics-for-optical-fiber-communication</a:t>
            </a:r>
            <a:endParaRPr lang="en-GB" dirty="0"/>
          </a:p>
        </p:txBody>
      </p:sp>
      <p:pic>
        <p:nvPicPr>
          <p:cNvPr id="2050" name="Picture 2" descr="https://upload.wikimedia.org/wikipedia/commons/thumb/4/41/Response_silicon_photodiode.svg/260px-Response_silicon_photodiode.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720" y="1750087"/>
            <a:ext cx="4627129" cy="40754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IN Photodetector Characteristics for Optical Fiber Communication – Fosco  Conne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6208" y="357446"/>
            <a:ext cx="4762500" cy="4038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26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3612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6279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69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3379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235" y="98011"/>
            <a:ext cx="4144020" cy="369332"/>
          </a:xfrm>
          <a:prstGeom prst="rect">
            <a:avLst/>
          </a:prstGeom>
        </p:spPr>
        <p:txBody>
          <a:bodyPr wrap="none">
            <a:spAutoFit/>
          </a:bodyPr>
          <a:lstStyle/>
          <a:p>
            <a:r>
              <a:rPr lang="en-GB" dirty="0" smtClean="0"/>
              <a:t>https://en.wikipedia.org/wiki/Photometer</a:t>
            </a:r>
            <a:endParaRPr lang="en-GB" dirty="0"/>
          </a:p>
        </p:txBody>
      </p:sp>
      <p:sp>
        <p:nvSpPr>
          <p:cNvPr id="3" name="Rectangle 2"/>
          <p:cNvSpPr/>
          <p:nvPr/>
        </p:nvSpPr>
        <p:spPr>
          <a:xfrm>
            <a:off x="530942" y="694895"/>
            <a:ext cx="6096000" cy="4524315"/>
          </a:xfrm>
          <a:prstGeom prst="rect">
            <a:avLst/>
          </a:prstGeom>
        </p:spPr>
        <p:txBody>
          <a:bodyPr>
            <a:spAutoFit/>
          </a:bodyPr>
          <a:lstStyle/>
          <a:p>
            <a:r>
              <a:rPr lang="en-GB" dirty="0" smtClean="0"/>
              <a:t>A photometer is an instrument that measures the strength of electromagnetic radiation in the range from ultraviolet to infrared and including the visible spectrum. Most photometers convert light into an electric current using a </a:t>
            </a:r>
            <a:r>
              <a:rPr lang="en-GB" dirty="0" err="1" smtClean="0"/>
              <a:t>photoresistor</a:t>
            </a:r>
            <a:r>
              <a:rPr lang="en-GB" dirty="0" smtClean="0"/>
              <a:t>, photodiode, or photomultiplier.</a:t>
            </a:r>
          </a:p>
          <a:p>
            <a:endParaRPr lang="en-GB" dirty="0" smtClean="0"/>
          </a:p>
          <a:p>
            <a:r>
              <a:rPr lang="en-GB" dirty="0" smtClean="0"/>
              <a:t>Photometers measure:</a:t>
            </a:r>
          </a:p>
          <a:p>
            <a:endParaRPr lang="en-GB" dirty="0" smtClean="0"/>
          </a:p>
          <a:p>
            <a:r>
              <a:rPr lang="en-GB" dirty="0" smtClean="0"/>
              <a:t>Illuminance</a:t>
            </a:r>
          </a:p>
          <a:p>
            <a:r>
              <a:rPr lang="en-GB" dirty="0" smtClean="0"/>
              <a:t>Irradiance</a:t>
            </a:r>
          </a:p>
          <a:p>
            <a:r>
              <a:rPr lang="en-GB" dirty="0" smtClean="0"/>
              <a:t>Light absorption</a:t>
            </a:r>
          </a:p>
          <a:p>
            <a:r>
              <a:rPr lang="en-GB" dirty="0" smtClean="0"/>
              <a:t>Scattering of light</a:t>
            </a:r>
          </a:p>
          <a:p>
            <a:r>
              <a:rPr lang="en-GB" dirty="0" smtClean="0"/>
              <a:t>Reflection of light</a:t>
            </a:r>
          </a:p>
          <a:p>
            <a:r>
              <a:rPr lang="en-GB" dirty="0" smtClean="0"/>
              <a:t>Fluorescence</a:t>
            </a:r>
          </a:p>
          <a:p>
            <a:r>
              <a:rPr lang="en-GB" dirty="0" smtClean="0"/>
              <a:t>Phosphorescence</a:t>
            </a:r>
          </a:p>
          <a:p>
            <a:r>
              <a:rPr lang="en-GB" dirty="0" smtClean="0"/>
              <a:t>Luminescence</a:t>
            </a:r>
            <a:endParaRPr lang="en-GB" dirty="0"/>
          </a:p>
        </p:txBody>
      </p:sp>
    </p:spTree>
    <p:extLst>
      <p:ext uri="{BB962C8B-B14F-4D97-AF65-F5344CB8AC3E}">
        <p14:creationId xmlns:p14="http://schemas.microsoft.com/office/powerpoint/2010/main" val="1058237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6759" y="186502"/>
            <a:ext cx="6574813" cy="646331"/>
          </a:xfrm>
          <a:prstGeom prst="rect">
            <a:avLst/>
          </a:prstGeom>
        </p:spPr>
        <p:txBody>
          <a:bodyPr wrap="none">
            <a:spAutoFit/>
          </a:bodyPr>
          <a:lstStyle/>
          <a:p>
            <a:r>
              <a:rPr lang="en-GB" dirty="0" smtClean="0">
                <a:hlinkClick r:id="rId2"/>
              </a:rPr>
              <a:t>https://www.youtube.com/watch?v=sVc-XIysw0c</a:t>
            </a:r>
            <a:endParaRPr lang="en-GB" dirty="0" smtClean="0"/>
          </a:p>
          <a:p>
            <a:r>
              <a:rPr lang="en-GB" dirty="0" smtClean="0"/>
              <a:t>Double Beam spectrophotometer | Absorption Spectroscopy | AI 05</a:t>
            </a:r>
            <a:endParaRPr lang="en-GB" dirty="0"/>
          </a:p>
        </p:txBody>
      </p:sp>
      <p:pic>
        <p:nvPicPr>
          <p:cNvPr id="3" name="Picture 2"/>
          <p:cNvPicPr>
            <a:picLocks noChangeAspect="1"/>
          </p:cNvPicPr>
          <p:nvPr/>
        </p:nvPicPr>
        <p:blipFill>
          <a:blip r:embed="rId3"/>
          <a:stretch>
            <a:fillRect/>
          </a:stretch>
        </p:blipFill>
        <p:spPr>
          <a:xfrm>
            <a:off x="0" y="832833"/>
            <a:ext cx="8396748" cy="6019728"/>
          </a:xfrm>
          <a:prstGeom prst="rect">
            <a:avLst/>
          </a:prstGeom>
        </p:spPr>
      </p:pic>
    </p:spTree>
    <p:extLst>
      <p:ext uri="{BB962C8B-B14F-4D97-AF65-F5344CB8AC3E}">
        <p14:creationId xmlns:p14="http://schemas.microsoft.com/office/powerpoint/2010/main" val="1396722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7480" y="98012"/>
            <a:ext cx="4772781" cy="369332"/>
          </a:xfrm>
          <a:prstGeom prst="rect">
            <a:avLst/>
          </a:prstGeom>
        </p:spPr>
        <p:txBody>
          <a:bodyPr wrap="none">
            <a:spAutoFit/>
          </a:bodyPr>
          <a:lstStyle/>
          <a:p>
            <a:r>
              <a:rPr lang="en-GB" dirty="0" smtClean="0"/>
              <a:t>https://www.youtube.com/watch?v=J8Bqyqjlqy0</a:t>
            </a:r>
            <a:endParaRPr lang="en-GB" dirty="0"/>
          </a:p>
        </p:txBody>
      </p:sp>
      <p:pic>
        <p:nvPicPr>
          <p:cNvPr id="3" name="Picture 2"/>
          <p:cNvPicPr>
            <a:picLocks noChangeAspect="1"/>
          </p:cNvPicPr>
          <p:nvPr/>
        </p:nvPicPr>
        <p:blipFill>
          <a:blip r:embed="rId2"/>
          <a:stretch>
            <a:fillRect/>
          </a:stretch>
        </p:blipFill>
        <p:spPr>
          <a:xfrm>
            <a:off x="0" y="467344"/>
            <a:ext cx="8917858" cy="6393317"/>
          </a:xfrm>
          <a:prstGeom prst="rect">
            <a:avLst/>
          </a:prstGeom>
        </p:spPr>
      </p:pic>
    </p:spTree>
    <p:extLst>
      <p:ext uri="{BB962C8B-B14F-4D97-AF65-F5344CB8AC3E}">
        <p14:creationId xmlns:p14="http://schemas.microsoft.com/office/powerpoint/2010/main" val="2820431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79041" y="917193"/>
            <a:ext cx="8100511" cy="5807352"/>
          </a:xfrm>
          <a:prstGeom prst="rect">
            <a:avLst/>
          </a:prstGeom>
        </p:spPr>
      </p:pic>
    </p:spTree>
    <p:extLst>
      <p:ext uri="{BB962C8B-B14F-4D97-AF65-F5344CB8AC3E}">
        <p14:creationId xmlns:p14="http://schemas.microsoft.com/office/powerpoint/2010/main" val="1627448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3045" y="206166"/>
            <a:ext cx="4995278" cy="369332"/>
          </a:xfrm>
          <a:prstGeom prst="rect">
            <a:avLst/>
          </a:prstGeom>
        </p:spPr>
        <p:txBody>
          <a:bodyPr wrap="none">
            <a:spAutoFit/>
          </a:bodyPr>
          <a:lstStyle/>
          <a:p>
            <a:r>
              <a:rPr lang="en-GB" dirty="0" smtClean="0"/>
              <a:t>https://www.wikihow.com/Measure-Light-Intensity</a:t>
            </a:r>
            <a:endParaRPr lang="en-GB" dirty="0"/>
          </a:p>
        </p:txBody>
      </p:sp>
    </p:spTree>
    <p:extLst>
      <p:ext uri="{BB962C8B-B14F-4D97-AF65-F5344CB8AC3E}">
        <p14:creationId xmlns:p14="http://schemas.microsoft.com/office/powerpoint/2010/main" val="3654831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490" y="0"/>
            <a:ext cx="9370141" cy="646331"/>
          </a:xfrm>
          <a:prstGeom prst="rect">
            <a:avLst/>
          </a:prstGeom>
        </p:spPr>
        <p:txBody>
          <a:bodyPr wrap="square">
            <a:spAutoFit/>
          </a:bodyPr>
          <a:lstStyle/>
          <a:p>
            <a:r>
              <a:rPr lang="en-GB" dirty="0" smtClean="0">
                <a:hlinkClick r:id="rId2"/>
              </a:rPr>
              <a:t>https://www.instructables.com/id/Arduino-DIY-Light-Meter-With-BH1750-Sensor/</a:t>
            </a:r>
            <a:endParaRPr lang="en-GB" dirty="0" smtClean="0"/>
          </a:p>
          <a:p>
            <a:r>
              <a:rPr lang="en-GB" dirty="0" smtClean="0"/>
              <a:t>https://www.mouser.com/datasheet/2/348/bh1750fvi-e-186247.pdf</a:t>
            </a:r>
            <a:endParaRPr lang="en-GB" dirty="0"/>
          </a:p>
        </p:txBody>
      </p:sp>
      <p:pic>
        <p:nvPicPr>
          <p:cNvPr id="3" name="Picture 2"/>
          <p:cNvPicPr>
            <a:picLocks noChangeAspect="1"/>
          </p:cNvPicPr>
          <p:nvPr/>
        </p:nvPicPr>
        <p:blipFill>
          <a:blip r:embed="rId3"/>
          <a:stretch>
            <a:fillRect/>
          </a:stretch>
        </p:blipFill>
        <p:spPr>
          <a:xfrm>
            <a:off x="1743437" y="1446963"/>
            <a:ext cx="7085742" cy="5079852"/>
          </a:xfrm>
          <a:prstGeom prst="rect">
            <a:avLst/>
          </a:prstGeom>
        </p:spPr>
      </p:pic>
    </p:spTree>
    <p:extLst>
      <p:ext uri="{BB962C8B-B14F-4D97-AF65-F5344CB8AC3E}">
        <p14:creationId xmlns:p14="http://schemas.microsoft.com/office/powerpoint/2010/main" val="3488689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8361" y="66229"/>
            <a:ext cx="9379974" cy="369332"/>
          </a:xfrm>
          <a:prstGeom prst="rect">
            <a:avLst/>
          </a:prstGeom>
        </p:spPr>
        <p:txBody>
          <a:bodyPr wrap="square">
            <a:spAutoFit/>
          </a:bodyPr>
          <a:lstStyle/>
          <a:p>
            <a:r>
              <a:rPr lang="en-GB" dirty="0" smtClean="0"/>
              <a:t>https://ipvm.com/reports/measuring-low-light-surveillance-with-a-lux-meter</a:t>
            </a:r>
            <a:endParaRPr lang="en-GB" dirty="0"/>
          </a:p>
        </p:txBody>
      </p:sp>
      <p:pic>
        <p:nvPicPr>
          <p:cNvPr id="3" name="Picture 2"/>
          <p:cNvPicPr>
            <a:picLocks noChangeAspect="1"/>
          </p:cNvPicPr>
          <p:nvPr/>
        </p:nvPicPr>
        <p:blipFill>
          <a:blip r:embed="rId2"/>
          <a:stretch>
            <a:fillRect/>
          </a:stretch>
        </p:blipFill>
        <p:spPr>
          <a:xfrm>
            <a:off x="0" y="435561"/>
            <a:ext cx="8927690" cy="6400366"/>
          </a:xfrm>
          <a:prstGeom prst="rect">
            <a:avLst/>
          </a:prstGeom>
        </p:spPr>
      </p:pic>
    </p:spTree>
    <p:extLst>
      <p:ext uri="{BB962C8B-B14F-4D97-AF65-F5344CB8AC3E}">
        <p14:creationId xmlns:p14="http://schemas.microsoft.com/office/powerpoint/2010/main" val="1805533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61608" y="697345"/>
            <a:ext cx="9094300" cy="6160655"/>
          </a:xfrm>
          <a:prstGeom prst="rect">
            <a:avLst/>
          </a:prstGeom>
        </p:spPr>
      </p:pic>
      <p:sp>
        <p:nvSpPr>
          <p:cNvPr id="3" name="Rectangle 2"/>
          <p:cNvSpPr/>
          <p:nvPr/>
        </p:nvSpPr>
        <p:spPr>
          <a:xfrm>
            <a:off x="0" y="-27511"/>
            <a:ext cx="12192000" cy="646331"/>
          </a:xfrm>
          <a:prstGeom prst="rect">
            <a:avLst/>
          </a:prstGeom>
        </p:spPr>
        <p:txBody>
          <a:bodyPr wrap="square">
            <a:spAutoFit/>
          </a:bodyPr>
          <a:lstStyle/>
          <a:p>
            <a:r>
              <a:rPr lang="en-GB" dirty="0"/>
              <a:t>https://www.stellarnet.us/spectrometers/?gclid=Cj0KCQiAkKnyBRDwARIsALtxe7gJk84-ioKQcTxNDs2ZJoG00tVidWZThhRaAlliKyz0ZNKiqlveVjkaAgh4EALw_wcB</a:t>
            </a:r>
          </a:p>
        </p:txBody>
      </p:sp>
    </p:spTree>
    <p:extLst>
      <p:ext uri="{BB962C8B-B14F-4D97-AF65-F5344CB8AC3E}">
        <p14:creationId xmlns:p14="http://schemas.microsoft.com/office/powerpoint/2010/main" val="9417777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TotalTime>
  <Words>282</Words>
  <Application>Microsoft Office PowerPoint</Application>
  <PresentationFormat>Widescreen</PresentationFormat>
  <Paragraphs>57</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Light measurement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 measurement</dc:title>
  <dc:creator>Ian Crotty</dc:creator>
  <cp:lastModifiedBy>Ian Crotty</cp:lastModifiedBy>
  <cp:revision>23</cp:revision>
  <dcterms:created xsi:type="dcterms:W3CDTF">2020-02-17T10:49:03Z</dcterms:created>
  <dcterms:modified xsi:type="dcterms:W3CDTF">2020-10-13T16:16:45Z</dcterms:modified>
</cp:coreProperties>
</file>