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3" r:id="rId4"/>
    <p:sldId id="262" r:id="rId5"/>
    <p:sldId id="257" r:id="rId6"/>
    <p:sldId id="258" r:id="rId7"/>
    <p:sldId id="259" r:id="rId8"/>
    <p:sldId id="260" r:id="rId9"/>
    <p:sldId id="261"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0" autoAdjust="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461904F-2BFC-4868-A32C-309DCF094AF9}" type="datetimeFigureOut">
              <a:rPr lang="en-GB" smtClean="0"/>
              <a:t>25/10/2018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97312C-BCFA-4FBE-BA61-5F6FEA220B6A}" type="slidenum">
              <a:rPr lang="en-GB" smtClean="0"/>
              <a:t>‹#›</a:t>
            </a:fld>
            <a:endParaRPr lang="en-GB"/>
          </a:p>
        </p:txBody>
      </p:sp>
    </p:spTree>
    <p:extLst>
      <p:ext uri="{BB962C8B-B14F-4D97-AF65-F5344CB8AC3E}">
        <p14:creationId xmlns:p14="http://schemas.microsoft.com/office/powerpoint/2010/main" val="926318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61904F-2BFC-4868-A32C-309DCF094AF9}" type="datetimeFigureOut">
              <a:rPr lang="en-GB" smtClean="0"/>
              <a:t>25/10/2018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97312C-BCFA-4FBE-BA61-5F6FEA220B6A}" type="slidenum">
              <a:rPr lang="en-GB" smtClean="0"/>
              <a:t>‹#›</a:t>
            </a:fld>
            <a:endParaRPr lang="en-GB"/>
          </a:p>
        </p:txBody>
      </p:sp>
    </p:spTree>
    <p:extLst>
      <p:ext uri="{BB962C8B-B14F-4D97-AF65-F5344CB8AC3E}">
        <p14:creationId xmlns:p14="http://schemas.microsoft.com/office/powerpoint/2010/main" val="948644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61904F-2BFC-4868-A32C-309DCF094AF9}" type="datetimeFigureOut">
              <a:rPr lang="en-GB" smtClean="0"/>
              <a:t>25/10/2018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97312C-BCFA-4FBE-BA61-5F6FEA220B6A}" type="slidenum">
              <a:rPr lang="en-GB" smtClean="0"/>
              <a:t>‹#›</a:t>
            </a:fld>
            <a:endParaRPr lang="en-GB"/>
          </a:p>
        </p:txBody>
      </p:sp>
    </p:spTree>
    <p:extLst>
      <p:ext uri="{BB962C8B-B14F-4D97-AF65-F5344CB8AC3E}">
        <p14:creationId xmlns:p14="http://schemas.microsoft.com/office/powerpoint/2010/main" val="3297419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61904F-2BFC-4868-A32C-309DCF094AF9}" type="datetimeFigureOut">
              <a:rPr lang="en-GB" smtClean="0"/>
              <a:t>25/10/2018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97312C-BCFA-4FBE-BA61-5F6FEA220B6A}" type="slidenum">
              <a:rPr lang="en-GB" smtClean="0"/>
              <a:t>‹#›</a:t>
            </a:fld>
            <a:endParaRPr lang="en-GB"/>
          </a:p>
        </p:txBody>
      </p:sp>
    </p:spTree>
    <p:extLst>
      <p:ext uri="{BB962C8B-B14F-4D97-AF65-F5344CB8AC3E}">
        <p14:creationId xmlns:p14="http://schemas.microsoft.com/office/powerpoint/2010/main" val="3996861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61904F-2BFC-4868-A32C-309DCF094AF9}" type="datetimeFigureOut">
              <a:rPr lang="en-GB" smtClean="0"/>
              <a:t>25/10/2018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97312C-BCFA-4FBE-BA61-5F6FEA220B6A}" type="slidenum">
              <a:rPr lang="en-GB" smtClean="0"/>
              <a:t>‹#›</a:t>
            </a:fld>
            <a:endParaRPr lang="en-GB"/>
          </a:p>
        </p:txBody>
      </p:sp>
    </p:spTree>
    <p:extLst>
      <p:ext uri="{BB962C8B-B14F-4D97-AF65-F5344CB8AC3E}">
        <p14:creationId xmlns:p14="http://schemas.microsoft.com/office/powerpoint/2010/main" val="18292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461904F-2BFC-4868-A32C-309DCF094AF9}" type="datetimeFigureOut">
              <a:rPr lang="en-GB" smtClean="0"/>
              <a:t>25/10/2018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97312C-BCFA-4FBE-BA61-5F6FEA220B6A}" type="slidenum">
              <a:rPr lang="en-GB" smtClean="0"/>
              <a:t>‹#›</a:t>
            </a:fld>
            <a:endParaRPr lang="en-GB"/>
          </a:p>
        </p:txBody>
      </p:sp>
    </p:spTree>
    <p:extLst>
      <p:ext uri="{BB962C8B-B14F-4D97-AF65-F5344CB8AC3E}">
        <p14:creationId xmlns:p14="http://schemas.microsoft.com/office/powerpoint/2010/main" val="2071232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461904F-2BFC-4868-A32C-309DCF094AF9}" type="datetimeFigureOut">
              <a:rPr lang="en-GB" smtClean="0"/>
              <a:t>25/10/2018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97312C-BCFA-4FBE-BA61-5F6FEA220B6A}" type="slidenum">
              <a:rPr lang="en-GB" smtClean="0"/>
              <a:t>‹#›</a:t>
            </a:fld>
            <a:endParaRPr lang="en-GB"/>
          </a:p>
        </p:txBody>
      </p:sp>
    </p:spTree>
    <p:extLst>
      <p:ext uri="{BB962C8B-B14F-4D97-AF65-F5344CB8AC3E}">
        <p14:creationId xmlns:p14="http://schemas.microsoft.com/office/powerpoint/2010/main" val="3667677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461904F-2BFC-4868-A32C-309DCF094AF9}" type="datetimeFigureOut">
              <a:rPr lang="en-GB" smtClean="0"/>
              <a:t>25/10/2018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97312C-BCFA-4FBE-BA61-5F6FEA220B6A}" type="slidenum">
              <a:rPr lang="en-GB" smtClean="0"/>
              <a:t>‹#›</a:t>
            </a:fld>
            <a:endParaRPr lang="en-GB"/>
          </a:p>
        </p:txBody>
      </p:sp>
    </p:spTree>
    <p:extLst>
      <p:ext uri="{BB962C8B-B14F-4D97-AF65-F5344CB8AC3E}">
        <p14:creationId xmlns:p14="http://schemas.microsoft.com/office/powerpoint/2010/main" val="3643104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1904F-2BFC-4868-A32C-309DCF094AF9}" type="datetimeFigureOut">
              <a:rPr lang="en-GB" smtClean="0"/>
              <a:t>25/10/2018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97312C-BCFA-4FBE-BA61-5F6FEA220B6A}" type="slidenum">
              <a:rPr lang="en-GB" smtClean="0"/>
              <a:t>‹#›</a:t>
            </a:fld>
            <a:endParaRPr lang="en-GB"/>
          </a:p>
        </p:txBody>
      </p:sp>
    </p:spTree>
    <p:extLst>
      <p:ext uri="{BB962C8B-B14F-4D97-AF65-F5344CB8AC3E}">
        <p14:creationId xmlns:p14="http://schemas.microsoft.com/office/powerpoint/2010/main" val="235565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61904F-2BFC-4868-A32C-309DCF094AF9}" type="datetimeFigureOut">
              <a:rPr lang="en-GB" smtClean="0"/>
              <a:t>25/10/2018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97312C-BCFA-4FBE-BA61-5F6FEA220B6A}" type="slidenum">
              <a:rPr lang="en-GB" smtClean="0"/>
              <a:t>‹#›</a:t>
            </a:fld>
            <a:endParaRPr lang="en-GB"/>
          </a:p>
        </p:txBody>
      </p:sp>
    </p:spTree>
    <p:extLst>
      <p:ext uri="{BB962C8B-B14F-4D97-AF65-F5344CB8AC3E}">
        <p14:creationId xmlns:p14="http://schemas.microsoft.com/office/powerpoint/2010/main" val="2518343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61904F-2BFC-4868-A32C-309DCF094AF9}" type="datetimeFigureOut">
              <a:rPr lang="en-GB" smtClean="0"/>
              <a:t>25/10/2018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97312C-BCFA-4FBE-BA61-5F6FEA220B6A}" type="slidenum">
              <a:rPr lang="en-GB" smtClean="0"/>
              <a:t>‹#›</a:t>
            </a:fld>
            <a:endParaRPr lang="en-GB"/>
          </a:p>
        </p:txBody>
      </p:sp>
    </p:spTree>
    <p:extLst>
      <p:ext uri="{BB962C8B-B14F-4D97-AF65-F5344CB8AC3E}">
        <p14:creationId xmlns:p14="http://schemas.microsoft.com/office/powerpoint/2010/main" val="389021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1904F-2BFC-4868-A32C-309DCF094AF9}" type="datetimeFigureOut">
              <a:rPr lang="en-GB" smtClean="0"/>
              <a:t>25/10/2018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7312C-BCFA-4FBE-BA61-5F6FEA220B6A}" type="slidenum">
              <a:rPr lang="en-GB" smtClean="0"/>
              <a:t>‹#›</a:t>
            </a:fld>
            <a:endParaRPr lang="en-GB"/>
          </a:p>
        </p:txBody>
      </p:sp>
    </p:spTree>
    <p:extLst>
      <p:ext uri="{BB962C8B-B14F-4D97-AF65-F5344CB8AC3E}">
        <p14:creationId xmlns:p14="http://schemas.microsoft.com/office/powerpoint/2010/main" val="4205849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Fluorescence" TargetMode="External"/><Relationship Id="rId7" Type="http://schemas.openxmlformats.org/officeDocument/2006/relationships/image" Target="../media/image1.png"/><Relationship Id="rId2" Type="http://schemas.openxmlformats.org/officeDocument/2006/relationships/hyperlink" Target="https://en.wikipedia.org/wiki/Flax" TargetMode="External"/><Relationship Id="rId1" Type="http://schemas.openxmlformats.org/officeDocument/2006/relationships/slideLayout" Target="../slideLayouts/slideLayout2.xml"/><Relationship Id="rId6" Type="http://schemas.openxmlformats.org/officeDocument/2006/relationships/hyperlink" Target="https://www.jstor.org/stable/1505989?seq=1#page_scan_tab_contents" TargetMode="External"/><Relationship Id="rId5" Type="http://schemas.openxmlformats.org/officeDocument/2006/relationships/hyperlink" Target="https://en.wikipedia.org/wiki/Linseed_oil#cite_note-4" TargetMode="External"/><Relationship Id="rId4" Type="http://schemas.openxmlformats.org/officeDocument/2006/relationships/hyperlink" Target="https://en.wikipedia.org/wiki/Ultraviolet_ligh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econdaryscience4all.wordpress.com/2014/08/13/vegetable-oils/" TargetMode="External"/><Relationship Id="rId2" Type="http://schemas.openxmlformats.org/officeDocument/2006/relationships/hyperlink" Target="https://en.wikipedia.org/wiki/Degree_of_unsatura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vlab.amrita.edu/?sub=3&amp;brch=63&amp;sim=1111&amp;cnt=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masterorganicchemistry.com/2016/08/26/degrees-of-unsaturation-index-of-hydrogen-deficiency/" TargetMode="External"/><Relationship Id="rId2" Type="http://schemas.openxmlformats.org/officeDocument/2006/relationships/hyperlink" Target="http://ursula.chem.yale.edu/~chem220/chem220js/STUDYAIDS/unsaturation/unsat2.pdf" TargetMode="External"/><Relationship Id="rId1" Type="http://schemas.openxmlformats.org/officeDocument/2006/relationships/slideLayout" Target="../slideLayouts/slideLayout2.xml"/><Relationship Id="rId5" Type="http://schemas.openxmlformats.org/officeDocument/2006/relationships/hyperlink" Target="https://da.khanacademy.org/science/organic-chemistry/spectroscopy-jay/proton-nmr/v/hydrogen-deficiency-index" TargetMode="External"/><Relationship Id="rId4" Type="http://schemas.openxmlformats.org/officeDocument/2006/relationships/hyperlink" Target="https://scilearn.sydney.edu.au/fychemistry/calculators/degree_of_unsaturation.s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Polymerisation of linseed oil</a:t>
            </a:r>
            <a:endParaRPr lang="en-GB" dirty="0"/>
          </a:p>
        </p:txBody>
      </p:sp>
      <p:sp>
        <p:nvSpPr>
          <p:cNvPr id="3" name="Subtitle 2"/>
          <p:cNvSpPr>
            <a:spLocks noGrp="1"/>
          </p:cNvSpPr>
          <p:nvPr>
            <p:ph type="subTitle" idx="1"/>
          </p:nvPr>
        </p:nvSpPr>
        <p:spPr/>
        <p:txBody>
          <a:bodyPr/>
          <a:lstStyle/>
          <a:p>
            <a:r>
              <a:rPr lang="en-GB" dirty="0" smtClean="0"/>
              <a:t>Ian</a:t>
            </a:r>
          </a:p>
          <a:p>
            <a:r>
              <a:rPr lang="en-GB" dirty="0" smtClean="0"/>
              <a:t>Oct 2018</a:t>
            </a:r>
            <a:endParaRPr lang="en-GB" dirty="0"/>
          </a:p>
        </p:txBody>
      </p:sp>
    </p:spTree>
    <p:extLst>
      <p:ext uri="{BB962C8B-B14F-4D97-AF65-F5344CB8AC3E}">
        <p14:creationId xmlns:p14="http://schemas.microsoft.com/office/powerpoint/2010/main" val="1791067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4404"/>
            <a:ext cx="12192000" cy="276999"/>
          </a:xfrm>
          <a:prstGeom prst="rect">
            <a:avLst/>
          </a:prstGeom>
        </p:spPr>
        <p:txBody>
          <a:bodyPr wrap="square">
            <a:spAutoFit/>
          </a:bodyPr>
          <a:lstStyle/>
          <a:p>
            <a:r>
              <a:rPr lang="en-GB" sz="1200" dirty="0"/>
              <a:t>https://ac.els-cdn.com/S0168900297005974/1-s2.0-S0168900297005974-main.pdf?_tid=c1a43285-ebf3-43e8-be70-d5b71c8a58c8&amp;acdnat=1540475572_71118c7b074fa508714bcc036cfc0938</a:t>
            </a:r>
          </a:p>
        </p:txBody>
      </p:sp>
      <p:pic>
        <p:nvPicPr>
          <p:cNvPr id="5" name="Picture 4"/>
          <p:cNvPicPr>
            <a:picLocks noChangeAspect="1"/>
          </p:cNvPicPr>
          <p:nvPr/>
        </p:nvPicPr>
        <p:blipFill rotWithShape="1">
          <a:blip r:embed="rId2"/>
          <a:srcRect l="18526" t="17981" r="20991" b="3246"/>
          <a:stretch/>
        </p:blipFill>
        <p:spPr>
          <a:xfrm>
            <a:off x="1795346" y="391403"/>
            <a:ext cx="6322741" cy="6374710"/>
          </a:xfrm>
          <a:prstGeom prst="rect">
            <a:avLst/>
          </a:prstGeom>
        </p:spPr>
      </p:pic>
    </p:spTree>
    <p:extLst>
      <p:ext uri="{BB962C8B-B14F-4D97-AF65-F5344CB8AC3E}">
        <p14:creationId xmlns:p14="http://schemas.microsoft.com/office/powerpoint/2010/main" val="726402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1422566" cy="6740307"/>
          </a:xfrm>
          <a:prstGeom prst="rect">
            <a:avLst/>
          </a:prstGeom>
        </p:spPr>
        <p:txBody>
          <a:bodyPr wrap="square">
            <a:spAutoFit/>
          </a:bodyPr>
          <a:lstStyle/>
          <a:p>
            <a:r>
              <a:rPr lang="en-GB" dirty="0"/>
              <a:t>https://en.wikipedia.org/wiki/Linseed_oil</a:t>
            </a:r>
            <a:endParaRPr lang="en-GB" dirty="0" smtClean="0"/>
          </a:p>
          <a:p>
            <a:endParaRPr lang="en-GB" dirty="0"/>
          </a:p>
          <a:p>
            <a:r>
              <a:rPr lang="en-GB" dirty="0" smtClean="0"/>
              <a:t>Stand oil</a:t>
            </a:r>
            <a:endParaRPr lang="en-GB" dirty="0"/>
          </a:p>
          <a:p>
            <a:endParaRPr lang="en-GB" dirty="0"/>
          </a:p>
          <a:p>
            <a:r>
              <a:rPr lang="en-GB" dirty="0"/>
              <a:t>Stand oil is generated by heating linseed oil near 300 °C for a few days in the complete absence of air. Under these conditions, the polyunsaturated fatty esters convert to conjugated dienes, which then undergo Diels-Alder reactions, leading to crosslinking. The product, which is highly viscous, gives highly uniform coatings that "dry" to more elastic coatings than linseed oil itself. Soybean oil can be treated similarly, but converts more slowly. On the other hand, </a:t>
            </a:r>
            <a:r>
              <a:rPr lang="en-GB" dirty="0" err="1"/>
              <a:t>tung</a:t>
            </a:r>
            <a:r>
              <a:rPr lang="en-GB" dirty="0"/>
              <a:t> oil converts very quickly, being complete in minutes at 260 °C. Coatings prepared from stand oils are less prone to yellowing than are coatings derived from the parent oils.[19] </a:t>
            </a:r>
          </a:p>
          <a:p>
            <a:endParaRPr lang="en-GB" dirty="0"/>
          </a:p>
          <a:p>
            <a:r>
              <a:rPr lang="en-GB" dirty="0"/>
              <a:t>Boiled linseed </a:t>
            </a:r>
            <a:r>
              <a:rPr lang="en-GB" dirty="0" smtClean="0"/>
              <a:t>oil</a:t>
            </a:r>
            <a:endParaRPr lang="en-GB" dirty="0"/>
          </a:p>
          <a:p>
            <a:endParaRPr lang="en-GB" dirty="0"/>
          </a:p>
          <a:p>
            <a:r>
              <a:rPr lang="en-GB" dirty="0"/>
              <a:t>Boiled linseed oil is a combination of raw linseed oil, stand oil (see above), and metallic dryers (catalysts to accelerate drying).[19] In the Medieval era, linseed oil was boiled with lead oxide (litharge) to give a product called boiled linseed oil.[20][page needed] The lead oxide forms lead "soaps" (lead oxide is alkaline) which promotes hardening (polymerisation) of linseed oil by reaction with atmospheric oxygen. Heating shortens its drying time. </a:t>
            </a:r>
          </a:p>
          <a:p>
            <a:endParaRPr lang="en-GB" dirty="0"/>
          </a:p>
          <a:p>
            <a:r>
              <a:rPr lang="en-GB" dirty="0"/>
              <a:t>Raw linseed </a:t>
            </a:r>
            <a:r>
              <a:rPr lang="en-GB" dirty="0" smtClean="0"/>
              <a:t>oil</a:t>
            </a:r>
            <a:endParaRPr lang="en-GB" dirty="0"/>
          </a:p>
          <a:p>
            <a:endParaRPr lang="en-GB" dirty="0"/>
          </a:p>
          <a:p>
            <a:r>
              <a:rPr lang="en-GB" dirty="0"/>
              <a:t>Raw linseed oil is the base oil, unprocessed and without driers or thinners. It is mostly used as a feedstock for making a boiled oil. It does not cure sufficiently well or quickly to be regarded as a drying oil.[21] Raw linseed is sometimes used for oiling cricket bats to increase surface friction for better ball control.[22] It was also used to treat leather flat belt drives to reduce slipping. </a:t>
            </a:r>
          </a:p>
        </p:txBody>
      </p:sp>
    </p:spTree>
    <p:extLst>
      <p:ext uri="{BB962C8B-B14F-4D97-AF65-F5344CB8AC3E}">
        <p14:creationId xmlns:p14="http://schemas.microsoft.com/office/powerpoint/2010/main" val="2594223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7370956" cy="4431983"/>
          </a:xfrm>
          <a:prstGeom prst="rect">
            <a:avLst/>
          </a:prstGeom>
        </p:spPr>
        <p:txBody>
          <a:bodyPr wrap="square">
            <a:spAutoFit/>
          </a:bodyPr>
          <a:lstStyle/>
          <a:p>
            <a:r>
              <a:rPr lang="en-GB" dirty="0">
                <a:hlinkClick r:id="rId2" tooltip="Flax"/>
              </a:rPr>
              <a:t>https://en.wikipedia.org/wiki/Linseed_oil</a:t>
            </a:r>
            <a:endParaRPr lang="en-GB" dirty="0" smtClean="0">
              <a:hlinkClick r:id="rId2" tooltip="Flax"/>
            </a:endParaRPr>
          </a:p>
          <a:p>
            <a:endParaRPr lang="en-GB" dirty="0">
              <a:hlinkClick r:id="rId2" tooltip="Flax"/>
            </a:endParaRPr>
          </a:p>
          <a:p>
            <a:endParaRPr lang="en-GB" dirty="0" smtClean="0">
              <a:hlinkClick r:id="rId2" tooltip="Flax"/>
            </a:endParaRPr>
          </a:p>
          <a:p>
            <a:r>
              <a:rPr lang="en-GB" dirty="0" smtClean="0">
                <a:hlinkClick r:id="rId2" tooltip="Flax"/>
              </a:rPr>
              <a:t>flax</a:t>
            </a:r>
            <a:r>
              <a:rPr lang="en-GB" dirty="0" smtClean="0"/>
              <a:t> </a:t>
            </a:r>
            <a:r>
              <a:rPr lang="en-GB" dirty="0"/>
              <a:t>plant (</a:t>
            </a:r>
            <a:r>
              <a:rPr lang="en-GB" i="1" dirty="0" err="1"/>
              <a:t>Linum</a:t>
            </a:r>
            <a:r>
              <a:rPr lang="en-GB" i="1" dirty="0"/>
              <a:t> </a:t>
            </a:r>
            <a:r>
              <a:rPr lang="en-GB" i="1" dirty="0" err="1"/>
              <a:t>usitatissimum</a:t>
            </a:r>
            <a:r>
              <a:rPr lang="en-GB" dirty="0" smtClean="0"/>
              <a:t>).</a:t>
            </a:r>
          </a:p>
          <a:p>
            <a:endParaRPr lang="en-GB" dirty="0"/>
          </a:p>
          <a:p>
            <a:endParaRPr lang="en-GB" dirty="0" smtClean="0"/>
          </a:p>
          <a:p>
            <a:endParaRPr lang="en-GB" dirty="0"/>
          </a:p>
          <a:p>
            <a:endParaRPr lang="en-GB" dirty="0" smtClean="0"/>
          </a:p>
          <a:p>
            <a:endParaRPr lang="en-GB" dirty="0"/>
          </a:p>
          <a:p>
            <a:r>
              <a:rPr lang="en-GB" dirty="0" smtClean="0"/>
              <a:t> </a:t>
            </a:r>
            <a:r>
              <a:rPr lang="en-GB" dirty="0"/>
              <a:t>Like some other drying oils, linseed oil exhibits </a:t>
            </a:r>
            <a:r>
              <a:rPr lang="en-GB" dirty="0">
                <a:hlinkClick r:id="rId3" tooltip="Fluorescence"/>
              </a:rPr>
              <a:t>fluorescence</a:t>
            </a:r>
            <a:r>
              <a:rPr lang="en-GB" dirty="0"/>
              <a:t> under </a:t>
            </a:r>
            <a:r>
              <a:rPr lang="en-GB" dirty="0">
                <a:hlinkClick r:id="rId4" tooltip="Ultraviolet light"/>
              </a:rPr>
              <a:t>UV light</a:t>
            </a:r>
            <a:r>
              <a:rPr lang="en-GB" dirty="0"/>
              <a:t> after degradation.</a:t>
            </a:r>
            <a:r>
              <a:rPr lang="en-GB" baseline="30000" dirty="0">
                <a:hlinkClick r:id="rId5"/>
              </a:rPr>
              <a:t>[4</a:t>
            </a:r>
            <a:r>
              <a:rPr lang="en-GB" baseline="30000" dirty="0" smtClean="0">
                <a:hlinkClick r:id="rId5"/>
              </a:rPr>
              <a:t>]</a:t>
            </a:r>
            <a:endParaRPr lang="en-GB" baseline="30000" dirty="0" smtClean="0"/>
          </a:p>
          <a:p>
            <a:endParaRPr lang="en-GB" baseline="30000" dirty="0"/>
          </a:p>
          <a:p>
            <a:r>
              <a:rPr lang="en-GB" dirty="0"/>
              <a:t> </a:t>
            </a:r>
            <a:r>
              <a:rPr lang="en-GB" dirty="0">
                <a:hlinkClick r:id="rId6"/>
              </a:rPr>
              <a:t>https://</a:t>
            </a:r>
            <a:r>
              <a:rPr lang="en-GB" dirty="0" smtClean="0">
                <a:hlinkClick r:id="rId6"/>
              </a:rPr>
              <a:t>www.jstor.org/stable/1505989?seq=1#page_scan_tab_contents</a:t>
            </a:r>
            <a:endParaRPr lang="en-GB" dirty="0" smtClean="0"/>
          </a:p>
          <a:p>
            <a:endParaRPr lang="en-GB" dirty="0"/>
          </a:p>
          <a:p>
            <a:endParaRPr lang="en-GB" dirty="0" smtClean="0"/>
          </a:p>
          <a:p>
            <a:endParaRPr lang="en-GB" dirty="0"/>
          </a:p>
        </p:txBody>
      </p:sp>
      <p:pic>
        <p:nvPicPr>
          <p:cNvPr id="5" name="Picture 4"/>
          <p:cNvPicPr>
            <a:picLocks noChangeAspect="1"/>
          </p:cNvPicPr>
          <p:nvPr/>
        </p:nvPicPr>
        <p:blipFill rotWithShape="1">
          <a:blip r:embed="rId7"/>
          <a:srcRect l="24446" t="15775" r="45024" b="6209"/>
          <a:stretch/>
        </p:blipFill>
        <p:spPr>
          <a:xfrm>
            <a:off x="7281746" y="0"/>
            <a:ext cx="4910254" cy="6848988"/>
          </a:xfrm>
          <a:prstGeom prst="rect">
            <a:avLst/>
          </a:prstGeom>
        </p:spPr>
      </p:pic>
    </p:spTree>
    <p:extLst>
      <p:ext uri="{BB962C8B-B14F-4D97-AF65-F5344CB8AC3E}">
        <p14:creationId xmlns:p14="http://schemas.microsoft.com/office/powerpoint/2010/main" val="3632637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037" t="31004" r="9969" b="60381"/>
          <a:stretch/>
        </p:blipFill>
        <p:spPr>
          <a:xfrm>
            <a:off x="344560" y="3498056"/>
            <a:ext cx="10591800" cy="905634"/>
          </a:xfrm>
          <a:prstGeom prst="rect">
            <a:avLst/>
          </a:prstGeom>
        </p:spPr>
      </p:pic>
      <p:pic>
        <p:nvPicPr>
          <p:cNvPr id="3" name="Picture 2"/>
          <p:cNvPicPr>
            <a:picLocks noChangeAspect="1"/>
          </p:cNvPicPr>
          <p:nvPr/>
        </p:nvPicPr>
        <p:blipFill rotWithShape="1">
          <a:blip r:embed="rId2"/>
          <a:srcRect l="11614" t="63194" r="9982" b="27071"/>
          <a:stretch/>
        </p:blipFill>
        <p:spPr>
          <a:xfrm>
            <a:off x="344560" y="5210176"/>
            <a:ext cx="10602985" cy="1019174"/>
          </a:xfrm>
          <a:prstGeom prst="rect">
            <a:avLst/>
          </a:prstGeom>
        </p:spPr>
      </p:pic>
      <p:pic>
        <p:nvPicPr>
          <p:cNvPr id="4" name="Picture 3"/>
          <p:cNvPicPr>
            <a:picLocks noChangeAspect="1"/>
          </p:cNvPicPr>
          <p:nvPr/>
        </p:nvPicPr>
        <p:blipFill rotWithShape="1">
          <a:blip r:embed="rId3"/>
          <a:srcRect l="10203" t="37880" r="7871" b="50328"/>
          <a:stretch/>
        </p:blipFill>
        <p:spPr>
          <a:xfrm>
            <a:off x="344560" y="1729546"/>
            <a:ext cx="10343903" cy="1152524"/>
          </a:xfrm>
          <a:prstGeom prst="rect">
            <a:avLst/>
          </a:prstGeom>
        </p:spPr>
      </p:pic>
      <p:sp>
        <p:nvSpPr>
          <p:cNvPr id="5" name="Oval 4"/>
          <p:cNvSpPr/>
          <p:nvPr/>
        </p:nvSpPr>
        <p:spPr>
          <a:xfrm>
            <a:off x="1990725" y="2362200"/>
            <a:ext cx="2790825" cy="5524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557239" y="3674648"/>
            <a:ext cx="5107259" cy="5524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031506" y="5443538"/>
            <a:ext cx="2790825" cy="5524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847493" y="624468"/>
            <a:ext cx="3311912" cy="369332"/>
          </a:xfrm>
          <a:prstGeom prst="rect">
            <a:avLst/>
          </a:prstGeom>
          <a:noFill/>
        </p:spPr>
        <p:txBody>
          <a:bodyPr wrap="square" rtlCol="0">
            <a:spAutoFit/>
          </a:bodyPr>
          <a:lstStyle/>
          <a:p>
            <a:r>
              <a:rPr lang="en-GB" dirty="0" smtClean="0"/>
              <a:t>EDMS 334 297 dated 2002</a:t>
            </a:r>
            <a:endParaRPr lang="en-GB" dirty="0"/>
          </a:p>
        </p:txBody>
      </p:sp>
    </p:spTree>
    <p:extLst>
      <p:ext uri="{BB962C8B-B14F-4D97-AF65-F5344CB8AC3E}">
        <p14:creationId xmlns:p14="http://schemas.microsoft.com/office/powerpoint/2010/main" val="1312534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774" y="285750"/>
            <a:ext cx="11325226" cy="5078313"/>
          </a:xfrm>
          <a:prstGeom prst="rect">
            <a:avLst/>
          </a:prstGeom>
        </p:spPr>
        <p:txBody>
          <a:bodyPr wrap="square">
            <a:spAutoFit/>
          </a:bodyPr>
          <a:lstStyle/>
          <a:p>
            <a:endParaRPr lang="en-GB" dirty="0" smtClean="0">
              <a:hlinkClick r:id="rId2"/>
            </a:endParaRPr>
          </a:p>
          <a:p>
            <a:endParaRPr lang="en-GB" dirty="0">
              <a:hlinkClick r:id="rId2"/>
            </a:endParaRPr>
          </a:p>
          <a:p>
            <a:endParaRPr lang="en-GB" dirty="0" smtClean="0">
              <a:hlinkClick r:id="rId2"/>
            </a:endParaRPr>
          </a:p>
          <a:p>
            <a:r>
              <a:rPr lang="en-GB" dirty="0" smtClean="0">
                <a:hlinkClick r:id="rId2"/>
              </a:rPr>
              <a:t>https://en.wikipedia.org/wiki/Degree_of_unsaturation</a:t>
            </a:r>
            <a:endParaRPr lang="en-GB" dirty="0" smtClean="0"/>
          </a:p>
          <a:p>
            <a:endParaRPr lang="en-GB" dirty="0"/>
          </a:p>
          <a:p>
            <a:endParaRPr lang="en-GB" dirty="0" smtClean="0"/>
          </a:p>
          <a:p>
            <a:endParaRPr lang="en-GB" dirty="0"/>
          </a:p>
          <a:p>
            <a:r>
              <a:rPr lang="en-GB" dirty="0" smtClean="0"/>
              <a:t>the </a:t>
            </a:r>
            <a:r>
              <a:rPr lang="en-GB" b="1" dirty="0" smtClean="0"/>
              <a:t>degree of unsaturation</a:t>
            </a:r>
            <a:r>
              <a:rPr lang="en-GB" dirty="0" smtClean="0"/>
              <a:t> (also known as the </a:t>
            </a:r>
            <a:r>
              <a:rPr lang="en-GB" b="1" dirty="0" smtClean="0"/>
              <a:t>index of hydrogen deficiency (IHD)</a:t>
            </a:r>
            <a:r>
              <a:rPr lang="en-GB" dirty="0" smtClean="0"/>
              <a:t>, </a:t>
            </a:r>
            <a:r>
              <a:rPr lang="en-GB" b="1" dirty="0" smtClean="0"/>
              <a:t>double bond equivalents</a:t>
            </a:r>
            <a:r>
              <a:rPr lang="en-GB" dirty="0" smtClean="0"/>
              <a:t>, or </a:t>
            </a:r>
            <a:r>
              <a:rPr lang="en-GB" b="1" dirty="0" smtClean="0"/>
              <a:t>unsaturation index</a:t>
            </a:r>
          </a:p>
          <a:p>
            <a:endParaRPr lang="en-GB" b="1" dirty="0" smtClean="0"/>
          </a:p>
          <a:p>
            <a:endParaRPr lang="en-GB" b="1" dirty="0"/>
          </a:p>
          <a:p>
            <a:endParaRPr lang="en-GB" b="1" dirty="0" smtClean="0"/>
          </a:p>
          <a:p>
            <a:r>
              <a:rPr lang="en-GB" b="1" dirty="0">
                <a:hlinkClick r:id="rId3"/>
              </a:rPr>
              <a:t>https://secondaryscience4all.wordpress.com/2014/08/13/vegetable-oils</a:t>
            </a:r>
            <a:r>
              <a:rPr lang="en-GB" b="1" dirty="0" smtClean="0">
                <a:hlinkClick r:id="rId3"/>
              </a:rPr>
              <a:t>/</a:t>
            </a:r>
            <a:endParaRPr lang="en-GB" b="1" dirty="0" smtClean="0"/>
          </a:p>
          <a:p>
            <a:endParaRPr lang="en-GB" b="1" dirty="0"/>
          </a:p>
          <a:p>
            <a:r>
              <a:rPr lang="en-GB" dirty="0"/>
              <a:t>A fatty acid is a long-chain carboxylic acid that may be saturated (only contains C-C single bonds) or unsaturated (contains C-C single and C=C double bonds). A fatty acid has the general formula of RCOOH, where R is s hydrocarbon that has a length of 16-20 carbon atoms.</a:t>
            </a:r>
            <a:endParaRPr lang="en-GB" b="1" dirty="0" smtClean="0"/>
          </a:p>
          <a:p>
            <a:endParaRPr lang="en-GB" dirty="0"/>
          </a:p>
        </p:txBody>
      </p:sp>
    </p:spTree>
    <p:extLst>
      <p:ext uri="{BB962C8B-B14F-4D97-AF65-F5344CB8AC3E}">
        <p14:creationId xmlns:p14="http://schemas.microsoft.com/office/powerpoint/2010/main" val="3687935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0145" y="289261"/>
            <a:ext cx="5734968" cy="2031325"/>
          </a:xfrm>
          <a:prstGeom prst="rect">
            <a:avLst/>
          </a:prstGeom>
        </p:spPr>
        <p:txBody>
          <a:bodyPr wrap="none">
            <a:spAutoFit/>
          </a:bodyPr>
          <a:lstStyle/>
          <a:p>
            <a:r>
              <a:rPr lang="en-GB" dirty="0" err="1" smtClean="0"/>
              <a:t>Wiji</a:t>
            </a:r>
            <a:r>
              <a:rPr lang="en-GB" dirty="0" smtClean="0"/>
              <a:t> Index method</a:t>
            </a:r>
          </a:p>
          <a:p>
            <a:endParaRPr lang="en-GB" dirty="0"/>
          </a:p>
          <a:p>
            <a:r>
              <a:rPr lang="en-GB" dirty="0" smtClean="0">
                <a:hlinkClick r:id="rId2"/>
              </a:rPr>
              <a:t>http</a:t>
            </a:r>
            <a:r>
              <a:rPr lang="en-GB" dirty="0">
                <a:hlinkClick r:id="rId2"/>
              </a:rPr>
              <a:t>://vlab.amrita.edu/?</a:t>
            </a:r>
            <a:r>
              <a:rPr lang="en-GB" dirty="0" smtClean="0">
                <a:hlinkClick r:id="rId2"/>
              </a:rPr>
              <a:t>sub=3&amp;brch=63&amp;sim=1111&amp;cnt=1</a:t>
            </a:r>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3881341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41755"/>
            <a:ext cx="12191999" cy="3108543"/>
          </a:xfrm>
          <a:prstGeom prst="rect">
            <a:avLst/>
          </a:prstGeom>
        </p:spPr>
        <p:txBody>
          <a:bodyPr wrap="square">
            <a:spAutoFit/>
          </a:bodyPr>
          <a:lstStyle/>
          <a:p>
            <a:r>
              <a:rPr lang="en-GB" b="1" dirty="0">
                <a:solidFill>
                  <a:srgbClr val="0000FF"/>
                </a:solidFill>
              </a:rPr>
              <a:t>Bromine water test of unsaturation </a:t>
            </a:r>
            <a:endParaRPr lang="en-GB" dirty="0"/>
          </a:p>
          <a:p>
            <a:r>
              <a:rPr lang="en-GB" dirty="0"/>
              <a:t>Orange bromine water is decolourised (becomes colourless) when added to a compound containing C=C double bonds (unsaturated vegetable oils or alkenes</a:t>
            </a:r>
            <a:r>
              <a:rPr lang="en-GB" dirty="0" smtClean="0"/>
              <a:t>)</a:t>
            </a:r>
          </a:p>
          <a:p>
            <a:r>
              <a:rPr lang="en-GB" dirty="0"/>
              <a:t/>
            </a:r>
            <a:br>
              <a:rPr lang="en-GB" dirty="0"/>
            </a:br>
            <a:r>
              <a:rPr lang="en-GB" dirty="0"/>
              <a:t>Orange bromine water remains unchanged (orange) when added to a compound containing C-C single bonds (saturated vegetable oils or alkanes</a:t>
            </a:r>
            <a:r>
              <a:rPr lang="en-GB" dirty="0" smtClean="0"/>
              <a:t>)</a:t>
            </a:r>
          </a:p>
          <a:p>
            <a:endParaRPr lang="en-GB" dirty="0">
              <a:effectLst/>
            </a:endParaRPr>
          </a:p>
          <a:p>
            <a:endParaRPr lang="en-GB" dirty="0" smtClean="0"/>
          </a:p>
          <a:p>
            <a:endParaRPr lang="en-GB" dirty="0">
              <a:effectLst/>
            </a:endParaRPr>
          </a:p>
          <a:p>
            <a:endParaRPr lang="en-GB" dirty="0" smtClean="0"/>
          </a:p>
          <a:p>
            <a:r>
              <a:rPr lang="en-GB" sz="1600" dirty="0"/>
              <a:t>http://science.taskermilward.org.uk/mod1/KS4Chemistry/AQA/Module2/AQA%20mod2%20docs/Plant%20oils%20and%20their%20uses.pdf</a:t>
            </a:r>
            <a:endParaRPr lang="en-GB" sz="1600" dirty="0">
              <a:effectLst/>
            </a:endParaRPr>
          </a:p>
        </p:txBody>
      </p:sp>
      <p:sp>
        <p:nvSpPr>
          <p:cNvPr id="3" name="Rectangle 2"/>
          <p:cNvSpPr/>
          <p:nvPr/>
        </p:nvSpPr>
        <p:spPr>
          <a:xfrm>
            <a:off x="617034" y="451844"/>
            <a:ext cx="9017620" cy="369332"/>
          </a:xfrm>
          <a:prstGeom prst="rect">
            <a:avLst/>
          </a:prstGeom>
        </p:spPr>
        <p:txBody>
          <a:bodyPr wrap="square">
            <a:spAutoFit/>
          </a:bodyPr>
          <a:lstStyle/>
          <a:p>
            <a:r>
              <a:rPr lang="en-GB" dirty="0"/>
              <a:t>https://secondaryscience4all.wordpress.com/2014/08/13/vegetable-oils/</a:t>
            </a:r>
          </a:p>
        </p:txBody>
      </p:sp>
    </p:spTree>
    <p:extLst>
      <p:ext uri="{BB962C8B-B14F-4D97-AF65-F5344CB8AC3E}">
        <p14:creationId xmlns:p14="http://schemas.microsoft.com/office/powerpoint/2010/main" val="3086337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a:xfrm>
            <a:off x="0" y="1690688"/>
            <a:ext cx="12192000" cy="4553995"/>
          </a:xfrm>
        </p:spPr>
        <p:txBody>
          <a:bodyPr>
            <a:normAutofit/>
          </a:bodyPr>
          <a:lstStyle/>
          <a:p>
            <a:endParaRPr lang="en-GB" sz="2400" dirty="0" smtClean="0">
              <a:hlinkClick r:id="rId2"/>
            </a:endParaRPr>
          </a:p>
          <a:p>
            <a:r>
              <a:rPr lang="en-GB" sz="2400" dirty="0">
                <a:hlinkClick r:id="rId2"/>
              </a:rPr>
              <a:t>https://en.wikipedia.org/wiki/Degree_of_unsaturation</a:t>
            </a:r>
          </a:p>
          <a:p>
            <a:r>
              <a:rPr lang="en-GB" sz="2400" dirty="0" smtClean="0">
                <a:hlinkClick r:id="rId2"/>
              </a:rPr>
              <a:t>http</a:t>
            </a:r>
            <a:r>
              <a:rPr lang="en-GB" sz="2400" dirty="0">
                <a:hlinkClick r:id="rId2"/>
              </a:rPr>
              <a:t>://ursula.chem.yale.edu/~</a:t>
            </a:r>
            <a:r>
              <a:rPr lang="en-GB" sz="2400" dirty="0" smtClean="0">
                <a:hlinkClick r:id="rId2"/>
              </a:rPr>
              <a:t>chem220/chem220js/STUDYAIDS/unsaturation/unsat2.pdf</a:t>
            </a:r>
            <a:endParaRPr lang="en-GB" sz="2400" dirty="0" smtClean="0"/>
          </a:p>
          <a:p>
            <a:r>
              <a:rPr lang="en-GB" sz="2000" dirty="0">
                <a:hlinkClick r:id="rId3"/>
              </a:rPr>
              <a:t>https://www.masterorganicchemistry.com/2016/08/26/degrees-of-unsaturation-index-of-hydrogen-deficiency</a:t>
            </a:r>
            <a:r>
              <a:rPr lang="en-GB" sz="2000" dirty="0" smtClean="0">
                <a:hlinkClick r:id="rId3"/>
              </a:rPr>
              <a:t>/</a:t>
            </a:r>
            <a:endParaRPr lang="en-GB" sz="2000" dirty="0" smtClean="0"/>
          </a:p>
          <a:p>
            <a:r>
              <a:rPr lang="en-GB" sz="2400" dirty="0">
                <a:hlinkClick r:id="rId4"/>
              </a:rPr>
              <a:t>https://</a:t>
            </a:r>
            <a:r>
              <a:rPr lang="en-GB" sz="2400" dirty="0" smtClean="0">
                <a:hlinkClick r:id="rId4"/>
              </a:rPr>
              <a:t>scilearn.sydney.edu.au/fychemistry/calculators/degree_of_unsaturation.shtml</a:t>
            </a:r>
            <a:endParaRPr lang="en-GB" sz="2400" dirty="0" smtClean="0"/>
          </a:p>
          <a:p>
            <a:r>
              <a:rPr lang="en-GB" sz="1800" dirty="0">
                <a:hlinkClick r:id="rId5"/>
              </a:rPr>
              <a:t>https://</a:t>
            </a:r>
            <a:r>
              <a:rPr lang="en-GB" sz="1800" dirty="0" smtClean="0">
                <a:hlinkClick r:id="rId5"/>
              </a:rPr>
              <a:t>da.khanacademy.org/science/organic-chemistry/spectroscopy-jay/proton-nmr/v/hydrogen-deficiency-index</a:t>
            </a:r>
            <a:endParaRPr lang="en-GB" sz="1800" dirty="0" smtClean="0"/>
          </a:p>
          <a:p>
            <a:endParaRPr lang="en-GB" sz="1800" dirty="0"/>
          </a:p>
          <a:p>
            <a:endParaRPr lang="en-GB" sz="2400" dirty="0"/>
          </a:p>
        </p:txBody>
      </p:sp>
    </p:spTree>
    <p:extLst>
      <p:ext uri="{BB962C8B-B14F-4D97-AF65-F5344CB8AC3E}">
        <p14:creationId xmlns:p14="http://schemas.microsoft.com/office/powerpoint/2010/main" val="532363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0589" cy="369332"/>
          </a:xfrm>
          <a:prstGeom prst="rect">
            <a:avLst/>
          </a:prstGeom>
        </p:spPr>
        <p:txBody>
          <a:bodyPr wrap="none">
            <a:spAutoFit/>
          </a:bodyPr>
          <a:lstStyle/>
          <a:p>
            <a:r>
              <a:rPr lang="en-GB" dirty="0" smtClean="0"/>
              <a:t>P. </a:t>
            </a:r>
            <a:r>
              <a:rPr lang="en-GB" dirty="0" err="1" smtClean="0"/>
              <a:t>Vitulo</a:t>
            </a:r>
            <a:r>
              <a:rPr lang="en-GB" dirty="0" smtClean="0"/>
              <a:t>, Pavia     		http</a:t>
            </a:r>
            <a:r>
              <a:rPr lang="en-GB" dirty="0"/>
              <a:t>://www2.pv.infn.it/~vitulo/cms/cmsnote1.html</a:t>
            </a:r>
          </a:p>
        </p:txBody>
      </p:sp>
      <p:pic>
        <p:nvPicPr>
          <p:cNvPr id="5" name="Picture 4"/>
          <p:cNvPicPr>
            <a:picLocks noChangeAspect="1"/>
          </p:cNvPicPr>
          <p:nvPr/>
        </p:nvPicPr>
        <p:blipFill>
          <a:blip r:embed="rId2"/>
          <a:stretch>
            <a:fillRect/>
          </a:stretch>
        </p:blipFill>
        <p:spPr>
          <a:xfrm>
            <a:off x="85584" y="369331"/>
            <a:ext cx="8378192" cy="6485735"/>
          </a:xfrm>
          <a:prstGeom prst="rect">
            <a:avLst/>
          </a:prstGeom>
        </p:spPr>
      </p:pic>
    </p:spTree>
    <p:extLst>
      <p:ext uri="{BB962C8B-B14F-4D97-AF65-F5344CB8AC3E}">
        <p14:creationId xmlns:p14="http://schemas.microsoft.com/office/powerpoint/2010/main" val="1380382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6101</TotalTime>
  <Words>480</Words>
  <Application>Microsoft Office PowerPoint</Application>
  <PresentationFormat>Widescreen</PresentationFormat>
  <Paragraphs>67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Polymerisation of linseed oil</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lpstr>PowerPoint Presentation</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Polymerisation of linseed oil</dc:title>
  <dc:creator>Ian Crotty</dc:creator>
  <cp:lastModifiedBy>Ian Crotty</cp:lastModifiedBy>
  <cp:revision>23</cp:revision>
  <dcterms:created xsi:type="dcterms:W3CDTF">2018-10-25T09:31:11Z</dcterms:created>
  <dcterms:modified xsi:type="dcterms:W3CDTF">2018-10-29T15:27:38Z</dcterms:modified>
</cp:coreProperties>
</file>