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pn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media/image17.jpg" ContentType="image/jpeg"/>
  <Override PartName="/ppt/media/image18.jpg" ContentType="image/jpeg"/>
  <Override PartName="/ppt/media/image19.jpg" ContentType="image/jpeg"/>
  <Override PartName="/ppt/media/image23.jpg" ContentType="image/jpeg"/>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88" r:id="rId6"/>
    <p:sldId id="273" r:id="rId7"/>
    <p:sldId id="277" r:id="rId8"/>
    <p:sldId id="264" r:id="rId9"/>
    <p:sldId id="265" r:id="rId10"/>
    <p:sldId id="289" r:id="rId11"/>
    <p:sldId id="263" r:id="rId12"/>
    <p:sldId id="299" r:id="rId13"/>
    <p:sldId id="290" r:id="rId14"/>
    <p:sldId id="291" r:id="rId15"/>
    <p:sldId id="298" r:id="rId16"/>
    <p:sldId id="280" r:id="rId17"/>
    <p:sldId id="292" r:id="rId18"/>
    <p:sldId id="293" r:id="rId19"/>
    <p:sldId id="294" r:id="rId20"/>
    <p:sldId id="285" r:id="rId21"/>
    <p:sldId id="287" r:id="rId22"/>
    <p:sldId id="296" r:id="rId23"/>
    <p:sldId id="297" r:id="rId24"/>
    <p:sldId id="295" r:id="rId25"/>
    <p:sldId id="283" r:id="rId26"/>
    <p:sldId id="284" r:id="rId27"/>
    <p:sldId id="301" r:id="rId28"/>
    <p:sldId id="281" r:id="rId29"/>
    <p:sldId id="274" r:id="rId30"/>
    <p:sldId id="275" r:id="rId31"/>
    <p:sldId id="282" r:id="rId32"/>
    <p:sldId id="279" r:id="rId33"/>
    <p:sldId id="300" r:id="rId34"/>
    <p:sldId id="286" r:id="rId35"/>
    <p:sldId id="266" r:id="rId36"/>
    <p:sldId id="268" r:id="rId37"/>
    <p:sldId id="269" r:id="rId38"/>
    <p:sldId id="270" r:id="rId39"/>
    <p:sldId id="271" r:id="rId40"/>
    <p:sldId id="272"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78" autoAdjust="0"/>
    <p:restoredTop sz="94660"/>
  </p:normalViewPr>
  <p:slideViewPr>
    <p:cSldViewPr snapToGrid="0" showGuides="1">
      <p:cViewPr varScale="1">
        <p:scale>
          <a:sx n="86" d="100"/>
          <a:sy n="86" d="100"/>
        </p:scale>
        <p:origin x="96" y="58"/>
      </p:cViewPr>
      <p:guideLst>
        <p:guide orient="horz" pos="2591"/>
        <p:guide pos="3840"/>
      </p:guideLst>
    </p:cSldViewPr>
  </p:slideViewPr>
  <p:notesTextViewPr>
    <p:cViewPr>
      <p:scale>
        <a:sx n="1" d="1"/>
        <a:sy n="1" d="1"/>
      </p:scale>
      <p:origin x="0" y="0"/>
    </p:cViewPr>
  </p:notesTextViewPr>
  <p:sorterViewPr>
    <p:cViewPr>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o Rocchi" userId="4e3c5b7015e05f68" providerId="LiveId" clId="{7D4704C7-343C-4AF5-9086-D98C94281460}"/>
    <pc:docChg chg="modSld">
      <pc:chgData name="Alessandro Rocchi" userId="4e3c5b7015e05f68" providerId="LiveId" clId="{7D4704C7-343C-4AF5-9086-D98C94281460}" dt="2022-09-27T11:41:28.362" v="9" actId="207"/>
      <pc:docMkLst>
        <pc:docMk/>
      </pc:docMkLst>
      <pc:sldChg chg="modSp mod">
        <pc:chgData name="Alessandro Rocchi" userId="4e3c5b7015e05f68" providerId="LiveId" clId="{7D4704C7-343C-4AF5-9086-D98C94281460}" dt="2022-09-27T11:40:33.750" v="4" actId="114"/>
        <pc:sldMkLst>
          <pc:docMk/>
          <pc:sldMk cId="564438938" sldId="261"/>
        </pc:sldMkLst>
        <pc:spChg chg="mod">
          <ac:chgData name="Alessandro Rocchi" userId="4e3c5b7015e05f68" providerId="LiveId" clId="{7D4704C7-343C-4AF5-9086-D98C94281460}" dt="2022-09-27T11:40:33.750" v="4" actId="114"/>
          <ac:spMkLst>
            <pc:docMk/>
            <pc:sldMk cId="564438938" sldId="261"/>
            <ac:spMk id="21" creationId="{00000000-0000-0000-0000-000000000000}"/>
          </ac:spMkLst>
        </pc:spChg>
      </pc:sldChg>
      <pc:sldChg chg="modSp mod">
        <pc:chgData name="Alessandro Rocchi" userId="4e3c5b7015e05f68" providerId="LiveId" clId="{7D4704C7-343C-4AF5-9086-D98C94281460}" dt="2022-09-27T11:40:58.610" v="5" actId="207"/>
        <pc:sldMkLst>
          <pc:docMk/>
          <pc:sldMk cId="4106182324" sldId="291"/>
        </pc:sldMkLst>
        <pc:spChg chg="mod">
          <ac:chgData name="Alessandro Rocchi" userId="4e3c5b7015e05f68" providerId="LiveId" clId="{7D4704C7-343C-4AF5-9086-D98C94281460}" dt="2022-09-27T11:40:58.610" v="5" actId="207"/>
          <ac:spMkLst>
            <pc:docMk/>
            <pc:sldMk cId="4106182324" sldId="291"/>
            <ac:spMk id="3" creationId="{719468BA-79AB-4A66-9DD9-802409FE6EDA}"/>
          </ac:spMkLst>
        </pc:spChg>
      </pc:sldChg>
      <pc:sldChg chg="modSp mod">
        <pc:chgData name="Alessandro Rocchi" userId="4e3c5b7015e05f68" providerId="LiveId" clId="{7D4704C7-343C-4AF5-9086-D98C94281460}" dt="2022-09-27T11:41:28.362" v="9" actId="207"/>
        <pc:sldMkLst>
          <pc:docMk/>
          <pc:sldMk cId="2071070" sldId="295"/>
        </pc:sldMkLst>
        <pc:spChg chg="mod">
          <ac:chgData name="Alessandro Rocchi" userId="4e3c5b7015e05f68" providerId="LiveId" clId="{7D4704C7-343C-4AF5-9086-D98C94281460}" dt="2022-09-27T11:41:28.362" v="9" actId="207"/>
          <ac:spMkLst>
            <pc:docMk/>
            <pc:sldMk cId="2071070" sldId="295"/>
            <ac:spMk id="12" creationId="{4E6D946A-B0FC-4328-AC28-5C2345AE84C5}"/>
          </ac:spMkLst>
        </pc:spChg>
        <pc:spChg chg="mod">
          <ac:chgData name="Alessandro Rocchi" userId="4e3c5b7015e05f68" providerId="LiveId" clId="{7D4704C7-343C-4AF5-9086-D98C94281460}" dt="2022-09-27T11:41:28.362" v="9" actId="207"/>
          <ac:spMkLst>
            <pc:docMk/>
            <pc:sldMk cId="2071070" sldId="295"/>
            <ac:spMk id="13" creationId="{D5EA8969-A54A-4317-A284-E1F8DAE91354}"/>
          </ac:spMkLst>
        </pc:spChg>
      </pc:sldChg>
      <pc:sldChg chg="modSp mod">
        <pc:chgData name="Alessandro Rocchi" userId="4e3c5b7015e05f68" providerId="LiveId" clId="{7D4704C7-343C-4AF5-9086-D98C94281460}" dt="2022-09-27T11:41:17.764" v="7" actId="208"/>
        <pc:sldMkLst>
          <pc:docMk/>
          <pc:sldMk cId="1691878504" sldId="297"/>
        </pc:sldMkLst>
        <pc:spChg chg="mod">
          <ac:chgData name="Alessandro Rocchi" userId="4e3c5b7015e05f68" providerId="LiveId" clId="{7D4704C7-343C-4AF5-9086-D98C94281460}" dt="2022-09-27T11:41:17.764" v="7" actId="208"/>
          <ac:spMkLst>
            <pc:docMk/>
            <pc:sldMk cId="1691878504" sldId="297"/>
            <ac:spMk id="7" creationId="{195635B3-39FF-4317-AD2F-467AA7EAE72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Grafico%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Grafico%20in%20Microsoft%20PowerPoint"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D:\OneDrive\Documenti\Cilindro_piccol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4e3c5b7015e05f68/Lavoro/Resistivit&#224;%20tubi%20bachelite%20CER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Grafico%20in%20Microsoft%20PowerPoint"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Cartel111"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35317784137188"/>
          <c:y val="0.13828222618528793"/>
          <c:w val="0.78152724425725495"/>
          <c:h val="0.82114841828433371"/>
        </c:manualLayout>
      </c:layout>
      <c:scatterChart>
        <c:scatterStyle val="lineMarker"/>
        <c:varyColors val="0"/>
        <c:ser>
          <c:idx val="0"/>
          <c:order val="0"/>
          <c:spPr>
            <a:ln w="25400" cap="rnd">
              <a:noFill/>
              <a:round/>
            </a:ln>
            <a:effectLst/>
          </c:spPr>
          <c:marker>
            <c:symbol val="circle"/>
            <c:size val="5"/>
            <c:spPr>
              <a:solidFill>
                <a:schemeClr val="tx1"/>
              </a:solidFill>
              <a:ln w="9525">
                <a:solidFill>
                  <a:schemeClr val="tx1"/>
                </a:solidFill>
              </a:ln>
              <a:effectLst/>
            </c:spPr>
          </c:marker>
          <c:xVal>
            <c:numRef>
              <c:f>'[Grafico in Microsoft PowerPoint]Foglio4'!$I$20:$I$39</c:f>
              <c:numCache>
                <c:formatCode>General</c:formatCode>
                <c:ptCount val="20"/>
                <c:pt idx="0">
                  <c:v>5.0000000000000711E-2</c:v>
                </c:pt>
                <c:pt idx="1">
                  <c:v>9.9999999999999645E-2</c:v>
                </c:pt>
                <c:pt idx="2">
                  <c:v>0.15000000000000036</c:v>
                </c:pt>
                <c:pt idx="3">
                  <c:v>0.19999999999999929</c:v>
                </c:pt>
                <c:pt idx="4">
                  <c:v>0.25</c:v>
                </c:pt>
                <c:pt idx="5">
                  <c:v>0.30000000000000071</c:v>
                </c:pt>
                <c:pt idx="6">
                  <c:v>0.34999999999999964</c:v>
                </c:pt>
                <c:pt idx="7">
                  <c:v>0.40000000000000924</c:v>
                </c:pt>
                <c:pt idx="8">
                  <c:v>0.45000000000000995</c:v>
                </c:pt>
                <c:pt idx="9">
                  <c:v>0.50000000000001066</c:v>
                </c:pt>
                <c:pt idx="10">
                  <c:v>0.55000000000000959</c:v>
                </c:pt>
                <c:pt idx="11">
                  <c:v>0.6000000000000103</c:v>
                </c:pt>
                <c:pt idx="12">
                  <c:v>0.65000000000000924</c:v>
                </c:pt>
                <c:pt idx="13">
                  <c:v>0.70000000000000995</c:v>
                </c:pt>
                <c:pt idx="14">
                  <c:v>0.75000000000001066</c:v>
                </c:pt>
                <c:pt idx="15">
                  <c:v>0.80000000000000959</c:v>
                </c:pt>
                <c:pt idx="16">
                  <c:v>0.8500000000000103</c:v>
                </c:pt>
                <c:pt idx="17">
                  <c:v>0.90000000000000924</c:v>
                </c:pt>
                <c:pt idx="18">
                  <c:v>0.95000000000000995</c:v>
                </c:pt>
                <c:pt idx="19">
                  <c:v>1.0000000000000107</c:v>
                </c:pt>
              </c:numCache>
            </c:numRef>
          </c:xVal>
          <c:yVal>
            <c:numRef>
              <c:f>'[Grafico in Microsoft PowerPoint]Foglio4'!$H$21:$H$40</c:f>
              <c:numCache>
                <c:formatCode>General</c:formatCode>
                <c:ptCount val="20"/>
                <c:pt idx="0">
                  <c:v>-5924.6356504773448</c:v>
                </c:pt>
                <c:pt idx="1">
                  <c:v>-5887.9503648584623</c:v>
                </c:pt>
                <c:pt idx="2">
                  <c:v>-5851.7165947489957</c:v>
                </c:pt>
                <c:pt idx="3">
                  <c:v>-5815.9260553555368</c:v>
                </c:pt>
                <c:pt idx="4">
                  <c:v>-5780.5706633433283</c:v>
                </c:pt>
                <c:pt idx="5">
                  <c:v>-5745.6425307471955</c:v>
                </c:pt>
                <c:pt idx="6">
                  <c:v>-5711.1339591055867</c:v>
                </c:pt>
                <c:pt idx="7">
                  <c:v>-5677.0374338056263</c:v>
                </c:pt>
                <c:pt idx="8">
                  <c:v>-5643.3456186202329</c:v>
                </c:pt>
                <c:pt idx="9">
                  <c:v>-5610.0513504576611</c:v>
                </c:pt>
                <c:pt idx="10">
                  <c:v>-5577.147634273615</c:v>
                </c:pt>
                <c:pt idx="11">
                  <c:v>-5544.6276381776534</c:v>
                </c:pt>
                <c:pt idx="12">
                  <c:v>-5512.4846887005788</c:v>
                </c:pt>
                <c:pt idx="13">
                  <c:v>-5480.7122662322308</c:v>
                </c:pt>
                <c:pt idx="14">
                  <c:v>-5449.3040006101455</c:v>
                </c:pt>
                <c:pt idx="15">
                  <c:v>-5418.2536668626381</c:v>
                </c:pt>
                <c:pt idx="16">
                  <c:v>-5387.5551810968318</c:v>
                </c:pt>
                <c:pt idx="17">
                  <c:v>-5357.2025965223656</c:v>
                </c:pt>
                <c:pt idx="18">
                  <c:v>-5327.1900996127806</c:v>
                </c:pt>
                <c:pt idx="19">
                  <c:v>-5297.5120063922441</c:v>
                </c:pt>
              </c:numCache>
            </c:numRef>
          </c:yVal>
          <c:smooth val="0"/>
          <c:extLst>
            <c:ext xmlns:c16="http://schemas.microsoft.com/office/drawing/2014/chart" uri="{C3380CC4-5D6E-409C-BE32-E72D297353CC}">
              <c16:uniqueId val="{00000000-B5F4-4112-9866-0DE308633DB2}"/>
            </c:ext>
          </c:extLst>
        </c:ser>
        <c:dLbls>
          <c:showLegendKey val="0"/>
          <c:showVal val="0"/>
          <c:showCatName val="0"/>
          <c:showSerName val="0"/>
          <c:showPercent val="0"/>
          <c:showBubbleSize val="0"/>
        </c:dLbls>
        <c:axId val="718257328"/>
        <c:axId val="718259504"/>
      </c:scatterChart>
      <c:valAx>
        <c:axId val="718257328"/>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DR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59504"/>
        <c:crosses val="autoZero"/>
        <c:crossBetween val="midCat"/>
      </c:valAx>
      <c:valAx>
        <c:axId val="718259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US" sz="1300" baseline="0"/>
                  <a:t>Electric Field (V/mm)</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7182573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rgbClr val="FF0000"/>
              </a:solidFill>
              <a:ln w="9525">
                <a:solidFill>
                  <a:srgbClr val="FF0000"/>
                </a:solidFill>
              </a:ln>
              <a:effectLst/>
            </c:spPr>
          </c:marker>
          <c:xVal>
            <c:numRef>
              <c:f>'[Grafico in Microsoft PowerPoint]Foglio4'!$D$1:$D$20</c:f>
              <c:numCache>
                <c:formatCode>General</c:formatCode>
                <c:ptCount val="20"/>
                <c:pt idx="0">
                  <c:v>5.0000000000000711E-2</c:v>
                </c:pt>
                <c:pt idx="1">
                  <c:v>9.9999999999999645E-2</c:v>
                </c:pt>
                <c:pt idx="2">
                  <c:v>0.15000000000000036</c:v>
                </c:pt>
                <c:pt idx="3">
                  <c:v>0.19999999999999929</c:v>
                </c:pt>
                <c:pt idx="4">
                  <c:v>0.25</c:v>
                </c:pt>
                <c:pt idx="5">
                  <c:v>0.30000000000000071</c:v>
                </c:pt>
                <c:pt idx="6">
                  <c:v>0.34999999999999964</c:v>
                </c:pt>
                <c:pt idx="7">
                  <c:v>0.40000000000000924</c:v>
                </c:pt>
                <c:pt idx="8">
                  <c:v>0.45000000000000995</c:v>
                </c:pt>
                <c:pt idx="9">
                  <c:v>0.50000000000001066</c:v>
                </c:pt>
                <c:pt idx="10">
                  <c:v>0.55000000000000959</c:v>
                </c:pt>
                <c:pt idx="11">
                  <c:v>0.6000000000000103</c:v>
                </c:pt>
                <c:pt idx="12">
                  <c:v>0.65000000000000924</c:v>
                </c:pt>
                <c:pt idx="13">
                  <c:v>0.70000000000000995</c:v>
                </c:pt>
                <c:pt idx="14">
                  <c:v>0.75000000000001066</c:v>
                </c:pt>
                <c:pt idx="15">
                  <c:v>0.80000000000000959</c:v>
                </c:pt>
                <c:pt idx="16">
                  <c:v>0.8500000000000103</c:v>
                </c:pt>
                <c:pt idx="17">
                  <c:v>0.90000000000000924</c:v>
                </c:pt>
                <c:pt idx="18">
                  <c:v>0.95000000000000995</c:v>
                </c:pt>
                <c:pt idx="19">
                  <c:v>1.0000000000000107</c:v>
                </c:pt>
              </c:numCache>
            </c:numRef>
          </c:xVal>
          <c:yVal>
            <c:numRef>
              <c:f>'[Grafico in Microsoft PowerPoint]Foglio4'!$C$2:$C$21</c:f>
              <c:numCache>
                <c:formatCode>General</c:formatCode>
                <c:ptCount val="20"/>
                <c:pt idx="0">
                  <c:v>5924.6356504773448</c:v>
                </c:pt>
                <c:pt idx="1">
                  <c:v>5887.9503648584623</c:v>
                </c:pt>
                <c:pt idx="2">
                  <c:v>5851.7165947489957</c:v>
                </c:pt>
                <c:pt idx="3">
                  <c:v>5815.9260553555368</c:v>
                </c:pt>
                <c:pt idx="4">
                  <c:v>5780.5706633433283</c:v>
                </c:pt>
                <c:pt idx="5">
                  <c:v>5745.6425307471955</c:v>
                </c:pt>
                <c:pt idx="6">
                  <c:v>5711.1339591055867</c:v>
                </c:pt>
                <c:pt idx="7">
                  <c:v>5677.0374338056263</c:v>
                </c:pt>
                <c:pt idx="8">
                  <c:v>5643.3456186202329</c:v>
                </c:pt>
                <c:pt idx="9">
                  <c:v>5610.0513504576611</c:v>
                </c:pt>
                <c:pt idx="10">
                  <c:v>5577.147634273615</c:v>
                </c:pt>
                <c:pt idx="11">
                  <c:v>5544.6276381776534</c:v>
                </c:pt>
                <c:pt idx="12">
                  <c:v>5512.4846887005788</c:v>
                </c:pt>
                <c:pt idx="13">
                  <c:v>5480.7122662322308</c:v>
                </c:pt>
                <c:pt idx="14">
                  <c:v>5449.3040006101455</c:v>
                </c:pt>
                <c:pt idx="15">
                  <c:v>5418.2536668626381</c:v>
                </c:pt>
                <c:pt idx="16">
                  <c:v>5387.5551810968318</c:v>
                </c:pt>
                <c:pt idx="17">
                  <c:v>5357.2025965223656</c:v>
                </c:pt>
                <c:pt idx="18">
                  <c:v>5327.1900996127806</c:v>
                </c:pt>
                <c:pt idx="19">
                  <c:v>5297.5120063922441</c:v>
                </c:pt>
              </c:numCache>
            </c:numRef>
          </c:yVal>
          <c:smooth val="0"/>
          <c:extLst>
            <c:ext xmlns:c16="http://schemas.microsoft.com/office/drawing/2014/chart" uri="{C3380CC4-5D6E-409C-BE32-E72D297353CC}">
              <c16:uniqueId val="{00000000-B699-45E7-86E2-C4FB11CCE10F}"/>
            </c:ext>
          </c:extLst>
        </c:ser>
        <c:dLbls>
          <c:showLegendKey val="0"/>
          <c:showVal val="0"/>
          <c:showCatName val="0"/>
          <c:showSerName val="0"/>
          <c:showPercent val="0"/>
          <c:showBubbleSize val="0"/>
        </c:dLbls>
        <c:axId val="1016207136"/>
        <c:axId val="1016204416"/>
      </c:scatterChart>
      <c:valAx>
        <c:axId val="1016207136"/>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DR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16204416"/>
        <c:crosses val="autoZero"/>
        <c:crossBetween val="midCat"/>
      </c:valAx>
      <c:valAx>
        <c:axId val="1016204416"/>
        <c:scaling>
          <c:orientation val="minMax"/>
          <c:min val="5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US" sz="1300" baseline="0"/>
                  <a:t>Electric Field (V/mm)</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1" i="0" u="none" strike="noStrike" kern="1200" baseline="0">
                <a:solidFill>
                  <a:srgbClr val="FF0000"/>
                </a:solidFill>
                <a:latin typeface="+mn-lt"/>
                <a:ea typeface="+mn-ea"/>
                <a:cs typeface="+mn-cs"/>
              </a:defRPr>
            </a:pPr>
            <a:endParaRPr lang="en-US"/>
          </a:p>
        </c:txPr>
        <c:crossAx val="10162071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Foglio4!$D$1</c:f>
              <c:strCache>
                <c:ptCount val="1"/>
                <c:pt idx="0">
                  <c:v>D1</c:v>
                </c:pt>
              </c:strCache>
            </c:strRef>
          </c:tx>
          <c:spPr>
            <a:ln w="25400" cap="rnd">
              <a:noFill/>
              <a:round/>
            </a:ln>
            <a:effectLst/>
          </c:spPr>
          <c:marker>
            <c:symbol val="circle"/>
            <c:size val="5"/>
            <c:spPr>
              <a:solidFill>
                <a:schemeClr val="accent4"/>
              </a:solidFill>
              <a:ln w="9525">
                <a:solidFill>
                  <a:schemeClr val="accent4"/>
                </a:solidFill>
              </a:ln>
              <a:effectLst/>
            </c:spPr>
          </c:marker>
          <c:xVal>
            <c:numRef>
              <c:f>Foglio4!$C$2:$C$32</c:f>
              <c:numCache>
                <c:formatCode>General</c:formatCode>
                <c:ptCount val="31"/>
                <c:pt idx="0">
                  <c:v>0</c:v>
                </c:pt>
                <c:pt idx="1">
                  <c:v>9.9999999999997868E-3</c:v>
                </c:pt>
                <c:pt idx="2">
                  <c:v>1.9999999999999574E-2</c:v>
                </c:pt>
                <c:pt idx="3">
                  <c:v>3.0000000000000249E-2</c:v>
                </c:pt>
                <c:pt idx="4">
                  <c:v>4.0000000000000036E-2</c:v>
                </c:pt>
                <c:pt idx="5">
                  <c:v>4.9999999999999822E-2</c:v>
                </c:pt>
                <c:pt idx="6">
                  <c:v>5.9999999999999609E-2</c:v>
                </c:pt>
                <c:pt idx="7">
                  <c:v>6.9999999999999396E-2</c:v>
                </c:pt>
                <c:pt idx="8">
                  <c:v>8.0000000000000071E-2</c:v>
                </c:pt>
                <c:pt idx="9">
                  <c:v>8.9999999999999858E-2</c:v>
                </c:pt>
                <c:pt idx="10">
                  <c:v>9.9999999999999645E-2</c:v>
                </c:pt>
                <c:pt idx="11">
                  <c:v>0.10999999999999943</c:v>
                </c:pt>
                <c:pt idx="12">
                  <c:v>0.12000000000000011</c:v>
                </c:pt>
                <c:pt idx="13">
                  <c:v>0.12999999999999989</c:v>
                </c:pt>
                <c:pt idx="14">
                  <c:v>0.13999999999999968</c:v>
                </c:pt>
                <c:pt idx="15">
                  <c:v>0.14999999999999947</c:v>
                </c:pt>
                <c:pt idx="16">
                  <c:v>0.16000000000000014</c:v>
                </c:pt>
                <c:pt idx="17">
                  <c:v>0.16999999999999993</c:v>
                </c:pt>
                <c:pt idx="18">
                  <c:v>0.17999999999999972</c:v>
                </c:pt>
                <c:pt idx="19">
                  <c:v>0.1899999999999995</c:v>
                </c:pt>
                <c:pt idx="20">
                  <c:v>0.20000000000000018</c:v>
                </c:pt>
                <c:pt idx="21">
                  <c:v>0.20999999999999996</c:v>
                </c:pt>
                <c:pt idx="22">
                  <c:v>0.21999999999999975</c:v>
                </c:pt>
                <c:pt idx="23">
                  <c:v>0.22999999999999954</c:v>
                </c:pt>
                <c:pt idx="24">
                  <c:v>0.24000000000000021</c:v>
                </c:pt>
                <c:pt idx="25">
                  <c:v>0.24999999999999023</c:v>
                </c:pt>
                <c:pt idx="26">
                  <c:v>0.25999999999999002</c:v>
                </c:pt>
                <c:pt idx="27">
                  <c:v>0.2699999999999898</c:v>
                </c:pt>
                <c:pt idx="28">
                  <c:v>0.27999999999998959</c:v>
                </c:pt>
                <c:pt idx="29">
                  <c:v>0.28999999999999027</c:v>
                </c:pt>
                <c:pt idx="30">
                  <c:v>0.29999999999999005</c:v>
                </c:pt>
              </c:numCache>
            </c:numRef>
          </c:xVal>
          <c:yVal>
            <c:numRef>
              <c:f>Foglio4!$B$2:$B$32</c:f>
              <c:numCache>
                <c:formatCode>General</c:formatCode>
                <c:ptCount val="31"/>
                <c:pt idx="0">
                  <c:v>10873.135228320196</c:v>
                </c:pt>
                <c:pt idx="1">
                  <c:v>10859.03258859475</c:v>
                </c:pt>
                <c:pt idx="2">
                  <c:v>10844.966484205377</c:v>
                </c:pt>
                <c:pt idx="3">
                  <c:v>10830.936773359057</c:v>
                </c:pt>
                <c:pt idx="4">
                  <c:v>10816.943314995544</c:v>
                </c:pt>
                <c:pt idx="5">
                  <c:v>10802.985968782647</c:v>
                </c:pt>
                <c:pt idx="6">
                  <c:v>10789.064595111535</c:v>
                </c:pt>
                <c:pt idx="7">
                  <c:v>10775.179055092087</c:v>
                </c:pt>
                <c:pt idx="8">
                  <c:v>10761.329210548267</c:v>
                </c:pt>
                <c:pt idx="9">
                  <c:v>10747.514924013543</c:v>
                </c:pt>
                <c:pt idx="10">
                  <c:v>10733.736058726348</c:v>
                </c:pt>
                <c:pt idx="11">
                  <c:v>10719.992478625545</c:v>
                </c:pt>
                <c:pt idx="12">
                  <c:v>10706.284048345973</c:v>
                </c:pt>
                <c:pt idx="13">
                  <c:v>10692.610633213986</c:v>
                </c:pt>
                <c:pt idx="14">
                  <c:v>10678.97209924305</c:v>
                </c:pt>
                <c:pt idx="15">
                  <c:v>10665.368313129366</c:v>
                </c:pt>
                <c:pt idx="16">
                  <c:v>10651.799142247521</c:v>
                </c:pt>
                <c:pt idx="17">
                  <c:v>10638.264454646189</c:v>
                </c:pt>
                <c:pt idx="18">
                  <c:v>10624.764119043848</c:v>
                </c:pt>
                <c:pt idx="19">
                  <c:v>10611.298004824526</c:v>
                </c:pt>
                <c:pt idx="20">
                  <c:v>10597.865982033609</c:v>
                </c:pt>
                <c:pt idx="21">
                  <c:v>10584.467921373644</c:v>
                </c:pt>
                <c:pt idx="22">
                  <c:v>10571.10369420019</c:v>
                </c:pt>
                <c:pt idx="23">
                  <c:v>10557.77317251772</c:v>
                </c:pt>
                <c:pt idx="24">
                  <c:v>10544.476228975505</c:v>
                </c:pt>
                <c:pt idx="25">
                  <c:v>10531.212736863599</c:v>
                </c:pt>
                <c:pt idx="26">
                  <c:v>10517.982570108745</c:v>
                </c:pt>
                <c:pt idx="27">
                  <c:v>10504.785603270468</c:v>
                </c:pt>
                <c:pt idx="28">
                  <c:v>10491.621711537045</c:v>
                </c:pt>
                <c:pt idx="29">
                  <c:v>10478.490770721603</c:v>
                </c:pt>
                <c:pt idx="30">
                  <c:v>10465.392657258202</c:v>
                </c:pt>
              </c:numCache>
            </c:numRef>
          </c:yVal>
          <c:smooth val="0"/>
          <c:extLst>
            <c:ext xmlns:c16="http://schemas.microsoft.com/office/drawing/2014/chart" uri="{C3380CC4-5D6E-409C-BE32-E72D297353CC}">
              <c16:uniqueId val="{00000000-6914-41BC-97AF-09A703EBA3BA}"/>
            </c:ext>
          </c:extLst>
        </c:ser>
        <c:ser>
          <c:idx val="1"/>
          <c:order val="1"/>
          <c:tx>
            <c:strRef>
              <c:f>Foglio4!$G$1</c:f>
              <c:strCache>
                <c:ptCount val="1"/>
                <c:pt idx="0">
                  <c:v>D2</c:v>
                </c:pt>
              </c:strCache>
            </c:strRef>
          </c:tx>
          <c:spPr>
            <a:ln w="25400" cap="rnd">
              <a:noFill/>
              <a:round/>
            </a:ln>
            <a:effectLst/>
          </c:spPr>
          <c:marker>
            <c:symbol val="circle"/>
            <c:size val="5"/>
            <c:spPr>
              <a:solidFill>
                <a:srgbClr val="C00000"/>
              </a:solidFill>
              <a:ln w="9525">
                <a:solidFill>
                  <a:srgbClr val="C00000"/>
                </a:solidFill>
              </a:ln>
              <a:effectLst/>
            </c:spPr>
          </c:marker>
          <c:xVal>
            <c:numRef>
              <c:f>Foglio4!$F$2:$F$32</c:f>
              <c:numCache>
                <c:formatCode>General</c:formatCode>
                <c:ptCount val="31"/>
                <c:pt idx="0">
                  <c:v>0</c:v>
                </c:pt>
                <c:pt idx="1">
                  <c:v>1.0000000000001563E-2</c:v>
                </c:pt>
                <c:pt idx="2">
                  <c:v>2.000000000000135E-2</c:v>
                </c:pt>
                <c:pt idx="3">
                  <c:v>3.0000000000001137E-2</c:v>
                </c:pt>
                <c:pt idx="4">
                  <c:v>4.0000000000011582E-2</c:v>
                </c:pt>
                <c:pt idx="5">
                  <c:v>5.0000000000011369E-2</c:v>
                </c:pt>
                <c:pt idx="6">
                  <c:v>6.0000000000011156E-2</c:v>
                </c:pt>
                <c:pt idx="7">
                  <c:v>7.0000000000010942E-2</c:v>
                </c:pt>
                <c:pt idx="8">
                  <c:v>8.0000000000010729E-2</c:v>
                </c:pt>
                <c:pt idx="9">
                  <c:v>9.0000000000010516E-2</c:v>
                </c:pt>
                <c:pt idx="10">
                  <c:v>0.1000000000000103</c:v>
                </c:pt>
                <c:pt idx="11">
                  <c:v>0.11000000000002075</c:v>
                </c:pt>
                <c:pt idx="12">
                  <c:v>0.12000000000002053</c:v>
                </c:pt>
                <c:pt idx="13">
                  <c:v>0.13000000000002032</c:v>
                </c:pt>
                <c:pt idx="14">
                  <c:v>0.14000000000002011</c:v>
                </c:pt>
                <c:pt idx="15">
                  <c:v>0.1500000000000199</c:v>
                </c:pt>
                <c:pt idx="16">
                  <c:v>0.16000000000002146</c:v>
                </c:pt>
                <c:pt idx="17">
                  <c:v>0.17000000000003013</c:v>
                </c:pt>
                <c:pt idx="18">
                  <c:v>0.18000000000002991</c:v>
                </c:pt>
                <c:pt idx="19">
                  <c:v>0.19000000000003148</c:v>
                </c:pt>
                <c:pt idx="20">
                  <c:v>0.20000000000003126</c:v>
                </c:pt>
                <c:pt idx="21">
                  <c:v>0.21000000000003105</c:v>
                </c:pt>
                <c:pt idx="22">
                  <c:v>0.22000000000003084</c:v>
                </c:pt>
                <c:pt idx="23">
                  <c:v>0.23000000000004128</c:v>
                </c:pt>
                <c:pt idx="24">
                  <c:v>0.24000000000004107</c:v>
                </c:pt>
                <c:pt idx="25">
                  <c:v>0.25000000000004086</c:v>
                </c:pt>
                <c:pt idx="26">
                  <c:v>0.26000000000004064</c:v>
                </c:pt>
                <c:pt idx="27">
                  <c:v>0.27000000000004043</c:v>
                </c:pt>
                <c:pt idx="28">
                  <c:v>0.28000000000004022</c:v>
                </c:pt>
                <c:pt idx="29">
                  <c:v>0.29000000000004</c:v>
                </c:pt>
                <c:pt idx="30">
                  <c:v>0.30000000000005045</c:v>
                </c:pt>
              </c:numCache>
            </c:numRef>
          </c:xVal>
          <c:yVal>
            <c:numRef>
              <c:f>Foglio4!$E$2:$E$32</c:f>
              <c:numCache>
                <c:formatCode>General</c:formatCode>
                <c:ptCount val="31"/>
                <c:pt idx="0">
                  <c:v>10849.535604527151</c:v>
                </c:pt>
                <c:pt idx="1">
                  <c:v>10837.079191663168</c:v>
                </c:pt>
                <c:pt idx="2">
                  <c:v>10824.651348553462</c:v>
                </c:pt>
                <c:pt idx="3">
                  <c:v>10812.251977020182</c:v>
                </c:pt>
                <c:pt idx="4">
                  <c:v>10799.880979334792</c:v>
                </c:pt>
                <c:pt idx="5">
                  <c:v>10787.538258215553</c:v>
                </c:pt>
                <c:pt idx="6">
                  <c:v>10775.223716824896</c:v>
                </c:pt>
                <c:pt idx="7">
                  <c:v>10762.937258766942</c:v>
                </c:pt>
                <c:pt idx="8">
                  <c:v>10750.678788084975</c:v>
                </c:pt>
                <c:pt idx="9">
                  <c:v>10738.448209258941</c:v>
                </c:pt>
                <c:pt idx="10">
                  <c:v>10726.245427202964</c:v>
                </c:pt>
                <c:pt idx="11">
                  <c:v>10714.070347262881</c:v>
                </c:pt>
                <c:pt idx="12">
                  <c:v>10701.92287521383</c:v>
                </c:pt>
                <c:pt idx="13">
                  <c:v>10689.802917257755</c:v>
                </c:pt>
                <c:pt idx="14">
                  <c:v>10677.710380021039</c:v>
                </c:pt>
                <c:pt idx="15">
                  <c:v>10665.645170552089</c:v>
                </c:pt>
                <c:pt idx="16">
                  <c:v>10653.607196318959</c:v>
                </c:pt>
                <c:pt idx="17">
                  <c:v>10641.596365206975</c:v>
                </c:pt>
                <c:pt idx="18">
                  <c:v>10629.612585516428</c:v>
                </c:pt>
                <c:pt idx="19">
                  <c:v>10617.655765960164</c:v>
                </c:pt>
                <c:pt idx="20">
                  <c:v>10605.725815661333</c:v>
                </c:pt>
                <c:pt idx="21">
                  <c:v>10593.822644151052</c:v>
                </c:pt>
                <c:pt idx="22">
                  <c:v>10581.94616136613</c:v>
                </c:pt>
                <c:pt idx="23">
                  <c:v>10570.096277646782</c:v>
                </c:pt>
                <c:pt idx="24">
                  <c:v>10558.272903734425</c:v>
                </c:pt>
                <c:pt idx="25">
                  <c:v>10546.47595076936</c:v>
                </c:pt>
                <c:pt idx="26">
                  <c:v>10534.705330288591</c:v>
                </c:pt>
                <c:pt idx="27">
                  <c:v>10522.96095422361</c:v>
                </c:pt>
                <c:pt idx="28">
                  <c:v>10511.242734898195</c:v>
                </c:pt>
                <c:pt idx="29">
                  <c:v>10499.550585026227</c:v>
                </c:pt>
                <c:pt idx="30">
                  <c:v>10487.884417709518</c:v>
                </c:pt>
              </c:numCache>
            </c:numRef>
          </c:yVal>
          <c:smooth val="0"/>
          <c:extLst>
            <c:ext xmlns:c16="http://schemas.microsoft.com/office/drawing/2014/chart" uri="{C3380CC4-5D6E-409C-BE32-E72D297353CC}">
              <c16:uniqueId val="{00000001-6914-41BC-97AF-09A703EBA3BA}"/>
            </c:ext>
          </c:extLst>
        </c:ser>
        <c:ser>
          <c:idx val="2"/>
          <c:order val="2"/>
          <c:tx>
            <c:strRef>
              <c:f>Foglio4!$J$1</c:f>
              <c:strCache>
                <c:ptCount val="1"/>
                <c:pt idx="0">
                  <c:v>D3</c:v>
                </c:pt>
              </c:strCache>
            </c:strRef>
          </c:tx>
          <c:spPr>
            <a:ln w="25400" cap="rnd">
              <a:noFill/>
              <a:round/>
            </a:ln>
            <a:effectLst/>
          </c:spPr>
          <c:marker>
            <c:symbol val="circle"/>
            <c:size val="5"/>
            <c:spPr>
              <a:solidFill>
                <a:schemeClr val="tx1"/>
              </a:solidFill>
              <a:ln w="9525">
                <a:solidFill>
                  <a:schemeClr val="tx1"/>
                </a:solidFill>
              </a:ln>
              <a:effectLst/>
            </c:spPr>
          </c:marker>
          <c:xVal>
            <c:numRef>
              <c:f>Foglio4!$L$2:$L$32</c:f>
              <c:numCache>
                <c:formatCode>General</c:formatCode>
                <c:ptCount val="31"/>
                <c:pt idx="0">
                  <c:v>0</c:v>
                </c:pt>
                <c:pt idx="1">
                  <c:v>9.9999999999997868E-3</c:v>
                </c:pt>
                <c:pt idx="2">
                  <c:v>2.0000000000000018E-2</c:v>
                </c:pt>
                <c:pt idx="3">
                  <c:v>2.9999999999999805E-2</c:v>
                </c:pt>
                <c:pt idx="4">
                  <c:v>4.0000000000000036E-2</c:v>
                </c:pt>
                <c:pt idx="5">
                  <c:v>4.9999999999999822E-2</c:v>
                </c:pt>
                <c:pt idx="6">
                  <c:v>5.9999999999999609E-2</c:v>
                </c:pt>
                <c:pt idx="7">
                  <c:v>6.999999999999984E-2</c:v>
                </c:pt>
                <c:pt idx="8">
                  <c:v>7.9999999999999627E-2</c:v>
                </c:pt>
                <c:pt idx="9">
                  <c:v>8.9999999999999858E-2</c:v>
                </c:pt>
                <c:pt idx="10">
                  <c:v>9.9999999999999645E-2</c:v>
                </c:pt>
                <c:pt idx="11">
                  <c:v>0.10999999999999988</c:v>
                </c:pt>
                <c:pt idx="12">
                  <c:v>0.11999999999999966</c:v>
                </c:pt>
                <c:pt idx="13">
                  <c:v>0.12999999999999989</c:v>
                </c:pt>
                <c:pt idx="14">
                  <c:v>0.13999999999999968</c:v>
                </c:pt>
                <c:pt idx="15">
                  <c:v>0.14999999999999991</c:v>
                </c:pt>
                <c:pt idx="16">
                  <c:v>0.1599999999999997</c:v>
                </c:pt>
                <c:pt idx="17">
                  <c:v>0.16999999999999993</c:v>
                </c:pt>
                <c:pt idx="18">
                  <c:v>0.17999999999999972</c:v>
                </c:pt>
                <c:pt idx="19">
                  <c:v>0.18999999999999995</c:v>
                </c:pt>
                <c:pt idx="20">
                  <c:v>0.19999999999999973</c:v>
                </c:pt>
                <c:pt idx="21">
                  <c:v>0.20999999999999996</c:v>
                </c:pt>
                <c:pt idx="22">
                  <c:v>0.21999999999999975</c:v>
                </c:pt>
                <c:pt idx="23">
                  <c:v>0.22999999999999998</c:v>
                </c:pt>
                <c:pt idx="24">
                  <c:v>0.23999999999999977</c:v>
                </c:pt>
                <c:pt idx="25">
                  <c:v>0.25</c:v>
                </c:pt>
                <c:pt idx="26">
                  <c:v>0.25999999999999002</c:v>
                </c:pt>
                <c:pt idx="27">
                  <c:v>0.2699999999999898</c:v>
                </c:pt>
                <c:pt idx="28">
                  <c:v>0.27999999999999003</c:v>
                </c:pt>
                <c:pt idx="29">
                  <c:v>0.28999999999998982</c:v>
                </c:pt>
                <c:pt idx="30">
                  <c:v>0.29999999999998961</c:v>
                </c:pt>
              </c:numCache>
            </c:numRef>
          </c:xVal>
          <c:yVal>
            <c:numRef>
              <c:f>Foglio4!$K$2:$K$32</c:f>
              <c:numCache>
                <c:formatCode>General</c:formatCode>
                <c:ptCount val="31"/>
                <c:pt idx="0">
                  <c:v>11093.480818370765</c:v>
                </c:pt>
                <c:pt idx="1">
                  <c:v>11063.579252822596</c:v>
                </c:pt>
                <c:pt idx="2">
                  <c:v>11033.838448379523</c:v>
                </c:pt>
                <c:pt idx="3">
                  <c:v>11004.25711205679</c:v>
                </c:pt>
                <c:pt idx="4">
                  <c:v>10974.83396469835</c:v>
                </c:pt>
                <c:pt idx="5">
                  <c:v>10945.567740792489</c:v>
                </c:pt>
                <c:pt idx="6">
                  <c:v>10916.457188290382</c:v>
                </c:pt>
                <c:pt idx="7">
                  <c:v>10887.501068427542</c:v>
                </c:pt>
                <c:pt idx="8">
                  <c:v>10858.698155548103</c:v>
                </c:pt>
                <c:pt idx="9">
                  <c:v>10830.047236931881</c:v>
                </c:pt>
                <c:pt idx="10">
                  <c:v>10801.547112624166</c:v>
                </c:pt>
                <c:pt idx="11">
                  <c:v>10773.196595268197</c:v>
                </c:pt>
                <c:pt idx="12">
                  <c:v>10744.99450994027</c:v>
                </c:pt>
                <c:pt idx="13">
                  <c:v>10716.939693987422</c:v>
                </c:pt>
                <c:pt idx="14">
                  <c:v>10689.030996867665</c:v>
                </c:pt>
                <c:pt idx="15">
                  <c:v>10661.267279992682</c:v>
                </c:pt>
                <c:pt idx="16">
                  <c:v>10633.647416573012</c:v>
                </c:pt>
                <c:pt idx="17">
                  <c:v>10606.170291465589</c:v>
                </c:pt>
                <c:pt idx="18">
                  <c:v>10578.834801023668</c:v>
                </c:pt>
                <c:pt idx="19">
                  <c:v>10551.639852949056</c:v>
                </c:pt>
                <c:pt idx="20">
                  <c:v>10524.584366146624</c:v>
                </c:pt>
                <c:pt idx="21">
                  <c:v>10497.667270581031</c:v>
                </c:pt>
                <c:pt idx="22">
                  <c:v>10470.887507135672</c:v>
                </c:pt>
                <c:pt idx="23">
                  <c:v>10444.244027473747</c:v>
                </c:pt>
                <c:pt idx="24">
                  <c:v>10417.73579390148</c:v>
                </c:pt>
                <c:pt idx="25">
                  <c:v>10391.361779233373</c:v>
                </c:pt>
                <c:pt idx="26">
                  <c:v>10365.120966659581</c:v>
                </c:pt>
                <c:pt idx="27">
                  <c:v>10339.012349615097</c:v>
                </c:pt>
                <c:pt idx="28">
                  <c:v>10313.03493165124</c:v>
                </c:pt>
                <c:pt idx="29">
                  <c:v>10287.187726308755</c:v>
                </c:pt>
                <c:pt idx="30">
                  <c:v>10261.469756992983</c:v>
                </c:pt>
              </c:numCache>
            </c:numRef>
          </c:yVal>
          <c:smooth val="0"/>
          <c:extLst>
            <c:ext xmlns:c16="http://schemas.microsoft.com/office/drawing/2014/chart" uri="{C3380CC4-5D6E-409C-BE32-E72D297353CC}">
              <c16:uniqueId val="{00000002-6914-41BC-97AF-09A703EBA3BA}"/>
            </c:ext>
          </c:extLst>
        </c:ser>
        <c:dLbls>
          <c:showLegendKey val="0"/>
          <c:showVal val="0"/>
          <c:showCatName val="0"/>
          <c:showSerName val="0"/>
          <c:showPercent val="0"/>
          <c:showBubbleSize val="0"/>
        </c:dLbls>
        <c:axId val="1016202240"/>
        <c:axId val="1016203872"/>
      </c:scatterChart>
      <c:valAx>
        <c:axId val="1016202240"/>
        <c:scaling>
          <c:orientation val="minMax"/>
          <c:max val="0.3000000000000000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r>
                  <a:rPr lang="en-US" sz="1300" b="1" i="0" baseline="0"/>
                  <a:t>Position (mm)</a:t>
                </a:r>
              </a:p>
            </c:rich>
          </c:tx>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1016203872"/>
        <c:crosses val="autoZero"/>
        <c:crossBetween val="midCat"/>
      </c:valAx>
      <c:valAx>
        <c:axId val="1016203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US" sz="1300" baseline="0"/>
                  <a:t>E (V/mm)</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1016202240"/>
        <c:crosses val="autoZero"/>
        <c:crossBetween val="midCat"/>
      </c:valAx>
      <c:spPr>
        <a:noFill/>
        <a:ln>
          <a:noFill/>
        </a:ln>
        <a:effectLst/>
      </c:spPr>
    </c:plotArea>
    <c:legend>
      <c:legendPos val="t"/>
      <c:layout>
        <c:manualLayout>
          <c:xMode val="edge"/>
          <c:yMode val="edge"/>
          <c:x val="0.41915486068305868"/>
          <c:y val="1.6786570215117032E-2"/>
          <c:w val="0.1532952368991177"/>
          <c:h val="4.50521143698548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Number electron </a:t>
            </a:r>
            <a:r>
              <a:rPr lang="en-US" sz="1800" b="1" dirty="0" err="1"/>
              <a:t>v.s</a:t>
            </a:r>
            <a:r>
              <a:rPr lang="en-US" sz="1800" b="1" dirty="0"/>
              <a:t>. d</a:t>
            </a:r>
          </a:p>
        </c:rich>
      </c:tx>
      <c:layout>
        <c:manualLayout>
          <c:xMode val="edge"/>
          <c:yMode val="edge"/>
          <c:x val="0.27952895992445947"/>
          <c:y val="5.16444732111238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Foglio1!$M$4:$M$27</c:f>
              <c:numCache>
                <c:formatCode>General</c:formatCode>
                <c:ptCount val="24"/>
                <c:pt idx="0">
                  <c:v>4.0551999668446745</c:v>
                </c:pt>
                <c:pt idx="1">
                  <c:v>16.444646771097048</c:v>
                </c:pt>
                <c:pt idx="2">
                  <c:v>66.686331040925097</c:v>
                </c:pt>
                <c:pt idx="3">
                  <c:v>270.42640742615254</c:v>
                </c:pt>
                <c:pt idx="4">
                  <c:v>1096.6331584284585</c:v>
                </c:pt>
                <c:pt idx="5">
                  <c:v>4447.0667476998497</c:v>
                </c:pt>
                <c:pt idx="6">
                  <c:v>18033.744927828491</c:v>
                </c:pt>
                <c:pt idx="7">
                  <c:v>73130.441833415447</c:v>
                </c:pt>
                <c:pt idx="8">
                  <c:v>296558.5652982028</c:v>
                </c:pt>
                <c:pt idx="9">
                  <c:v>1202604.2841647768</c:v>
                </c:pt>
                <c:pt idx="10">
                  <c:v>4876800.8532722592</c:v>
                </c:pt>
                <c:pt idx="11">
                  <c:v>19776402.658497721</c:v>
                </c:pt>
                <c:pt idx="12">
                  <c:v>80197267.405047059</c:v>
                </c:pt>
                <c:pt idx="13">
                  <c:v>282729169.73773974</c:v>
                </c:pt>
                <c:pt idx="14">
                  <c:v>977002725.82690728</c:v>
                </c:pt>
                <c:pt idx="15">
                  <c:v>3309291648.6355047</c:v>
                </c:pt>
                <c:pt idx="16">
                  <c:v>10987235204.905458</c:v>
                </c:pt>
                <c:pt idx="17">
                  <c:v>35756574811.925522</c:v>
                </c:pt>
                <c:pt idx="18">
                  <c:v>114061087832.49905</c:v>
                </c:pt>
                <c:pt idx="19">
                  <c:v>356642601133.37781</c:v>
                </c:pt>
                <c:pt idx="20">
                  <c:v>1093057575156.9797</c:v>
                </c:pt>
                <c:pt idx="21">
                  <c:v>3283726429503.8779</c:v>
                </c:pt>
                <c:pt idx="22">
                  <c:v>9669522068253.457</c:v>
                </c:pt>
                <c:pt idx="23">
                  <c:v>27909827977893.051</c:v>
                </c:pt>
              </c:numCache>
            </c:numRef>
          </c:val>
          <c:smooth val="0"/>
          <c:extLst>
            <c:ext xmlns:c16="http://schemas.microsoft.com/office/drawing/2014/chart" uri="{C3380CC4-5D6E-409C-BE32-E72D297353CC}">
              <c16:uniqueId val="{00000000-81EA-4D8C-BE65-B000CCAD27FD}"/>
            </c:ext>
          </c:extLst>
        </c:ser>
        <c:ser>
          <c:idx val="2"/>
          <c:order val="2"/>
          <c:spPr>
            <a:ln w="28575" cap="rnd">
              <a:solidFill>
                <a:schemeClr val="accent3"/>
              </a:solidFill>
              <a:round/>
            </a:ln>
            <a:effectLst/>
          </c:spPr>
          <c:marker>
            <c:symbol val="none"/>
          </c:marker>
          <c:val>
            <c:numRef>
              <c:f>Foglio1!$O$4:$O$27</c:f>
              <c:numCache>
                <c:formatCode>General</c:formatCode>
                <c:ptCount val="24"/>
                <c:pt idx="0">
                  <c:v>4.0959554040711756</c:v>
                </c:pt>
                <c:pt idx="1">
                  <c:v>17.46152693657999</c:v>
                </c:pt>
                <c:pt idx="2">
                  <c:v>77.478462925260828</c:v>
                </c:pt>
                <c:pt idx="3">
                  <c:v>357.80924170885254</c:v>
                </c:pt>
                <c:pt idx="4">
                  <c:v>1719.8631453759228</c:v>
                </c:pt>
                <c:pt idx="5">
                  <c:v>8604.1506540238588</c:v>
                </c:pt>
                <c:pt idx="6">
                  <c:v>44801.63888551847</c:v>
                </c:pt>
                <c:pt idx="7">
                  <c:v>242801.6174983232</c:v>
                </c:pt>
                <c:pt idx="8">
                  <c:v>1369559.8927146355</c:v>
                </c:pt>
                <c:pt idx="9">
                  <c:v>8040485.2997585088</c:v>
                </c:pt>
                <c:pt idx="10">
                  <c:v>49130962.753797285</c:v>
                </c:pt>
                <c:pt idx="11">
                  <c:v>312464056.08582383</c:v>
                </c:pt>
                <c:pt idx="12">
                  <c:v>2068314786.8061912</c:v>
                </c:pt>
                <c:pt idx="13">
                  <c:v>12388073101.092995</c:v>
                </c:pt>
                <c:pt idx="14">
                  <c:v>75696669470.858673</c:v>
                </c:pt>
                <c:pt idx="15">
                  <c:v>471884457909.14203</c:v>
                </c:pt>
                <c:pt idx="16">
                  <c:v>3001099987822.9482</c:v>
                </c:pt>
                <c:pt idx="17">
                  <c:v>19472026244890.977</c:v>
                </c:pt>
                <c:pt idx="18">
                  <c:v>128892520681880.7</c:v>
                </c:pt>
                <c:pt idx="19">
                  <c:v>870422637631267.88</c:v>
                </c:pt>
                <c:pt idx="20">
                  <c:v>5996785676464821</c:v>
                </c:pt>
                <c:pt idx="21">
                  <c:v>4.2149533007623872E+16</c:v>
                </c:pt>
                <c:pt idx="22">
                  <c:v>3.0224066533255763E+17</c:v>
                </c:pt>
                <c:pt idx="23">
                  <c:v>2.2110517915832366E+18</c:v>
                </c:pt>
              </c:numCache>
            </c:numRef>
          </c:val>
          <c:smooth val="0"/>
          <c:extLst>
            <c:ext xmlns:c16="http://schemas.microsoft.com/office/drawing/2014/chart" uri="{C3380CC4-5D6E-409C-BE32-E72D297353CC}">
              <c16:uniqueId val="{00000001-81EA-4D8C-BE65-B000CCAD27FD}"/>
            </c:ext>
          </c:extLst>
        </c:ser>
        <c:ser>
          <c:idx val="3"/>
          <c:order val="3"/>
          <c:spPr>
            <a:ln w="28575" cap="rnd">
              <a:solidFill>
                <a:schemeClr val="accent4"/>
              </a:solidFill>
              <a:round/>
            </a:ln>
            <a:effectLst/>
          </c:spPr>
          <c:marker>
            <c:symbol val="none"/>
          </c:marker>
          <c:val>
            <c:numRef>
              <c:f>Foglio1!$P$4:$P$27</c:f>
              <c:numCache>
                <c:formatCode>General</c:formatCode>
                <c:ptCount val="24"/>
                <c:pt idx="0">
                  <c:v>4.0148500529942011</c:v>
                </c:pt>
                <c:pt idx="1">
                  <c:v>15.48698509633993</c:v>
                </c:pt>
                <c:pt idx="2">
                  <c:v>57.397457045446188</c:v>
                </c:pt>
                <c:pt idx="3">
                  <c:v>204.3838819929679</c:v>
                </c:pt>
                <c:pt idx="4">
                  <c:v>699.24417381588455</c:v>
                </c:pt>
                <c:pt idx="5">
                  <c:v>2298.4723831223278</c:v>
                </c:pt>
                <c:pt idx="6">
                  <c:v>7259.0191834946945</c:v>
                </c:pt>
                <c:pt idx="7">
                  <c:v>22026.465794806718</c:v>
                </c:pt>
                <c:pt idx="8">
                  <c:v>64215.506835124041</c:v>
                </c:pt>
                <c:pt idx="9">
                  <c:v>179871.86225375102</c:v>
                </c:pt>
                <c:pt idx="10">
                  <c:v>484077.35630295298</c:v>
                </c:pt>
                <c:pt idx="11">
                  <c:v>1251683.496048623</c:v>
                </c:pt>
                <c:pt idx="12">
                  <c:v>3109585.51389948</c:v>
                </c:pt>
                <c:pt idx="13">
                  <c:v>6452640.5977971731</c:v>
                </c:pt>
                <c:pt idx="14">
                  <c:v>12609991.072865833</c:v>
                </c:pt>
                <c:pt idx="15">
                  <c:v>23207823.508858413</c:v>
                </c:pt>
                <c:pt idx="16">
                  <c:v>40225030.134862758</c:v>
                </c:pt>
                <c:pt idx="17">
                  <c:v>65659969.137330279</c:v>
                </c:pt>
                <c:pt idx="18">
                  <c:v>100936281.5523089</c:v>
                </c:pt>
                <c:pt idx="19">
                  <c:v>146128948.67868039</c:v>
                </c:pt>
                <c:pt idx="20">
                  <c:v>199235878.53024611</c:v>
                </c:pt>
                <c:pt idx="21">
                  <c:v>255823931.94894752</c:v>
                </c:pt>
                <c:pt idx="22">
                  <c:v>309354986.78036124</c:v>
                </c:pt>
                <c:pt idx="23">
                  <c:v>352302239.46848822</c:v>
                </c:pt>
              </c:numCache>
            </c:numRef>
          </c:val>
          <c:smooth val="0"/>
          <c:extLst>
            <c:ext xmlns:c16="http://schemas.microsoft.com/office/drawing/2014/chart" uri="{C3380CC4-5D6E-409C-BE32-E72D297353CC}">
              <c16:uniqueId val="{00000002-81EA-4D8C-BE65-B000CCAD27FD}"/>
            </c:ext>
          </c:extLst>
        </c:ser>
        <c:dLbls>
          <c:showLegendKey val="0"/>
          <c:showVal val="0"/>
          <c:showCatName val="0"/>
          <c:showSerName val="0"/>
          <c:showPercent val="0"/>
          <c:showBubbleSize val="0"/>
        </c:dLbls>
        <c:smooth val="0"/>
        <c:axId val="1017427840"/>
        <c:axId val="1017418592"/>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val>
                  <c:numRef>
                    <c:extLst>
                      <c:ext uri="{02D57815-91ED-43cb-92C2-25804820EDAC}">
                        <c15:formulaRef>
                          <c15:sqref>Foglio1!$N$4:$N$27</c15:sqref>
                        </c15:formulaRef>
                      </c:ext>
                    </c:extLst>
                    <c:numCache>
                      <c:formatCode>General</c:formatCode>
                      <c:ptCount val="24"/>
                    </c:numCache>
                  </c:numRef>
                </c:val>
                <c:smooth val="0"/>
                <c:extLst>
                  <c:ext xmlns:c16="http://schemas.microsoft.com/office/drawing/2014/chart" uri="{C3380CC4-5D6E-409C-BE32-E72D297353CC}">
                    <c16:uniqueId val="{00000003-81EA-4D8C-BE65-B000CCAD27FD}"/>
                  </c:ext>
                </c:extLst>
              </c15:ser>
            </c15:filteredLineSeries>
          </c:ext>
        </c:extLst>
      </c:lineChart>
      <c:catAx>
        <c:axId val="101742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7418592"/>
        <c:crosses val="autoZero"/>
        <c:auto val="1"/>
        <c:lblAlgn val="ctr"/>
        <c:lblOffset val="100"/>
        <c:noMultiLvlLbl val="0"/>
      </c:catAx>
      <c:valAx>
        <c:axId val="101741859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7427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b="1" dirty="0"/>
              <a:t>α</a:t>
            </a:r>
            <a:r>
              <a:rPr lang="en-US" sz="1800" b="1" dirty="0"/>
              <a:t>*d </a:t>
            </a:r>
            <a:r>
              <a:rPr lang="en-US" sz="1800" b="1" dirty="0" err="1"/>
              <a:t>v.s</a:t>
            </a:r>
            <a:r>
              <a:rPr lang="en-US" sz="1800" b="1" dirty="0"/>
              <a:t>. 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Foglio1!$U$4:$U$27</c:f>
              <c:numCache>
                <c:formatCode>General</c:formatCode>
                <c:ptCount val="24"/>
                <c:pt idx="0">
                  <c:v>1.39</c:v>
                </c:pt>
                <c:pt idx="1">
                  <c:v>2.7399999999999998</c:v>
                </c:pt>
                <c:pt idx="2">
                  <c:v>4.05</c:v>
                </c:pt>
                <c:pt idx="3">
                  <c:v>5.3199999999999994</c:v>
                </c:pt>
                <c:pt idx="4">
                  <c:v>6.5499999999999989</c:v>
                </c:pt>
                <c:pt idx="5">
                  <c:v>7.7399999999999984</c:v>
                </c:pt>
                <c:pt idx="6">
                  <c:v>8.89</c:v>
                </c:pt>
                <c:pt idx="7">
                  <c:v>10</c:v>
                </c:pt>
                <c:pt idx="8">
                  <c:v>11.07</c:v>
                </c:pt>
                <c:pt idx="9">
                  <c:v>12.1</c:v>
                </c:pt>
                <c:pt idx="10">
                  <c:v>13.09</c:v>
                </c:pt>
                <c:pt idx="11">
                  <c:v>14.04</c:v>
                </c:pt>
                <c:pt idx="12">
                  <c:v>14.95</c:v>
                </c:pt>
                <c:pt idx="13">
                  <c:v>15.819999999999999</c:v>
                </c:pt>
                <c:pt idx="14">
                  <c:v>16.649999999999999</c:v>
                </c:pt>
                <c:pt idx="15">
                  <c:v>17.439999999999998</c:v>
                </c:pt>
                <c:pt idx="16">
                  <c:v>18.189999999999998</c:v>
                </c:pt>
                <c:pt idx="17">
                  <c:v>18.899999999999999</c:v>
                </c:pt>
                <c:pt idx="18">
                  <c:v>19.569999999999997</c:v>
                </c:pt>
                <c:pt idx="19">
                  <c:v>20.199999999999996</c:v>
                </c:pt>
                <c:pt idx="20">
                  <c:v>20.79</c:v>
                </c:pt>
                <c:pt idx="21">
                  <c:v>21.34</c:v>
                </c:pt>
                <c:pt idx="22">
                  <c:v>21.849999999999998</c:v>
                </c:pt>
                <c:pt idx="23">
                  <c:v>22.32</c:v>
                </c:pt>
              </c:numCache>
            </c:numRef>
          </c:val>
          <c:smooth val="0"/>
          <c:extLst>
            <c:ext xmlns:c16="http://schemas.microsoft.com/office/drawing/2014/chart" uri="{C3380CC4-5D6E-409C-BE32-E72D297353CC}">
              <c16:uniqueId val="{00000000-E993-49EE-AA19-21D3EEEC6BD9}"/>
            </c:ext>
          </c:extLst>
        </c:ser>
        <c:ser>
          <c:idx val="1"/>
          <c:order val="1"/>
          <c:spPr>
            <a:ln w="28575" cap="rnd">
              <a:solidFill>
                <a:schemeClr val="accent2"/>
              </a:solidFill>
              <a:round/>
            </a:ln>
            <a:effectLst/>
          </c:spPr>
          <c:marker>
            <c:symbol val="none"/>
          </c:marker>
          <c:val>
            <c:numRef>
              <c:f>Foglio1!$V$4:$V$27</c:f>
              <c:numCache>
                <c:formatCode>General</c:formatCode>
                <c:ptCount val="24"/>
                <c:pt idx="0">
                  <c:v>1.41</c:v>
                </c:pt>
                <c:pt idx="1">
                  <c:v>2.86</c:v>
                </c:pt>
                <c:pt idx="2">
                  <c:v>4.3499999999999996</c:v>
                </c:pt>
                <c:pt idx="3">
                  <c:v>5.88</c:v>
                </c:pt>
                <c:pt idx="4">
                  <c:v>7.45</c:v>
                </c:pt>
                <c:pt idx="5">
                  <c:v>9.06</c:v>
                </c:pt>
                <c:pt idx="6">
                  <c:v>10.709999999999999</c:v>
                </c:pt>
                <c:pt idx="7">
                  <c:v>12.399999999999999</c:v>
                </c:pt>
                <c:pt idx="8">
                  <c:v>14.129999999999999</c:v>
                </c:pt>
                <c:pt idx="9">
                  <c:v>15.899999999999999</c:v>
                </c:pt>
                <c:pt idx="10">
                  <c:v>17.709999999999997</c:v>
                </c:pt>
                <c:pt idx="11">
                  <c:v>19.559999999999999</c:v>
                </c:pt>
                <c:pt idx="12">
                  <c:v>21.45</c:v>
                </c:pt>
                <c:pt idx="13">
                  <c:v>23.24</c:v>
                </c:pt>
                <c:pt idx="14">
                  <c:v>25.049999999999997</c:v>
                </c:pt>
                <c:pt idx="15">
                  <c:v>26.88</c:v>
                </c:pt>
                <c:pt idx="16">
                  <c:v>28.73</c:v>
                </c:pt>
                <c:pt idx="17">
                  <c:v>30.599999999999998</c:v>
                </c:pt>
                <c:pt idx="18">
                  <c:v>32.49</c:v>
                </c:pt>
                <c:pt idx="19">
                  <c:v>34.4</c:v>
                </c:pt>
                <c:pt idx="20">
                  <c:v>36.33</c:v>
                </c:pt>
                <c:pt idx="21">
                  <c:v>38.279999999999994</c:v>
                </c:pt>
                <c:pt idx="22">
                  <c:v>40.249999999999993</c:v>
                </c:pt>
                <c:pt idx="23">
                  <c:v>42.239999999999995</c:v>
                </c:pt>
              </c:numCache>
            </c:numRef>
          </c:val>
          <c:smooth val="0"/>
          <c:extLst>
            <c:ext xmlns:c16="http://schemas.microsoft.com/office/drawing/2014/chart" uri="{C3380CC4-5D6E-409C-BE32-E72D297353CC}">
              <c16:uniqueId val="{00000001-E993-49EE-AA19-21D3EEEC6BD9}"/>
            </c:ext>
          </c:extLst>
        </c:ser>
        <c:ser>
          <c:idx val="2"/>
          <c:order val="2"/>
          <c:spPr>
            <a:ln w="28575" cap="rnd">
              <a:solidFill>
                <a:schemeClr val="accent3"/>
              </a:solidFill>
              <a:round/>
            </a:ln>
            <a:effectLst/>
          </c:spPr>
          <c:marker>
            <c:symbol val="none"/>
          </c:marker>
          <c:val>
            <c:numRef>
              <c:f>Foglio1!$W$4:$W$27</c:f>
              <c:numCache>
                <c:formatCode>General</c:formatCode>
                <c:ptCount val="24"/>
                <c:pt idx="0">
                  <c:v>1.4</c:v>
                </c:pt>
                <c:pt idx="1">
                  <c:v>2.8</c:v>
                </c:pt>
                <c:pt idx="2">
                  <c:v>4.1999999999999993</c:v>
                </c:pt>
                <c:pt idx="3">
                  <c:v>5.6</c:v>
                </c:pt>
                <c:pt idx="4">
                  <c:v>7</c:v>
                </c:pt>
                <c:pt idx="5">
                  <c:v>8.3999999999999986</c:v>
                </c:pt>
                <c:pt idx="6">
                  <c:v>9.7999999999999989</c:v>
                </c:pt>
                <c:pt idx="7">
                  <c:v>11.2</c:v>
                </c:pt>
                <c:pt idx="8">
                  <c:v>12.6</c:v>
                </c:pt>
                <c:pt idx="9">
                  <c:v>14</c:v>
                </c:pt>
                <c:pt idx="10">
                  <c:v>15.399999999999999</c:v>
                </c:pt>
                <c:pt idx="11">
                  <c:v>16.799999999999997</c:v>
                </c:pt>
                <c:pt idx="12">
                  <c:v>18.2</c:v>
                </c:pt>
                <c:pt idx="13">
                  <c:v>19.459999999999997</c:v>
                </c:pt>
                <c:pt idx="14">
                  <c:v>20.7</c:v>
                </c:pt>
                <c:pt idx="15">
                  <c:v>21.919999999999998</c:v>
                </c:pt>
                <c:pt idx="16">
                  <c:v>23.119999999999997</c:v>
                </c:pt>
                <c:pt idx="17">
                  <c:v>24.299999999999997</c:v>
                </c:pt>
                <c:pt idx="18">
                  <c:v>25.459999999999997</c:v>
                </c:pt>
                <c:pt idx="19">
                  <c:v>26.599999999999998</c:v>
                </c:pt>
                <c:pt idx="20">
                  <c:v>27.719999999999995</c:v>
                </c:pt>
                <c:pt idx="21">
                  <c:v>28.819999999999997</c:v>
                </c:pt>
                <c:pt idx="22">
                  <c:v>29.899999999999995</c:v>
                </c:pt>
                <c:pt idx="23">
                  <c:v>30.959999999999994</c:v>
                </c:pt>
              </c:numCache>
            </c:numRef>
          </c:val>
          <c:smooth val="0"/>
          <c:extLst>
            <c:ext xmlns:c16="http://schemas.microsoft.com/office/drawing/2014/chart" uri="{C3380CC4-5D6E-409C-BE32-E72D297353CC}">
              <c16:uniqueId val="{00000002-E993-49EE-AA19-21D3EEEC6BD9}"/>
            </c:ext>
          </c:extLst>
        </c:ser>
        <c:dLbls>
          <c:showLegendKey val="0"/>
          <c:showVal val="0"/>
          <c:showCatName val="0"/>
          <c:showSerName val="0"/>
          <c:showPercent val="0"/>
          <c:showBubbleSize val="0"/>
        </c:dLbls>
        <c:smooth val="0"/>
        <c:axId val="1017419136"/>
        <c:axId val="1021657312"/>
      </c:lineChart>
      <c:catAx>
        <c:axId val="101741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657312"/>
        <c:crosses val="autoZero"/>
        <c:auto val="1"/>
        <c:lblAlgn val="ctr"/>
        <c:lblOffset val="100"/>
        <c:noMultiLvlLbl val="0"/>
      </c:catAx>
      <c:valAx>
        <c:axId val="1021657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741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numFmt formatCode="General" sourceLinked="0"/>
              <c:spPr>
                <a:noFill/>
                <a:ln>
                  <a:noFill/>
                </a:ln>
                <a:effectLst/>
              </c:spPr>
              <c:txPr>
                <a:bodyPr rot="0" spcFirstLastPara="1" vertOverflow="ellipsis" vert="horz" wrap="square" anchor="ctr" anchorCtr="1"/>
                <a:lstStyle/>
                <a:p>
                  <a:pPr>
                    <a:defRPr sz="2060" b="0" i="0" u="none" strike="noStrike" kern="1200" baseline="0">
                      <a:solidFill>
                        <a:schemeClr val="tx1">
                          <a:lumMod val="65000"/>
                          <a:lumOff val="35000"/>
                        </a:schemeClr>
                      </a:solidFill>
                      <a:latin typeface="+mn-lt"/>
                      <a:ea typeface="+mn-ea"/>
                      <a:cs typeface="+mn-cs"/>
                    </a:defRPr>
                  </a:pPr>
                  <a:endParaRPr lang="en-US"/>
                </a:p>
              </c:txPr>
            </c:trendlineLbl>
          </c:trendline>
          <c:xVal>
            <c:numRef>
              <c:f>'[Resistività tubi bachelite CERN.xlsx]Foglio1'!$C$4:$C$30</c:f>
              <c:numCache>
                <c:formatCode>General</c:formatCode>
                <c:ptCount val="27"/>
                <c:pt idx="0">
                  <c:v>190</c:v>
                </c:pt>
                <c:pt idx="1">
                  <c:v>380</c:v>
                </c:pt>
                <c:pt idx="2">
                  <c:v>569</c:v>
                </c:pt>
                <c:pt idx="3">
                  <c:v>758</c:v>
                </c:pt>
                <c:pt idx="4">
                  <c:v>947</c:v>
                </c:pt>
                <c:pt idx="5">
                  <c:v>1135</c:v>
                </c:pt>
                <c:pt idx="6">
                  <c:v>1322</c:v>
                </c:pt>
                <c:pt idx="7">
                  <c:v>1509</c:v>
                </c:pt>
                <c:pt idx="8">
                  <c:v>1882</c:v>
                </c:pt>
                <c:pt idx="9">
                  <c:v>2345</c:v>
                </c:pt>
                <c:pt idx="10">
                  <c:v>2805</c:v>
                </c:pt>
              </c:numCache>
            </c:numRef>
          </c:xVal>
          <c:yVal>
            <c:numRef>
              <c:f>'[Resistività tubi bachelite CERN.xlsx]Foglio1'!$D$4:$D$30</c:f>
              <c:numCache>
                <c:formatCode>General</c:formatCode>
                <c:ptCount val="27"/>
                <c:pt idx="0">
                  <c:v>1E-8</c:v>
                </c:pt>
                <c:pt idx="1">
                  <c:v>2E-8</c:v>
                </c:pt>
                <c:pt idx="2">
                  <c:v>3.1E-8</c:v>
                </c:pt>
                <c:pt idx="3">
                  <c:v>4.2000000000000006E-8</c:v>
                </c:pt>
                <c:pt idx="4">
                  <c:v>5.2999999999999998E-8</c:v>
                </c:pt>
                <c:pt idx="5">
                  <c:v>6.5E-8</c:v>
                </c:pt>
                <c:pt idx="6">
                  <c:v>7.7999999999999997E-8</c:v>
                </c:pt>
                <c:pt idx="7">
                  <c:v>9.0999999999999994E-8</c:v>
                </c:pt>
                <c:pt idx="8">
                  <c:v>1.1800000000000001E-7</c:v>
                </c:pt>
                <c:pt idx="9">
                  <c:v>1.55E-7</c:v>
                </c:pt>
                <c:pt idx="10">
                  <c:v>1.9500000000000001E-7</c:v>
                </c:pt>
              </c:numCache>
            </c:numRef>
          </c:yVal>
          <c:smooth val="0"/>
          <c:extLst>
            <c:ext xmlns:c16="http://schemas.microsoft.com/office/drawing/2014/chart" uri="{C3380CC4-5D6E-409C-BE32-E72D297353CC}">
              <c16:uniqueId val="{00000001-2820-45CE-9C5B-6364D333033B}"/>
            </c:ext>
          </c:extLst>
        </c:ser>
        <c:dLbls>
          <c:showLegendKey val="0"/>
          <c:showVal val="0"/>
          <c:showCatName val="0"/>
          <c:showSerName val="0"/>
          <c:showPercent val="0"/>
          <c:showBubbleSize val="0"/>
        </c:dLbls>
        <c:axId val="1016201696"/>
        <c:axId val="1016205504"/>
      </c:scatterChart>
      <c:valAx>
        <c:axId val="1016201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60" b="0" i="0" u="none" strike="noStrike" kern="1200" baseline="0">
                    <a:solidFill>
                      <a:schemeClr val="tx1">
                        <a:lumMod val="65000"/>
                        <a:lumOff val="35000"/>
                      </a:schemeClr>
                    </a:solidFill>
                    <a:latin typeface="+mn-lt"/>
                    <a:ea typeface="+mn-ea"/>
                    <a:cs typeface="+mn-cs"/>
                  </a:defRPr>
                </a:pPr>
                <a:r>
                  <a:rPr lang="en-US"/>
                  <a:t>HV (V)</a:t>
                </a:r>
              </a:p>
            </c:rich>
          </c:tx>
          <c:overlay val="0"/>
          <c:spPr>
            <a:noFill/>
            <a:ln>
              <a:noFill/>
            </a:ln>
            <a:effectLst/>
          </c:spPr>
          <c:txPr>
            <a:bodyPr rot="0" spcFirstLastPara="1" vertOverflow="ellipsis" vert="horz" wrap="square" anchor="ctr" anchorCtr="1"/>
            <a:lstStyle/>
            <a:p>
              <a:pPr>
                <a:defRPr sz="206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60" b="0" i="0" u="none" strike="noStrike" kern="1200" baseline="0">
                <a:solidFill>
                  <a:schemeClr val="tx1">
                    <a:lumMod val="65000"/>
                    <a:lumOff val="35000"/>
                  </a:schemeClr>
                </a:solidFill>
                <a:latin typeface="+mn-lt"/>
                <a:ea typeface="+mn-ea"/>
                <a:cs typeface="+mn-cs"/>
              </a:defRPr>
            </a:pPr>
            <a:endParaRPr lang="en-US"/>
          </a:p>
        </c:txPr>
        <c:crossAx val="1016205504"/>
        <c:crosses val="autoZero"/>
        <c:crossBetween val="midCat"/>
      </c:valAx>
      <c:valAx>
        <c:axId val="101620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60" b="0" i="0" u="none" strike="noStrike" kern="1200" baseline="0">
                    <a:solidFill>
                      <a:schemeClr val="tx1">
                        <a:lumMod val="65000"/>
                        <a:lumOff val="35000"/>
                      </a:schemeClr>
                    </a:solidFill>
                    <a:latin typeface="+mn-lt"/>
                    <a:ea typeface="+mn-ea"/>
                    <a:cs typeface="+mn-cs"/>
                  </a:defRPr>
                </a:pPr>
                <a:r>
                  <a:rPr lang="en-US"/>
                  <a:t>I (A)</a:t>
                </a:r>
              </a:p>
            </c:rich>
          </c:tx>
          <c:overlay val="0"/>
          <c:spPr>
            <a:noFill/>
            <a:ln>
              <a:noFill/>
            </a:ln>
            <a:effectLst/>
          </c:spPr>
          <c:txPr>
            <a:bodyPr rot="-5400000" spcFirstLastPara="1" vertOverflow="ellipsis" vert="horz" wrap="square" anchor="ctr" anchorCtr="1"/>
            <a:lstStyle/>
            <a:p>
              <a:pPr>
                <a:defRPr sz="206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60" b="0" i="0" u="none" strike="noStrike" kern="1200" baseline="0">
                <a:solidFill>
                  <a:schemeClr val="tx1">
                    <a:lumMod val="65000"/>
                    <a:lumOff val="35000"/>
                  </a:schemeClr>
                </a:solidFill>
                <a:latin typeface="+mn-lt"/>
                <a:ea typeface="+mn-ea"/>
                <a:cs typeface="+mn-cs"/>
              </a:defRPr>
            </a:pPr>
            <a:endParaRPr lang="en-US"/>
          </a:p>
        </c:txPr>
        <c:crossAx val="10162016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60" baseline="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'[Grafico in Microsoft PowerPoint]Foglio4'!$I$1:$I$11</c:f>
              <c:numCache>
                <c:formatCode>General</c:formatCode>
                <c:ptCount val="11"/>
                <c:pt idx="0">
                  <c:v>1.9999999999999574E-2</c:v>
                </c:pt>
                <c:pt idx="1">
                  <c:v>3.9999999999999147E-2</c:v>
                </c:pt>
                <c:pt idx="2">
                  <c:v>5.9999999999998721E-2</c:v>
                </c:pt>
                <c:pt idx="3">
                  <c:v>8.0000000000000071E-2</c:v>
                </c:pt>
                <c:pt idx="4">
                  <c:v>9.9999999999999645E-2</c:v>
                </c:pt>
                <c:pt idx="5">
                  <c:v>0.11999999999999922</c:v>
                </c:pt>
                <c:pt idx="6">
                  <c:v>0.13999999999999879</c:v>
                </c:pt>
                <c:pt idx="7">
                  <c:v>0.16000000000000014</c:v>
                </c:pt>
                <c:pt idx="8">
                  <c:v>0.17999999999999972</c:v>
                </c:pt>
                <c:pt idx="9">
                  <c:v>0.19999999999999929</c:v>
                </c:pt>
                <c:pt idx="10">
                  <c:v>-8.8000000000000007</c:v>
                </c:pt>
              </c:numCache>
            </c:numRef>
          </c:xVal>
          <c:yVal>
            <c:numRef>
              <c:f>'[Grafico in Microsoft PowerPoint]Foglio4'!$H$2:$H$11</c:f>
              <c:numCache>
                <c:formatCode>General</c:formatCode>
                <c:ptCount val="10"/>
                <c:pt idx="0">
                  <c:v>15152.603764406589</c:v>
                </c:pt>
                <c:pt idx="1">
                  <c:v>15118.283001699474</c:v>
                </c:pt>
                <c:pt idx="2">
                  <c:v>15084.117361282641</c:v>
                </c:pt>
                <c:pt idx="3">
                  <c:v>15050.105793847384</c:v>
                </c:pt>
                <c:pt idx="4">
                  <c:v>15016.247259531066</c:v>
                </c:pt>
                <c:pt idx="5">
                  <c:v>14982.540727806316</c:v>
                </c:pt>
                <c:pt idx="6">
                  <c:v>14948.98517737546</c:v>
                </c:pt>
                <c:pt idx="7">
                  <c:v>14915.579596072796</c:v>
                </c:pt>
                <c:pt idx="8">
                  <c:v>14882.322980758612</c:v>
                </c:pt>
                <c:pt idx="9">
                  <c:v>14849.214337220199</c:v>
                </c:pt>
              </c:numCache>
            </c:numRef>
          </c:yVal>
          <c:smooth val="0"/>
          <c:extLst>
            <c:ext xmlns:c16="http://schemas.microsoft.com/office/drawing/2014/chart" uri="{C3380CC4-5D6E-409C-BE32-E72D297353CC}">
              <c16:uniqueId val="{00000000-3548-4C91-9471-9B119839C6F1}"/>
            </c:ext>
          </c:extLst>
        </c:ser>
        <c:dLbls>
          <c:showLegendKey val="0"/>
          <c:showVal val="0"/>
          <c:showCatName val="0"/>
          <c:showSerName val="0"/>
          <c:showPercent val="0"/>
          <c:showBubbleSize val="0"/>
        </c:dLbls>
        <c:axId val="1016215840"/>
        <c:axId val="1016210400"/>
      </c:scatterChart>
      <c:valAx>
        <c:axId val="10162158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sz="1500" baseline="0"/>
                  <a:t>DR (mm)</a:t>
                </a:r>
              </a:p>
            </c:rich>
          </c:tx>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1016210400"/>
        <c:crosses val="autoZero"/>
        <c:crossBetween val="midCat"/>
      </c:valAx>
      <c:valAx>
        <c:axId val="1016210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sz="1500" baseline="0"/>
                  <a:t>Electric Field (V/mm)</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10162158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815310592731"/>
          <c:y val="0.10221631503384684"/>
          <c:w val="0.85308237351174809"/>
          <c:h val="0.78307216782681122"/>
        </c:manualLayout>
      </c:layout>
      <c:scatterChart>
        <c:scatterStyle val="lineMarker"/>
        <c:varyColors val="0"/>
        <c:ser>
          <c:idx val="0"/>
          <c:order val="0"/>
          <c:tx>
            <c:strRef>
              <c:f>Foglio1!$B$1</c:f>
              <c:strCache>
                <c:ptCount val="1"/>
                <c:pt idx="0">
                  <c:v>negative</c:v>
                </c:pt>
              </c:strCache>
            </c:strRef>
          </c:tx>
          <c:spPr>
            <a:ln w="19050" cap="rnd">
              <a:noFill/>
              <a:round/>
            </a:ln>
            <a:effectLst/>
          </c:spPr>
          <c:marker>
            <c:symbol val="circle"/>
            <c:size val="5"/>
            <c:spPr>
              <a:solidFill>
                <a:schemeClr val="tx1"/>
              </a:solidFill>
              <a:ln w="9525">
                <a:solidFill>
                  <a:schemeClr val="tx1"/>
                </a:solidFill>
              </a:ln>
              <a:effectLst/>
            </c:spPr>
          </c:marker>
          <c:errBars>
            <c:errDir val="y"/>
            <c:errBarType val="both"/>
            <c:errValType val="cust"/>
            <c:noEndCap val="0"/>
            <c:plus>
              <c:numRef>
                <c:f>Foglio1!$D$4:$D$16</c:f>
                <c:numCache>
                  <c:formatCode>General</c:formatCode>
                  <c:ptCount val="13"/>
                  <c:pt idx="0">
                    <c:v>27</c:v>
                  </c:pt>
                  <c:pt idx="1">
                    <c:v>39</c:v>
                  </c:pt>
                  <c:pt idx="2">
                    <c:v>36</c:v>
                  </c:pt>
                  <c:pt idx="3">
                    <c:v>38</c:v>
                  </c:pt>
                  <c:pt idx="4">
                    <c:v>47</c:v>
                  </c:pt>
                  <c:pt idx="5">
                    <c:v>54</c:v>
                  </c:pt>
                  <c:pt idx="6">
                    <c:v>38</c:v>
                  </c:pt>
                  <c:pt idx="7">
                    <c:v>47</c:v>
                  </c:pt>
                  <c:pt idx="8">
                    <c:v>37</c:v>
                  </c:pt>
                  <c:pt idx="9">
                    <c:v>42</c:v>
                  </c:pt>
                  <c:pt idx="10">
                    <c:v>43</c:v>
                  </c:pt>
                  <c:pt idx="11">
                    <c:v>47</c:v>
                  </c:pt>
                  <c:pt idx="12">
                    <c:v>64</c:v>
                  </c:pt>
                </c:numCache>
              </c:numRef>
            </c:plus>
            <c:minus>
              <c:numRef>
                <c:f>Foglio1!$D$4:$D$18</c:f>
                <c:numCache>
                  <c:formatCode>General</c:formatCode>
                  <c:ptCount val="15"/>
                  <c:pt idx="0">
                    <c:v>27</c:v>
                  </c:pt>
                  <c:pt idx="1">
                    <c:v>39</c:v>
                  </c:pt>
                  <c:pt idx="2">
                    <c:v>36</c:v>
                  </c:pt>
                  <c:pt idx="3">
                    <c:v>38</c:v>
                  </c:pt>
                  <c:pt idx="4">
                    <c:v>47</c:v>
                  </c:pt>
                  <c:pt idx="5">
                    <c:v>54</c:v>
                  </c:pt>
                  <c:pt idx="6">
                    <c:v>38</c:v>
                  </c:pt>
                  <c:pt idx="7">
                    <c:v>47</c:v>
                  </c:pt>
                  <c:pt idx="8">
                    <c:v>37</c:v>
                  </c:pt>
                  <c:pt idx="9">
                    <c:v>42</c:v>
                  </c:pt>
                  <c:pt idx="10">
                    <c:v>43</c:v>
                  </c:pt>
                  <c:pt idx="11">
                    <c:v>47</c:v>
                  </c:pt>
                  <c:pt idx="12">
                    <c:v>64</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Foglio1!$B$4:$B$16</c:f>
              <c:numCache>
                <c:formatCode>General</c:formatCode>
                <c:ptCount val="13"/>
                <c:pt idx="0">
                  <c:v>6900</c:v>
                </c:pt>
                <c:pt idx="1">
                  <c:v>6700</c:v>
                </c:pt>
                <c:pt idx="2">
                  <c:v>6600</c:v>
                </c:pt>
                <c:pt idx="3">
                  <c:v>6500</c:v>
                </c:pt>
                <c:pt idx="4">
                  <c:v>6400</c:v>
                </c:pt>
                <c:pt idx="5">
                  <c:v>6300</c:v>
                </c:pt>
                <c:pt idx="6">
                  <c:v>6200</c:v>
                </c:pt>
                <c:pt idx="7">
                  <c:v>6100</c:v>
                </c:pt>
                <c:pt idx="8">
                  <c:v>6000</c:v>
                </c:pt>
                <c:pt idx="9">
                  <c:v>5900</c:v>
                </c:pt>
                <c:pt idx="10">
                  <c:v>5800</c:v>
                </c:pt>
                <c:pt idx="11">
                  <c:v>5600</c:v>
                </c:pt>
                <c:pt idx="12">
                  <c:v>5500</c:v>
                </c:pt>
              </c:numCache>
            </c:numRef>
          </c:xVal>
          <c:yVal>
            <c:numRef>
              <c:f>Foglio1!$C$4:$C$16</c:f>
              <c:numCache>
                <c:formatCode>General</c:formatCode>
                <c:ptCount val="13"/>
                <c:pt idx="0">
                  <c:v>489</c:v>
                </c:pt>
                <c:pt idx="1">
                  <c:v>598</c:v>
                </c:pt>
                <c:pt idx="2">
                  <c:v>570</c:v>
                </c:pt>
                <c:pt idx="3">
                  <c:v>672</c:v>
                </c:pt>
                <c:pt idx="4">
                  <c:v>664</c:v>
                </c:pt>
                <c:pt idx="5">
                  <c:v>640</c:v>
                </c:pt>
                <c:pt idx="6">
                  <c:v>701</c:v>
                </c:pt>
                <c:pt idx="7">
                  <c:v>728</c:v>
                </c:pt>
                <c:pt idx="8">
                  <c:v>770</c:v>
                </c:pt>
                <c:pt idx="9">
                  <c:v>812</c:v>
                </c:pt>
                <c:pt idx="10">
                  <c:v>920</c:v>
                </c:pt>
                <c:pt idx="11">
                  <c:v>932</c:v>
                </c:pt>
                <c:pt idx="12">
                  <c:v>1232</c:v>
                </c:pt>
              </c:numCache>
            </c:numRef>
          </c:yVal>
          <c:smooth val="0"/>
          <c:extLst>
            <c:ext xmlns:c16="http://schemas.microsoft.com/office/drawing/2014/chart" uri="{C3380CC4-5D6E-409C-BE32-E72D297353CC}">
              <c16:uniqueId val="{00000000-7635-40BC-88F0-941B5B65A68E}"/>
            </c:ext>
          </c:extLst>
        </c:ser>
        <c:ser>
          <c:idx val="1"/>
          <c:order val="1"/>
          <c:tx>
            <c:strRef>
              <c:f>Foglio1!$E$1</c:f>
              <c:strCache>
                <c:ptCount val="1"/>
                <c:pt idx="0">
                  <c:v>positive</c:v>
                </c:pt>
              </c:strCache>
            </c:strRef>
          </c:tx>
          <c:spPr>
            <a:ln w="25400" cap="rnd">
              <a:noFill/>
              <a:round/>
            </a:ln>
            <a:effectLst/>
          </c:spPr>
          <c:marker>
            <c:symbol val="circle"/>
            <c:size val="5"/>
            <c:spPr>
              <a:solidFill>
                <a:srgbClr val="FF0000"/>
              </a:solidFill>
              <a:ln w="9525">
                <a:solidFill>
                  <a:srgbClr val="FF0000"/>
                </a:solidFill>
              </a:ln>
              <a:effectLst/>
            </c:spPr>
          </c:marker>
          <c:errBars>
            <c:errDir val="y"/>
            <c:errBarType val="both"/>
            <c:errValType val="cust"/>
            <c:noEndCap val="0"/>
            <c:plus>
              <c:numRef>
                <c:f>Foglio1!$G$4:$G$14</c:f>
                <c:numCache>
                  <c:formatCode>General</c:formatCode>
                  <c:ptCount val="11"/>
                  <c:pt idx="0">
                    <c:v>20</c:v>
                  </c:pt>
                  <c:pt idx="1">
                    <c:v>28</c:v>
                  </c:pt>
                  <c:pt idx="2">
                    <c:v>41</c:v>
                  </c:pt>
                  <c:pt idx="3">
                    <c:v>40</c:v>
                  </c:pt>
                  <c:pt idx="4">
                    <c:v>47</c:v>
                  </c:pt>
                  <c:pt idx="5">
                    <c:v>60</c:v>
                  </c:pt>
                  <c:pt idx="6">
                    <c:v>35</c:v>
                  </c:pt>
                  <c:pt idx="7">
                    <c:v>40</c:v>
                  </c:pt>
                  <c:pt idx="8">
                    <c:v>58</c:v>
                  </c:pt>
                  <c:pt idx="9">
                    <c:v>65</c:v>
                  </c:pt>
                  <c:pt idx="10">
                    <c:v>20</c:v>
                  </c:pt>
                </c:numCache>
              </c:numRef>
            </c:plus>
            <c:minus>
              <c:numRef>
                <c:f>Foglio1!$G$4:$G$14</c:f>
                <c:numCache>
                  <c:formatCode>General</c:formatCode>
                  <c:ptCount val="11"/>
                  <c:pt idx="0">
                    <c:v>20</c:v>
                  </c:pt>
                  <c:pt idx="1">
                    <c:v>28</c:v>
                  </c:pt>
                  <c:pt idx="2">
                    <c:v>41</c:v>
                  </c:pt>
                  <c:pt idx="3">
                    <c:v>40</c:v>
                  </c:pt>
                  <c:pt idx="4">
                    <c:v>47</c:v>
                  </c:pt>
                  <c:pt idx="5">
                    <c:v>60</c:v>
                  </c:pt>
                  <c:pt idx="6">
                    <c:v>35</c:v>
                  </c:pt>
                  <c:pt idx="7">
                    <c:v>40</c:v>
                  </c:pt>
                  <c:pt idx="8">
                    <c:v>58</c:v>
                  </c:pt>
                  <c:pt idx="9">
                    <c:v>65</c:v>
                  </c:pt>
                  <c:pt idx="10">
                    <c:v>20</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Foglio1!$E$4:$E$14</c:f>
              <c:numCache>
                <c:formatCode>General</c:formatCode>
                <c:ptCount val="11"/>
                <c:pt idx="0">
                  <c:v>6900</c:v>
                </c:pt>
                <c:pt idx="1">
                  <c:v>6700</c:v>
                </c:pt>
                <c:pt idx="2">
                  <c:v>6500</c:v>
                </c:pt>
                <c:pt idx="3">
                  <c:v>6400</c:v>
                </c:pt>
                <c:pt idx="4">
                  <c:v>6300</c:v>
                </c:pt>
                <c:pt idx="5">
                  <c:v>6200</c:v>
                </c:pt>
                <c:pt idx="6">
                  <c:v>6100</c:v>
                </c:pt>
                <c:pt idx="7">
                  <c:v>6000</c:v>
                </c:pt>
                <c:pt idx="8">
                  <c:v>5900</c:v>
                </c:pt>
                <c:pt idx="9">
                  <c:v>5900</c:v>
                </c:pt>
                <c:pt idx="10">
                  <c:v>5500</c:v>
                </c:pt>
              </c:numCache>
            </c:numRef>
          </c:xVal>
          <c:yVal>
            <c:numRef>
              <c:f>Foglio1!$F$4:$F$14</c:f>
              <c:numCache>
                <c:formatCode>General</c:formatCode>
                <c:ptCount val="11"/>
                <c:pt idx="0">
                  <c:v>414</c:v>
                </c:pt>
                <c:pt idx="1">
                  <c:v>471</c:v>
                </c:pt>
                <c:pt idx="2">
                  <c:v>472</c:v>
                </c:pt>
                <c:pt idx="3">
                  <c:v>540</c:v>
                </c:pt>
                <c:pt idx="4">
                  <c:v>550</c:v>
                </c:pt>
                <c:pt idx="5">
                  <c:v>690</c:v>
                </c:pt>
                <c:pt idx="6">
                  <c:v>699</c:v>
                </c:pt>
                <c:pt idx="7">
                  <c:v>747</c:v>
                </c:pt>
                <c:pt idx="8">
                  <c:v>831</c:v>
                </c:pt>
                <c:pt idx="9">
                  <c:v>842</c:v>
                </c:pt>
                <c:pt idx="10">
                  <c:v>1010</c:v>
                </c:pt>
              </c:numCache>
            </c:numRef>
          </c:yVal>
          <c:smooth val="0"/>
          <c:extLst>
            <c:ext xmlns:c16="http://schemas.microsoft.com/office/drawing/2014/chart" uri="{C3380CC4-5D6E-409C-BE32-E72D297353CC}">
              <c16:uniqueId val="{00000001-7635-40BC-88F0-941B5B65A68E}"/>
            </c:ext>
          </c:extLst>
        </c:ser>
        <c:dLbls>
          <c:showLegendKey val="0"/>
          <c:showVal val="0"/>
          <c:showCatName val="0"/>
          <c:showSerName val="0"/>
          <c:showPercent val="0"/>
          <c:showBubbleSize val="0"/>
        </c:dLbls>
        <c:axId val="1016213664"/>
        <c:axId val="1016212576"/>
      </c:scatterChart>
      <c:valAx>
        <c:axId val="1016213664"/>
        <c:scaling>
          <c:orientation val="minMax"/>
          <c:min val="5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HV (V)</a:t>
                </a:r>
              </a:p>
            </c:rich>
          </c:tx>
          <c:layout>
            <c:manualLayout>
              <c:xMode val="edge"/>
              <c:yMode val="edge"/>
              <c:x val="0.494455164926074"/>
              <c:y val="0.9172820451324820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10" b="1" i="0" u="none" strike="noStrike" kern="1200" baseline="0">
                <a:solidFill>
                  <a:schemeClr val="tx1">
                    <a:lumMod val="65000"/>
                    <a:lumOff val="35000"/>
                  </a:schemeClr>
                </a:solidFill>
                <a:latin typeface="+mn-lt"/>
                <a:ea typeface="+mn-ea"/>
                <a:cs typeface="+mn-cs"/>
              </a:defRPr>
            </a:pPr>
            <a:endParaRPr lang="en-US"/>
          </a:p>
        </c:txPr>
        <c:crossAx val="1016212576"/>
        <c:crosses val="autoZero"/>
        <c:crossBetween val="midCat"/>
      </c:valAx>
      <c:valAx>
        <c:axId val="1016212576"/>
        <c:scaling>
          <c:orientation val="minMax"/>
          <c:min val="3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Time resolution</a:t>
                </a:r>
                <a:r>
                  <a:rPr lang="en-US" sz="1400" baseline="0" dirty="0"/>
                  <a:t> (</a:t>
                </a:r>
                <a:r>
                  <a:rPr lang="en-US" sz="1400" baseline="0" dirty="0" err="1"/>
                  <a:t>ps</a:t>
                </a:r>
                <a:r>
                  <a:rPr lang="en-US" sz="1400" baseline="0" dirty="0"/>
                  <a:t>)</a:t>
                </a:r>
                <a:endParaRPr lang="en-US" sz="1400" dirty="0"/>
              </a:p>
            </c:rich>
          </c:tx>
          <c:layout>
            <c:manualLayout>
              <c:xMode val="edge"/>
              <c:yMode val="edge"/>
              <c:x val="0"/>
              <c:y val="0.3151546859667921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10" b="1" i="0" u="none" strike="noStrike" kern="1200" baseline="0">
                <a:solidFill>
                  <a:schemeClr val="tx1">
                    <a:lumMod val="65000"/>
                    <a:lumOff val="35000"/>
                  </a:schemeClr>
                </a:solidFill>
                <a:latin typeface="+mn-lt"/>
                <a:ea typeface="+mn-ea"/>
                <a:cs typeface="+mn-cs"/>
              </a:defRPr>
            </a:pPr>
            <a:endParaRPr lang="en-US"/>
          </a:p>
        </c:txPr>
        <c:crossAx val="10162136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0.82907</cdr:x>
      <cdr:y>0.12777</cdr:y>
    </cdr:from>
    <cdr:to>
      <cdr:x>0.89794</cdr:x>
      <cdr:y>0.24732</cdr:y>
    </cdr:to>
    <cdr:sp macro="" textlink="">
      <cdr:nvSpPr>
        <cdr:cNvPr id="2" name="Ovale 1">
          <a:extLst xmlns:a="http://schemas.openxmlformats.org/drawingml/2006/main">
            <a:ext uri="{FF2B5EF4-FFF2-40B4-BE49-F238E27FC236}">
              <a16:creationId xmlns:a16="http://schemas.microsoft.com/office/drawing/2014/main" id="{6AF33DE2-12D6-44D5-9BFB-11E95AA087C5}"/>
            </a:ext>
          </a:extLst>
        </cdr:cNvPr>
        <cdr:cNvSpPr/>
      </cdr:nvSpPr>
      <cdr:spPr>
        <a:xfrm xmlns:a="http://schemas.openxmlformats.org/drawingml/2006/main">
          <a:off x="4333151" y="384751"/>
          <a:ext cx="360000" cy="360000"/>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rtl="0">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it-IT" dirty="0"/>
            <a:t>-</a:t>
          </a:r>
          <a:endParaRPr lang="en-US" dirty="0"/>
        </a:p>
      </cdr:txBody>
    </cdr:sp>
  </cdr:relSizeAnchor>
  <cdr:relSizeAnchor xmlns:cdr="http://schemas.openxmlformats.org/drawingml/2006/chartDrawing">
    <cdr:from>
      <cdr:x>0.58449</cdr:x>
      <cdr:y>0.1514</cdr:y>
    </cdr:from>
    <cdr:to>
      <cdr:x>0.81594</cdr:x>
      <cdr:y>0.22695</cdr:y>
    </cdr:to>
    <cdr:sp macro="" textlink="">
      <cdr:nvSpPr>
        <cdr:cNvPr id="3" name="Freccia a destra 2">
          <a:extLst xmlns:a="http://schemas.openxmlformats.org/drawingml/2006/main">
            <a:ext uri="{FF2B5EF4-FFF2-40B4-BE49-F238E27FC236}">
              <a16:creationId xmlns:a16="http://schemas.microsoft.com/office/drawing/2014/main" id="{4F6DB434-1FB6-41DF-BE83-1EFF4EFE3C4F}"/>
            </a:ext>
          </a:extLst>
        </cdr:cNvPr>
        <cdr:cNvSpPr/>
      </cdr:nvSpPr>
      <cdr:spPr>
        <a:xfrm xmlns:a="http://schemas.openxmlformats.org/drawingml/2006/main" rot="10800000">
          <a:off x="3054851" y="455913"/>
          <a:ext cx="1209675" cy="227484"/>
        </a:xfrm>
        <a:prstGeom xmlns:a="http://schemas.openxmlformats.org/drawingml/2006/main" prst="right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rtl="0">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0.38218</cdr:x>
      <cdr:y>0.16272</cdr:y>
    </cdr:from>
    <cdr:to>
      <cdr:x>0.40237</cdr:x>
      <cdr:y>0.19782</cdr:y>
    </cdr:to>
    <cdr:sp macro="" textlink="">
      <cdr:nvSpPr>
        <cdr:cNvPr id="2" name="Ovale 1"/>
        <cdr:cNvSpPr/>
      </cdr:nvSpPr>
      <cdr:spPr>
        <a:xfrm xmlns:a="http://schemas.openxmlformats.org/drawingml/2006/main">
          <a:off x="2472469" y="504796"/>
          <a:ext cx="130628" cy="108857"/>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0.43009</cdr:x>
      <cdr:y>0.12755</cdr:y>
    </cdr:from>
    <cdr:to>
      <cdr:x>0.57143</cdr:x>
      <cdr:y>0.24986</cdr:y>
    </cdr:to>
    <cdr:sp macro="" textlink="">
      <cdr:nvSpPr>
        <cdr:cNvPr id="3" name="CasellaDiTesto 2"/>
        <cdr:cNvSpPr txBox="1"/>
      </cdr:nvSpPr>
      <cdr:spPr>
        <a:xfrm xmlns:a="http://schemas.openxmlformats.org/drawingml/2006/main">
          <a:off x="2782459" y="395681"/>
          <a:ext cx="914400" cy="379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FF0000"/>
              </a:solidFill>
            </a:rPr>
            <a:t>positive</a:t>
          </a:r>
        </a:p>
      </cdr:txBody>
    </cdr:sp>
  </cdr:relSizeAnchor>
  <cdr:relSizeAnchor xmlns:cdr="http://schemas.openxmlformats.org/drawingml/2006/chartDrawing">
    <cdr:from>
      <cdr:x>0.38508</cdr:x>
      <cdr:y>0.30698</cdr:y>
    </cdr:from>
    <cdr:to>
      <cdr:x>0.4019</cdr:x>
      <cdr:y>0.33397</cdr:y>
    </cdr:to>
    <cdr:sp macro="" textlink="">
      <cdr:nvSpPr>
        <cdr:cNvPr id="4" name="Ovale 3"/>
        <cdr:cNvSpPr/>
      </cdr:nvSpPr>
      <cdr:spPr>
        <a:xfrm xmlns:a="http://schemas.openxmlformats.org/drawingml/2006/main">
          <a:off x="2491232" y="952293"/>
          <a:ext cx="108857" cy="83722"/>
        </a:xfrm>
        <a:prstGeom xmlns:a="http://schemas.openxmlformats.org/drawingml/2006/main" prst="ellipse">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963926EC-6B59-4C9E-8AD8-8D174F7DBD4F}" type="datetimeFigureOut">
              <a:rPr lang="en-US" smtClean="0"/>
              <a:t>9/27/2022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CC08C16-F564-40FC-886C-33FB17005978}" type="slidenum">
              <a:rPr lang="en-US" smtClean="0"/>
              <a:t>‹#›</a:t>
            </a:fld>
            <a:endParaRPr lang="en-US"/>
          </a:p>
        </p:txBody>
      </p:sp>
    </p:spTree>
    <p:extLst>
      <p:ext uri="{BB962C8B-B14F-4D97-AF65-F5344CB8AC3E}">
        <p14:creationId xmlns:p14="http://schemas.microsoft.com/office/powerpoint/2010/main" val="353311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963926EC-6B59-4C9E-8AD8-8D174F7DBD4F}" type="datetimeFigureOut">
              <a:rPr lang="en-US" smtClean="0"/>
              <a:t>9/27/2022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CC08C16-F564-40FC-886C-33FB17005978}" type="slidenum">
              <a:rPr lang="en-US" smtClean="0"/>
              <a:t>‹#›</a:t>
            </a:fld>
            <a:endParaRPr lang="en-US"/>
          </a:p>
        </p:txBody>
      </p:sp>
    </p:spTree>
    <p:extLst>
      <p:ext uri="{BB962C8B-B14F-4D97-AF65-F5344CB8AC3E}">
        <p14:creationId xmlns:p14="http://schemas.microsoft.com/office/powerpoint/2010/main" val="3924350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963926EC-6B59-4C9E-8AD8-8D174F7DBD4F}" type="datetimeFigureOut">
              <a:rPr lang="en-US" smtClean="0"/>
              <a:t>9/27/2022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CC08C16-F564-40FC-886C-33FB17005978}" type="slidenum">
              <a:rPr lang="en-US" smtClean="0"/>
              <a:t>‹#›</a:t>
            </a:fld>
            <a:endParaRPr lang="en-US"/>
          </a:p>
        </p:txBody>
      </p:sp>
    </p:spTree>
    <p:extLst>
      <p:ext uri="{BB962C8B-B14F-4D97-AF65-F5344CB8AC3E}">
        <p14:creationId xmlns:p14="http://schemas.microsoft.com/office/powerpoint/2010/main" val="154303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963926EC-6B59-4C9E-8AD8-8D174F7DBD4F}" type="datetimeFigureOut">
              <a:rPr lang="en-US" smtClean="0"/>
              <a:t>9/27/2022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CC08C16-F564-40FC-886C-33FB17005978}" type="slidenum">
              <a:rPr lang="en-US" smtClean="0"/>
              <a:t>‹#›</a:t>
            </a:fld>
            <a:endParaRPr lang="en-US"/>
          </a:p>
        </p:txBody>
      </p:sp>
    </p:spTree>
    <p:extLst>
      <p:ext uri="{BB962C8B-B14F-4D97-AF65-F5344CB8AC3E}">
        <p14:creationId xmlns:p14="http://schemas.microsoft.com/office/powerpoint/2010/main" val="164361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63926EC-6B59-4C9E-8AD8-8D174F7DBD4F}" type="datetimeFigureOut">
              <a:rPr lang="en-US" smtClean="0"/>
              <a:t>9/27/2022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CC08C16-F564-40FC-886C-33FB17005978}" type="slidenum">
              <a:rPr lang="en-US" smtClean="0"/>
              <a:t>‹#›</a:t>
            </a:fld>
            <a:endParaRPr lang="en-US"/>
          </a:p>
        </p:txBody>
      </p:sp>
    </p:spTree>
    <p:extLst>
      <p:ext uri="{BB962C8B-B14F-4D97-AF65-F5344CB8AC3E}">
        <p14:creationId xmlns:p14="http://schemas.microsoft.com/office/powerpoint/2010/main" val="142321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963926EC-6B59-4C9E-8AD8-8D174F7DBD4F}" type="datetimeFigureOut">
              <a:rPr lang="en-US" smtClean="0"/>
              <a:t>9/27/2022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CC08C16-F564-40FC-886C-33FB17005978}" type="slidenum">
              <a:rPr lang="en-US" smtClean="0"/>
              <a:t>‹#›</a:t>
            </a:fld>
            <a:endParaRPr lang="en-US"/>
          </a:p>
        </p:txBody>
      </p:sp>
    </p:spTree>
    <p:extLst>
      <p:ext uri="{BB962C8B-B14F-4D97-AF65-F5344CB8AC3E}">
        <p14:creationId xmlns:p14="http://schemas.microsoft.com/office/powerpoint/2010/main" val="250191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963926EC-6B59-4C9E-8AD8-8D174F7DBD4F}" type="datetimeFigureOut">
              <a:rPr lang="en-US" smtClean="0"/>
              <a:t>9/27/2022</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CCC08C16-F564-40FC-886C-33FB17005978}" type="slidenum">
              <a:rPr lang="en-US" smtClean="0"/>
              <a:t>‹#›</a:t>
            </a:fld>
            <a:endParaRPr lang="en-US"/>
          </a:p>
        </p:txBody>
      </p:sp>
    </p:spTree>
    <p:extLst>
      <p:ext uri="{BB962C8B-B14F-4D97-AF65-F5344CB8AC3E}">
        <p14:creationId xmlns:p14="http://schemas.microsoft.com/office/powerpoint/2010/main" val="6453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963926EC-6B59-4C9E-8AD8-8D174F7DBD4F}" type="datetimeFigureOut">
              <a:rPr lang="en-US" smtClean="0"/>
              <a:t>9/27/2022</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CCC08C16-F564-40FC-886C-33FB17005978}" type="slidenum">
              <a:rPr lang="en-US" smtClean="0"/>
              <a:t>‹#›</a:t>
            </a:fld>
            <a:endParaRPr lang="en-US"/>
          </a:p>
        </p:txBody>
      </p:sp>
    </p:spTree>
    <p:extLst>
      <p:ext uri="{BB962C8B-B14F-4D97-AF65-F5344CB8AC3E}">
        <p14:creationId xmlns:p14="http://schemas.microsoft.com/office/powerpoint/2010/main" val="152688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63926EC-6B59-4C9E-8AD8-8D174F7DBD4F}" type="datetimeFigureOut">
              <a:rPr lang="en-US" smtClean="0"/>
              <a:t>9/27/2022</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CCC08C16-F564-40FC-886C-33FB17005978}" type="slidenum">
              <a:rPr lang="en-US" smtClean="0"/>
              <a:t>‹#›</a:t>
            </a:fld>
            <a:endParaRPr lang="en-US"/>
          </a:p>
        </p:txBody>
      </p:sp>
    </p:spTree>
    <p:extLst>
      <p:ext uri="{BB962C8B-B14F-4D97-AF65-F5344CB8AC3E}">
        <p14:creationId xmlns:p14="http://schemas.microsoft.com/office/powerpoint/2010/main" val="184171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63926EC-6B59-4C9E-8AD8-8D174F7DBD4F}" type="datetimeFigureOut">
              <a:rPr lang="en-US" smtClean="0"/>
              <a:t>9/27/2022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CC08C16-F564-40FC-886C-33FB17005978}" type="slidenum">
              <a:rPr lang="en-US" smtClean="0"/>
              <a:t>‹#›</a:t>
            </a:fld>
            <a:endParaRPr lang="en-US"/>
          </a:p>
        </p:txBody>
      </p:sp>
    </p:spTree>
    <p:extLst>
      <p:ext uri="{BB962C8B-B14F-4D97-AF65-F5344CB8AC3E}">
        <p14:creationId xmlns:p14="http://schemas.microsoft.com/office/powerpoint/2010/main" val="178486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63926EC-6B59-4C9E-8AD8-8D174F7DBD4F}" type="datetimeFigureOut">
              <a:rPr lang="en-US" smtClean="0"/>
              <a:t>9/27/2022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CC08C16-F564-40FC-886C-33FB17005978}" type="slidenum">
              <a:rPr lang="en-US" smtClean="0"/>
              <a:t>‹#›</a:t>
            </a:fld>
            <a:endParaRPr lang="en-US"/>
          </a:p>
        </p:txBody>
      </p:sp>
    </p:spTree>
    <p:extLst>
      <p:ext uri="{BB962C8B-B14F-4D97-AF65-F5344CB8AC3E}">
        <p14:creationId xmlns:p14="http://schemas.microsoft.com/office/powerpoint/2010/main" val="35999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926EC-6B59-4C9E-8AD8-8D174F7DBD4F}" type="datetimeFigureOut">
              <a:rPr lang="en-US" smtClean="0"/>
              <a:t>9/27/2022</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08C16-F564-40FC-886C-33FB17005978}" type="slidenum">
              <a:rPr lang="en-US" smtClean="0"/>
              <a:t>‹#›</a:t>
            </a:fld>
            <a:endParaRPr lang="en-US"/>
          </a:p>
        </p:txBody>
      </p:sp>
    </p:spTree>
    <p:extLst>
      <p:ext uri="{BB962C8B-B14F-4D97-AF65-F5344CB8AC3E}">
        <p14:creationId xmlns:p14="http://schemas.microsoft.com/office/powerpoint/2010/main" val="3080111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1.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3999" y="0"/>
            <a:ext cx="9774477" cy="2387600"/>
          </a:xfrm>
        </p:spPr>
        <p:txBody>
          <a:bodyPr>
            <a:normAutofit fontScale="90000"/>
          </a:bodyPr>
          <a:lstStyle/>
          <a:p>
            <a:r>
              <a:rPr lang="en-US" b="1" dirty="0">
                <a:solidFill>
                  <a:srgbClr val="FF0000"/>
                </a:solidFill>
              </a:rPr>
              <a:t>RCC (Resistive Cylindrical Chamber)</a:t>
            </a:r>
            <a:br>
              <a:rPr lang="en-US" b="1" dirty="0">
                <a:solidFill>
                  <a:srgbClr val="FF0000"/>
                </a:solidFill>
              </a:rPr>
            </a:br>
            <a:endParaRPr lang="en-US" b="1" dirty="0">
              <a:solidFill>
                <a:srgbClr val="FF0000"/>
              </a:solidFill>
            </a:endParaRPr>
          </a:p>
        </p:txBody>
      </p:sp>
      <p:sp>
        <p:nvSpPr>
          <p:cNvPr id="3" name="Sottotitolo 2"/>
          <p:cNvSpPr>
            <a:spLocks noGrp="1"/>
          </p:cNvSpPr>
          <p:nvPr>
            <p:ph type="subTitle" idx="1"/>
          </p:nvPr>
        </p:nvSpPr>
        <p:spPr>
          <a:xfrm>
            <a:off x="1524000" y="2654981"/>
            <a:ext cx="9144000" cy="2427826"/>
          </a:xfrm>
        </p:spPr>
        <p:txBody>
          <a:bodyPr>
            <a:normAutofit fontScale="70000" lnSpcReduction="20000"/>
          </a:bodyPr>
          <a:lstStyle/>
          <a:p>
            <a:r>
              <a:rPr lang="en-US" sz="5400" dirty="0"/>
              <a:t>R.Cardarelli , </a:t>
            </a:r>
            <a:r>
              <a:rPr lang="en-US" sz="5400" dirty="0" err="1"/>
              <a:t>A.Rocchi</a:t>
            </a:r>
            <a:r>
              <a:rPr lang="en-US" sz="5400" dirty="0"/>
              <a:t> and</a:t>
            </a:r>
          </a:p>
          <a:p>
            <a:r>
              <a:rPr lang="en-US" sz="5400" dirty="0"/>
              <a:t>RCC collaboration</a:t>
            </a:r>
          </a:p>
          <a:p>
            <a:endParaRPr lang="en-US" sz="5400" dirty="0"/>
          </a:p>
          <a:p>
            <a:r>
              <a:rPr lang="en-US" sz="3200" dirty="0"/>
              <a:t>INFN </a:t>
            </a:r>
            <a:r>
              <a:rPr lang="en-US" sz="3200" dirty="0" err="1"/>
              <a:t>sez</a:t>
            </a:r>
            <a:r>
              <a:rPr lang="en-US" sz="3200" dirty="0"/>
              <a:t>. Tor </a:t>
            </a:r>
            <a:r>
              <a:rPr lang="en-US" sz="3200" dirty="0" err="1"/>
              <a:t>Vergata</a:t>
            </a:r>
            <a:endParaRPr lang="en-US" sz="3200" dirty="0"/>
          </a:p>
          <a:p>
            <a:r>
              <a:rPr lang="en-US" sz="3200" dirty="0"/>
              <a:t>RPC meeting, CERN 26/09/2022</a:t>
            </a:r>
          </a:p>
        </p:txBody>
      </p:sp>
    </p:spTree>
    <p:extLst>
      <p:ext uri="{BB962C8B-B14F-4D97-AF65-F5344CB8AC3E}">
        <p14:creationId xmlns:p14="http://schemas.microsoft.com/office/powerpoint/2010/main" val="133919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56B8CB-D9DF-47F1-99E7-63DC51B683C8}"/>
              </a:ext>
            </a:extLst>
          </p:cNvPr>
          <p:cNvSpPr>
            <a:spLocks noGrp="1"/>
          </p:cNvSpPr>
          <p:nvPr>
            <p:ph type="title"/>
          </p:nvPr>
        </p:nvSpPr>
        <p:spPr>
          <a:xfrm>
            <a:off x="838200" y="135137"/>
            <a:ext cx="10515600" cy="1325563"/>
          </a:xfrm>
        </p:spPr>
        <p:txBody>
          <a:bodyPr/>
          <a:lstStyle/>
          <a:p>
            <a:r>
              <a:rPr lang="it-IT" dirty="0" err="1"/>
              <a:t>Cylindrical</a:t>
            </a:r>
            <a:r>
              <a:rPr lang="it-IT" dirty="0"/>
              <a:t> bakelite </a:t>
            </a:r>
            <a:r>
              <a:rPr lang="it-IT" dirty="0" err="1"/>
              <a:t>electrode</a:t>
            </a:r>
            <a:r>
              <a:rPr lang="it-IT" dirty="0"/>
              <a:t> </a:t>
            </a:r>
            <a:r>
              <a:rPr lang="it-IT" dirty="0" err="1"/>
              <a:t>resistivity</a:t>
            </a:r>
            <a:r>
              <a:rPr lang="it-IT" dirty="0"/>
              <a:t> for </a:t>
            </a:r>
            <a:r>
              <a:rPr lang="it-IT" dirty="0" err="1"/>
              <a:t>material</a:t>
            </a:r>
            <a:r>
              <a:rPr lang="it-IT" dirty="0"/>
              <a:t> </a:t>
            </a:r>
            <a:r>
              <a:rPr lang="it-IT" dirty="0" err="1"/>
              <a:t>available</a:t>
            </a:r>
            <a:r>
              <a:rPr lang="it-IT" dirty="0"/>
              <a:t> CERN magazine </a:t>
            </a:r>
            <a:endParaRPr lang="en-US" dirty="0"/>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4310F94D-0616-4E5C-A6D3-A0DF01FAA1B6}"/>
                  </a:ext>
                </a:extLst>
              </p:cNvPr>
              <p:cNvSpPr txBox="1"/>
              <p:nvPr/>
            </p:nvSpPr>
            <p:spPr>
              <a:xfrm>
                <a:off x="4207438" y="5954818"/>
                <a:ext cx="3777124" cy="492443"/>
              </a:xfrm>
              <a:prstGeom prst="rect">
                <a:avLst/>
              </a:prstGeom>
              <a:noFill/>
            </p:spPr>
            <p:txBody>
              <a:bodyPr wrap="none" lIns="0" tIns="0" rIns="0" bIns="0" rtlCol="0">
                <a:spAutoFit/>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rPr>
                      <m:t>𝜌</m:t>
                    </m:r>
                    <m:r>
                      <a:rPr lang="it-IT" sz="3200" b="0" i="1" smtClean="0">
                        <a:latin typeface="Cambria Math" panose="02040503050406030204" pitchFamily="18" charset="0"/>
                        <a:ea typeface="Cambria Math" panose="02040503050406030204" pitchFamily="18" charset="0"/>
                      </a:rPr>
                      <m:t>=4,3 ×</m:t>
                    </m:r>
                    <m:sSup>
                      <m:sSupPr>
                        <m:ctrlPr>
                          <a:rPr lang="it-IT" sz="3200" b="0" i="1" smtClean="0">
                            <a:latin typeface="Cambria Math" panose="02040503050406030204" pitchFamily="18" charset="0"/>
                            <a:ea typeface="Cambria Math" panose="02040503050406030204" pitchFamily="18" charset="0"/>
                          </a:rPr>
                        </m:ctrlPr>
                      </m:sSupPr>
                      <m:e>
                        <m:r>
                          <a:rPr lang="it-IT" sz="3200" b="0" i="1" smtClean="0">
                            <a:latin typeface="Cambria Math" panose="02040503050406030204" pitchFamily="18" charset="0"/>
                            <a:ea typeface="Cambria Math" panose="02040503050406030204" pitchFamily="18" charset="0"/>
                          </a:rPr>
                          <m:t>10</m:t>
                        </m:r>
                      </m:e>
                      <m:sup>
                        <m:r>
                          <a:rPr lang="it-IT" sz="3200" b="0" i="1" smtClean="0">
                            <a:latin typeface="Cambria Math" panose="02040503050406030204" pitchFamily="18" charset="0"/>
                            <a:ea typeface="Cambria Math" panose="02040503050406030204" pitchFamily="18" charset="0"/>
                          </a:rPr>
                          <m:t>12</m:t>
                        </m:r>
                      </m:sup>
                    </m:sSup>
                  </m:oMath>
                </a14:m>
                <a:r>
                  <a:rPr lang="en-US" sz="3200" dirty="0"/>
                  <a:t> </a:t>
                </a:r>
                <a:r>
                  <a:rPr lang="el-GR" sz="3200" dirty="0"/>
                  <a:t>Ω</a:t>
                </a:r>
                <a:r>
                  <a:rPr lang="en-US" sz="3200" dirty="0"/>
                  <a:t> cm</a:t>
                </a:r>
              </a:p>
            </p:txBody>
          </p:sp>
        </mc:Choice>
        <mc:Fallback xmlns="">
          <p:sp>
            <p:nvSpPr>
              <p:cNvPr id="5" name="CasellaDiTesto 4">
                <a:extLst>
                  <a:ext uri="{FF2B5EF4-FFF2-40B4-BE49-F238E27FC236}">
                    <a16:creationId xmlns:a16="http://schemas.microsoft.com/office/drawing/2014/main" id="{4310F94D-0616-4E5C-A6D3-A0DF01FAA1B6}"/>
                  </a:ext>
                </a:extLst>
              </p:cNvPr>
              <p:cNvSpPr txBox="1">
                <a:spLocks noRot="1" noChangeAspect="1" noMove="1" noResize="1" noEditPoints="1" noAdjustHandles="1" noChangeArrowheads="1" noChangeShapeType="1" noTextEdit="1"/>
              </p:cNvSpPr>
              <p:nvPr/>
            </p:nvSpPr>
            <p:spPr>
              <a:xfrm>
                <a:off x="4207438" y="5954818"/>
                <a:ext cx="3777124" cy="492443"/>
              </a:xfrm>
              <a:prstGeom prst="rect">
                <a:avLst/>
              </a:prstGeom>
              <a:blipFill>
                <a:blip r:embed="rId2"/>
                <a:stretch>
                  <a:fillRect t="-25926" r="-5968" b="-48148"/>
                </a:stretch>
              </a:blipFill>
            </p:spPr>
            <p:txBody>
              <a:bodyPr/>
              <a:lstStyle/>
              <a:p>
                <a:r>
                  <a:rPr lang="en-US">
                    <a:noFill/>
                  </a:rPr>
                  <a:t> </a:t>
                </a:r>
              </a:p>
            </p:txBody>
          </p:sp>
        </mc:Fallback>
      </mc:AlternateContent>
      <p:graphicFrame>
        <p:nvGraphicFramePr>
          <p:cNvPr id="6" name="Grafico 5">
            <a:extLst>
              <a:ext uri="{FF2B5EF4-FFF2-40B4-BE49-F238E27FC236}">
                <a16:creationId xmlns:a16="http://schemas.microsoft.com/office/drawing/2014/main" id="{2DD4C63A-A18A-4CDA-9F55-F296183D9388}"/>
              </a:ext>
            </a:extLst>
          </p:cNvPr>
          <p:cNvGraphicFramePr>
            <a:graphicFrameLocks/>
          </p:cNvGraphicFramePr>
          <p:nvPr>
            <p:extLst>
              <p:ext uri="{D42A27DB-BD31-4B8C-83A1-F6EECF244321}">
                <p14:modId xmlns:p14="http://schemas.microsoft.com/office/powerpoint/2010/main" val="1733872005"/>
              </p:ext>
            </p:extLst>
          </p:nvPr>
        </p:nvGraphicFramePr>
        <p:xfrm>
          <a:off x="1127345" y="1828910"/>
          <a:ext cx="7941500" cy="4125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361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solidFill>
                  <a:srgbClr val="FF0000"/>
                </a:solidFill>
              </a:rPr>
              <a:t>Cylindrical geometry</a:t>
            </a:r>
          </a:p>
        </p:txBody>
      </p:sp>
      <p:sp>
        <p:nvSpPr>
          <p:cNvPr id="3" name="Segnaposto contenuto 2"/>
          <p:cNvSpPr>
            <a:spLocks noGrp="1"/>
          </p:cNvSpPr>
          <p:nvPr>
            <p:ph idx="1"/>
          </p:nvPr>
        </p:nvSpPr>
        <p:spPr/>
        <p:txBody>
          <a:bodyPr>
            <a:normAutofit/>
          </a:bodyPr>
          <a:lstStyle/>
          <a:p>
            <a:r>
              <a:rPr lang="en-US" dirty="0"/>
              <a:t>The cylindrical geometry is very interesting in the case the external pressure is different respect to the internal gas gap pressure, two important cases:</a:t>
            </a:r>
          </a:p>
          <a:p>
            <a:r>
              <a:rPr lang="en-US" b="1" dirty="0"/>
              <a:t>The external pressure is very low</a:t>
            </a:r>
            <a:r>
              <a:rPr lang="en-US" dirty="0"/>
              <a:t>, application in space</a:t>
            </a:r>
          </a:p>
          <a:p>
            <a:r>
              <a:rPr lang="en-US" b="1" dirty="0"/>
              <a:t>The internal pressure of the gas gap is very high</a:t>
            </a:r>
            <a:r>
              <a:rPr lang="en-US" dirty="0"/>
              <a:t>, for instance 2-10 bar,</a:t>
            </a:r>
          </a:p>
          <a:p>
            <a:pPr marL="0" indent="0">
              <a:buNone/>
            </a:pPr>
            <a:r>
              <a:rPr lang="en-US" dirty="0"/>
              <a:t>   this high pressure is useful to increase the performance of the</a:t>
            </a:r>
          </a:p>
          <a:p>
            <a:pPr marL="0" indent="0">
              <a:buNone/>
            </a:pPr>
            <a:r>
              <a:rPr lang="en-US" dirty="0"/>
              <a:t>   detector in the range of </a:t>
            </a:r>
            <a:r>
              <a:rPr lang="en-US" dirty="0" err="1"/>
              <a:t>ps</a:t>
            </a:r>
            <a:r>
              <a:rPr lang="en-US" dirty="0"/>
              <a:t> time resolution , high </a:t>
            </a:r>
          </a:p>
          <a:p>
            <a:pPr marL="0" indent="0">
              <a:buNone/>
            </a:pPr>
            <a:r>
              <a:rPr lang="en-US" dirty="0"/>
              <a:t>   efficiency per single gas gap and spatial resolution (30-50 um).   </a:t>
            </a:r>
          </a:p>
        </p:txBody>
      </p:sp>
      <p:sp>
        <p:nvSpPr>
          <p:cNvPr id="4" name="Rettangolo 3"/>
          <p:cNvSpPr/>
          <p:nvPr/>
        </p:nvSpPr>
        <p:spPr>
          <a:xfrm>
            <a:off x="838200" y="6311900"/>
            <a:ext cx="7190874" cy="369332"/>
          </a:xfrm>
          <a:prstGeom prst="rect">
            <a:avLst/>
          </a:prstGeom>
        </p:spPr>
        <p:txBody>
          <a:bodyPr wrap="square">
            <a:spAutoFit/>
          </a:bodyPr>
          <a:lstStyle/>
          <a:p>
            <a:r>
              <a:rPr lang="en-US" b="1" dirty="0"/>
              <a:t>N°5 </a:t>
            </a:r>
            <a:r>
              <a:rPr lang="en-US" dirty="0"/>
              <a:t>                                                                              CERN RPC 2022</a:t>
            </a:r>
          </a:p>
        </p:txBody>
      </p:sp>
    </p:spTree>
    <p:extLst>
      <p:ext uri="{BB962C8B-B14F-4D97-AF65-F5344CB8AC3E}">
        <p14:creationId xmlns:p14="http://schemas.microsoft.com/office/powerpoint/2010/main" val="50169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BE395-70E9-437D-9138-BA4EE91CC386}"/>
              </a:ext>
            </a:extLst>
          </p:cNvPr>
          <p:cNvSpPr>
            <a:spLocks noGrp="1"/>
          </p:cNvSpPr>
          <p:nvPr>
            <p:ph type="title"/>
          </p:nvPr>
        </p:nvSpPr>
        <p:spPr/>
        <p:txBody>
          <a:bodyPr/>
          <a:lstStyle/>
          <a:p>
            <a:pPr algn="ctr"/>
            <a:r>
              <a:rPr lang="it-IT" dirty="0" err="1"/>
              <a:t>Prototypes</a:t>
            </a:r>
            <a:endParaRPr lang="en-US" dirty="0"/>
          </a:p>
        </p:txBody>
      </p:sp>
      <p:sp>
        <p:nvSpPr>
          <p:cNvPr id="3" name="Segnaposto contenuto 2">
            <a:extLst>
              <a:ext uri="{FF2B5EF4-FFF2-40B4-BE49-F238E27FC236}">
                <a16:creationId xmlns:a16="http://schemas.microsoft.com/office/drawing/2014/main" id="{037C40D6-3EBB-4981-A827-11E6B8D1BDE3}"/>
              </a:ext>
            </a:extLst>
          </p:cNvPr>
          <p:cNvSpPr>
            <a:spLocks noGrp="1"/>
          </p:cNvSpPr>
          <p:nvPr>
            <p:ph idx="1"/>
          </p:nvPr>
        </p:nvSpPr>
        <p:spPr>
          <a:xfrm>
            <a:off x="1129579" y="1885285"/>
            <a:ext cx="6512444" cy="3997828"/>
          </a:xfrm>
        </p:spPr>
        <p:txBody>
          <a:bodyPr>
            <a:normAutofit fontScale="85000" lnSpcReduction="20000"/>
          </a:bodyPr>
          <a:lstStyle/>
          <a:p>
            <a:r>
              <a:rPr lang="it-IT" b="1" dirty="0"/>
              <a:t>RPC </a:t>
            </a:r>
            <a:r>
              <a:rPr lang="it-IT" b="1" dirty="0" err="1"/>
              <a:t>Cylindrical</a:t>
            </a:r>
            <a:r>
              <a:rPr lang="it-IT" b="1" dirty="0"/>
              <a:t> </a:t>
            </a:r>
            <a:r>
              <a:rPr lang="it-IT" b="1" dirty="0" err="1"/>
              <a:t>chamber</a:t>
            </a:r>
            <a:r>
              <a:rPr lang="it-IT" b="1" dirty="0"/>
              <a:t> with 1 mm gas gap:</a:t>
            </a:r>
          </a:p>
          <a:p>
            <a:pPr lvl="1"/>
            <a:r>
              <a:rPr lang="it-IT" dirty="0" err="1"/>
              <a:t>Feasibility</a:t>
            </a:r>
            <a:r>
              <a:rPr lang="it-IT" dirty="0"/>
              <a:t> study of Resistive </a:t>
            </a:r>
            <a:r>
              <a:rPr lang="it-IT" dirty="0" err="1"/>
              <a:t>Chylindrical</a:t>
            </a:r>
            <a:r>
              <a:rPr lang="it-IT" dirty="0"/>
              <a:t> </a:t>
            </a:r>
            <a:r>
              <a:rPr lang="it-IT" dirty="0" err="1"/>
              <a:t>chambers</a:t>
            </a:r>
            <a:endParaRPr lang="it-IT" dirty="0"/>
          </a:p>
          <a:p>
            <a:pPr lvl="1"/>
            <a:r>
              <a:rPr lang="it-IT" dirty="0" err="1"/>
              <a:t>Effcet</a:t>
            </a:r>
            <a:r>
              <a:rPr lang="it-IT" dirty="0"/>
              <a:t> of the </a:t>
            </a:r>
            <a:r>
              <a:rPr lang="it-IT" dirty="0" err="1"/>
              <a:t>electric</a:t>
            </a:r>
            <a:r>
              <a:rPr lang="it-IT" dirty="0"/>
              <a:t> field </a:t>
            </a:r>
            <a:r>
              <a:rPr lang="it-IT" dirty="0" err="1"/>
              <a:t>gradient</a:t>
            </a:r>
            <a:r>
              <a:rPr lang="it-IT" dirty="0"/>
              <a:t> on the detector performance</a:t>
            </a:r>
          </a:p>
          <a:p>
            <a:r>
              <a:rPr lang="it-IT" b="1" dirty="0"/>
              <a:t>RPC </a:t>
            </a:r>
            <a:r>
              <a:rPr lang="it-IT" b="1" dirty="0" err="1"/>
              <a:t>Cylindrical</a:t>
            </a:r>
            <a:r>
              <a:rPr lang="it-IT" b="1" dirty="0"/>
              <a:t> </a:t>
            </a:r>
            <a:r>
              <a:rPr lang="it-IT" b="1" dirty="0" err="1"/>
              <a:t>chamber</a:t>
            </a:r>
            <a:r>
              <a:rPr lang="it-IT" b="1" dirty="0"/>
              <a:t> with 0.2 mm gas gap :</a:t>
            </a:r>
          </a:p>
          <a:p>
            <a:pPr lvl="1"/>
            <a:r>
              <a:rPr lang="it-IT" dirty="0" err="1"/>
              <a:t>Effcet</a:t>
            </a:r>
            <a:r>
              <a:rPr lang="it-IT" dirty="0"/>
              <a:t> of the gas pressure on the detector performance</a:t>
            </a:r>
          </a:p>
          <a:p>
            <a:r>
              <a:rPr lang="it-IT" b="1" dirty="0"/>
              <a:t>RPC </a:t>
            </a:r>
            <a:r>
              <a:rPr lang="it-IT" b="1" dirty="0" err="1"/>
              <a:t>Cylindrical</a:t>
            </a:r>
            <a:r>
              <a:rPr lang="it-IT" b="1" dirty="0"/>
              <a:t> </a:t>
            </a:r>
            <a:r>
              <a:rPr lang="it-IT" b="1" dirty="0" err="1"/>
              <a:t>chamber</a:t>
            </a:r>
            <a:r>
              <a:rPr lang="it-IT" b="1" dirty="0"/>
              <a:t> with 1 mm gas gap, </a:t>
            </a:r>
            <a:r>
              <a:rPr lang="it-IT" b="1" dirty="0" err="1"/>
              <a:t>metallic</a:t>
            </a:r>
            <a:r>
              <a:rPr lang="it-IT" b="1" dirty="0"/>
              <a:t> ground </a:t>
            </a:r>
            <a:r>
              <a:rPr lang="it-IT" b="1" dirty="0" err="1"/>
              <a:t>electrode</a:t>
            </a:r>
            <a:r>
              <a:rPr lang="it-IT" b="1" dirty="0"/>
              <a:t>, </a:t>
            </a:r>
            <a:r>
              <a:rPr lang="it-IT" b="1" dirty="0" err="1"/>
              <a:t>integrated</a:t>
            </a:r>
            <a:r>
              <a:rPr lang="it-IT" b="1" dirty="0"/>
              <a:t> with MDT detector:</a:t>
            </a:r>
          </a:p>
          <a:p>
            <a:pPr lvl="1"/>
            <a:r>
              <a:rPr lang="it-IT" dirty="0" err="1"/>
              <a:t>Feasibility</a:t>
            </a:r>
            <a:r>
              <a:rPr lang="it-IT" dirty="0"/>
              <a:t> study of Resistive </a:t>
            </a:r>
            <a:r>
              <a:rPr lang="it-IT" dirty="0" err="1"/>
              <a:t>Chylindrical</a:t>
            </a:r>
            <a:r>
              <a:rPr lang="it-IT" dirty="0"/>
              <a:t> </a:t>
            </a:r>
            <a:r>
              <a:rPr lang="it-IT" dirty="0" err="1"/>
              <a:t>chambers</a:t>
            </a:r>
            <a:r>
              <a:rPr lang="it-IT" dirty="0"/>
              <a:t> </a:t>
            </a:r>
            <a:r>
              <a:rPr lang="it-IT" dirty="0" err="1"/>
              <a:t>integrated</a:t>
            </a:r>
            <a:r>
              <a:rPr lang="it-IT" dirty="0"/>
              <a:t> with MDT detector (</a:t>
            </a:r>
            <a:r>
              <a:rPr lang="it-IT" dirty="0" err="1"/>
              <a:t>same</a:t>
            </a:r>
            <a:r>
              <a:rPr lang="it-IT" dirty="0"/>
              <a:t> gas </a:t>
            </a:r>
            <a:r>
              <a:rPr lang="it-IT" dirty="0" err="1"/>
              <a:t>mixture</a:t>
            </a:r>
            <a:r>
              <a:rPr lang="it-IT" dirty="0"/>
              <a:t>, </a:t>
            </a:r>
            <a:r>
              <a:rPr lang="it-IT" dirty="0" err="1"/>
              <a:t>same</a:t>
            </a:r>
            <a:r>
              <a:rPr lang="it-IT" dirty="0"/>
              <a:t> </a:t>
            </a:r>
            <a:r>
              <a:rPr lang="it-IT" dirty="0" err="1"/>
              <a:t>readout</a:t>
            </a:r>
            <a:r>
              <a:rPr lang="it-IT" dirty="0"/>
              <a:t> pick-up)</a:t>
            </a:r>
            <a:endParaRPr lang="en-US" dirty="0"/>
          </a:p>
        </p:txBody>
      </p:sp>
      <p:pic>
        <p:nvPicPr>
          <p:cNvPr id="6" name="Immagine 5">
            <a:extLst>
              <a:ext uri="{FF2B5EF4-FFF2-40B4-BE49-F238E27FC236}">
                <a16:creationId xmlns:a16="http://schemas.microsoft.com/office/drawing/2014/main" id="{C4DA66E8-C69A-457E-95ED-2D6E69E1D266}"/>
              </a:ext>
            </a:extLst>
          </p:cNvPr>
          <p:cNvPicPr>
            <a:picLocks noChangeAspect="1"/>
          </p:cNvPicPr>
          <p:nvPr/>
        </p:nvPicPr>
        <p:blipFill>
          <a:blip r:embed="rId2"/>
          <a:stretch>
            <a:fillRect/>
          </a:stretch>
        </p:blipFill>
        <p:spPr>
          <a:xfrm>
            <a:off x="8190218" y="1346670"/>
            <a:ext cx="2647369" cy="2601087"/>
          </a:xfrm>
          <a:prstGeom prst="rect">
            <a:avLst/>
          </a:prstGeom>
        </p:spPr>
      </p:pic>
      <p:pic>
        <p:nvPicPr>
          <p:cNvPr id="4" name="Immagine 3">
            <a:extLst>
              <a:ext uri="{FF2B5EF4-FFF2-40B4-BE49-F238E27FC236}">
                <a16:creationId xmlns:a16="http://schemas.microsoft.com/office/drawing/2014/main" id="{958EBFB8-1FCD-476C-8C9E-34930BB28DD4}"/>
              </a:ext>
            </a:extLst>
          </p:cNvPr>
          <p:cNvPicPr>
            <a:picLocks noChangeAspect="1"/>
          </p:cNvPicPr>
          <p:nvPr/>
        </p:nvPicPr>
        <p:blipFill>
          <a:blip r:embed="rId3"/>
          <a:stretch>
            <a:fillRect/>
          </a:stretch>
        </p:blipFill>
        <p:spPr>
          <a:xfrm>
            <a:off x="7965385" y="4044565"/>
            <a:ext cx="3097036" cy="2475191"/>
          </a:xfrm>
          <a:prstGeom prst="rect">
            <a:avLst/>
          </a:prstGeom>
        </p:spPr>
      </p:pic>
    </p:spTree>
    <p:extLst>
      <p:ext uri="{BB962C8B-B14F-4D97-AF65-F5344CB8AC3E}">
        <p14:creationId xmlns:p14="http://schemas.microsoft.com/office/powerpoint/2010/main" val="404611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496895-A5C5-49E1-8B78-44B53D0117B7}"/>
              </a:ext>
            </a:extLst>
          </p:cNvPr>
          <p:cNvSpPr>
            <a:spLocks noGrp="1"/>
          </p:cNvSpPr>
          <p:nvPr>
            <p:ph type="title"/>
          </p:nvPr>
        </p:nvSpPr>
        <p:spPr>
          <a:xfrm>
            <a:off x="2443404" y="806752"/>
            <a:ext cx="7958331" cy="1077229"/>
          </a:xfrm>
        </p:spPr>
        <p:txBody>
          <a:bodyPr>
            <a:normAutofit fontScale="90000"/>
          </a:bodyPr>
          <a:lstStyle/>
          <a:p>
            <a:pPr algn="l"/>
            <a:r>
              <a:rPr lang="it-IT" dirty="0"/>
              <a:t>RCC 1 mm gap(</a:t>
            </a:r>
            <a:r>
              <a:rPr lang="it-IT" dirty="0" err="1"/>
              <a:t>experimental</a:t>
            </a:r>
            <a:r>
              <a:rPr lang="it-IT" dirty="0"/>
              <a:t> setup)</a:t>
            </a:r>
            <a:endParaRPr lang="en-US" dirty="0"/>
          </a:p>
        </p:txBody>
      </p:sp>
      <p:sp>
        <p:nvSpPr>
          <p:cNvPr id="5" name="Rettangolo 4">
            <a:extLst>
              <a:ext uri="{FF2B5EF4-FFF2-40B4-BE49-F238E27FC236}">
                <a16:creationId xmlns:a16="http://schemas.microsoft.com/office/drawing/2014/main" id="{443426E6-AD99-4F9F-BD43-8A4E98D8C44F}"/>
              </a:ext>
            </a:extLst>
          </p:cNvPr>
          <p:cNvSpPr/>
          <p:nvPr/>
        </p:nvSpPr>
        <p:spPr>
          <a:xfrm>
            <a:off x="2889922" y="5787535"/>
            <a:ext cx="5497285" cy="125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ttangolo 5">
            <a:extLst>
              <a:ext uri="{FF2B5EF4-FFF2-40B4-BE49-F238E27FC236}">
                <a16:creationId xmlns:a16="http://schemas.microsoft.com/office/drawing/2014/main" id="{9A361525-0CA8-4E0F-83AB-B4891189CB77}"/>
              </a:ext>
            </a:extLst>
          </p:cNvPr>
          <p:cNvSpPr/>
          <p:nvPr/>
        </p:nvSpPr>
        <p:spPr>
          <a:xfrm>
            <a:off x="5154151" y="5635135"/>
            <a:ext cx="3494314" cy="979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Cilindro 6">
            <a:extLst>
              <a:ext uri="{FF2B5EF4-FFF2-40B4-BE49-F238E27FC236}">
                <a16:creationId xmlns:a16="http://schemas.microsoft.com/office/drawing/2014/main" id="{4CEA0E2D-90A7-472C-A5D0-271F84F43B2C}"/>
              </a:ext>
            </a:extLst>
          </p:cNvPr>
          <p:cNvSpPr/>
          <p:nvPr/>
        </p:nvSpPr>
        <p:spPr>
          <a:xfrm rot="5400000">
            <a:off x="5339207" y="3153193"/>
            <a:ext cx="598714" cy="4256314"/>
          </a:xfrm>
          <a:prstGeom prst="ca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ttangolo 8">
            <a:extLst>
              <a:ext uri="{FF2B5EF4-FFF2-40B4-BE49-F238E27FC236}">
                <a16:creationId xmlns:a16="http://schemas.microsoft.com/office/drawing/2014/main" id="{AAB4377D-70E1-4416-9BBD-4D34D23916BF}"/>
              </a:ext>
            </a:extLst>
          </p:cNvPr>
          <p:cNvSpPr/>
          <p:nvPr/>
        </p:nvSpPr>
        <p:spPr>
          <a:xfrm>
            <a:off x="2824606" y="4829592"/>
            <a:ext cx="3494314" cy="979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ttangolo 9">
            <a:extLst>
              <a:ext uri="{FF2B5EF4-FFF2-40B4-BE49-F238E27FC236}">
                <a16:creationId xmlns:a16="http://schemas.microsoft.com/office/drawing/2014/main" id="{461B64AD-0377-4ABF-9D2B-CFC34015F616}"/>
              </a:ext>
            </a:extLst>
          </p:cNvPr>
          <p:cNvSpPr/>
          <p:nvPr/>
        </p:nvSpPr>
        <p:spPr>
          <a:xfrm>
            <a:off x="5154151" y="4698963"/>
            <a:ext cx="3494314" cy="979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ttangolo 10">
            <a:extLst>
              <a:ext uri="{FF2B5EF4-FFF2-40B4-BE49-F238E27FC236}">
                <a16:creationId xmlns:a16="http://schemas.microsoft.com/office/drawing/2014/main" id="{994DD5B3-1CCB-4E07-A687-8442C501E8DA}"/>
              </a:ext>
            </a:extLst>
          </p:cNvPr>
          <p:cNvSpPr/>
          <p:nvPr/>
        </p:nvSpPr>
        <p:spPr>
          <a:xfrm>
            <a:off x="5154151" y="4981992"/>
            <a:ext cx="1164769" cy="598715"/>
          </a:xfrm>
          <a:prstGeom prst="rect">
            <a:avLst/>
          </a:prstGeom>
          <a:solidFill>
            <a:schemeClr val="bg1">
              <a:lumMod val="75000"/>
              <a:lumOff val="2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CasellaDiTesto 11">
            <a:extLst>
              <a:ext uri="{FF2B5EF4-FFF2-40B4-BE49-F238E27FC236}">
                <a16:creationId xmlns:a16="http://schemas.microsoft.com/office/drawing/2014/main" id="{0D7B6AF2-6202-4FAF-A3E0-9A1066FDB9A5}"/>
              </a:ext>
            </a:extLst>
          </p:cNvPr>
          <p:cNvSpPr txBox="1"/>
          <p:nvPr/>
        </p:nvSpPr>
        <p:spPr>
          <a:xfrm>
            <a:off x="6447433" y="4317966"/>
            <a:ext cx="1441420" cy="369332"/>
          </a:xfrm>
          <a:prstGeom prst="rect">
            <a:avLst/>
          </a:prstGeom>
          <a:noFill/>
        </p:spPr>
        <p:txBody>
          <a:bodyPr wrap="none" rtlCol="0">
            <a:spAutoFit/>
          </a:bodyPr>
          <a:lstStyle/>
          <a:p>
            <a:r>
              <a:rPr lang="it-IT" dirty="0" err="1"/>
              <a:t>Scintillator</a:t>
            </a:r>
            <a:r>
              <a:rPr lang="it-IT" dirty="0"/>
              <a:t> 1</a:t>
            </a:r>
            <a:endParaRPr lang="en-US" dirty="0"/>
          </a:p>
        </p:txBody>
      </p:sp>
      <p:sp>
        <p:nvSpPr>
          <p:cNvPr id="13" name="CasellaDiTesto 12">
            <a:extLst>
              <a:ext uri="{FF2B5EF4-FFF2-40B4-BE49-F238E27FC236}">
                <a16:creationId xmlns:a16="http://schemas.microsoft.com/office/drawing/2014/main" id="{23E83AA7-2391-4980-A1BE-FD68A3B8B57F}"/>
              </a:ext>
            </a:extLst>
          </p:cNvPr>
          <p:cNvSpPr txBox="1"/>
          <p:nvPr/>
        </p:nvSpPr>
        <p:spPr>
          <a:xfrm>
            <a:off x="3002103" y="4400780"/>
            <a:ext cx="1441420" cy="369332"/>
          </a:xfrm>
          <a:prstGeom prst="rect">
            <a:avLst/>
          </a:prstGeom>
          <a:noFill/>
        </p:spPr>
        <p:txBody>
          <a:bodyPr wrap="none" rtlCol="0">
            <a:spAutoFit/>
          </a:bodyPr>
          <a:lstStyle/>
          <a:p>
            <a:r>
              <a:rPr lang="it-IT" dirty="0" err="1"/>
              <a:t>Scintillator</a:t>
            </a:r>
            <a:r>
              <a:rPr lang="it-IT" dirty="0"/>
              <a:t> 2</a:t>
            </a:r>
            <a:endParaRPr lang="en-US" dirty="0"/>
          </a:p>
        </p:txBody>
      </p:sp>
      <p:sp>
        <p:nvSpPr>
          <p:cNvPr id="14" name="CasellaDiTesto 13">
            <a:extLst>
              <a:ext uri="{FF2B5EF4-FFF2-40B4-BE49-F238E27FC236}">
                <a16:creationId xmlns:a16="http://schemas.microsoft.com/office/drawing/2014/main" id="{EED15422-FEB7-4068-9576-F58A3D2ABAD5}"/>
              </a:ext>
            </a:extLst>
          </p:cNvPr>
          <p:cNvSpPr txBox="1"/>
          <p:nvPr/>
        </p:nvSpPr>
        <p:spPr>
          <a:xfrm>
            <a:off x="8722549" y="5480796"/>
            <a:ext cx="1441420" cy="369332"/>
          </a:xfrm>
          <a:prstGeom prst="rect">
            <a:avLst/>
          </a:prstGeom>
          <a:noFill/>
        </p:spPr>
        <p:txBody>
          <a:bodyPr wrap="none" rtlCol="0">
            <a:spAutoFit/>
          </a:bodyPr>
          <a:lstStyle/>
          <a:p>
            <a:r>
              <a:rPr lang="it-IT" dirty="0" err="1"/>
              <a:t>Scintillator</a:t>
            </a:r>
            <a:r>
              <a:rPr lang="it-IT" dirty="0"/>
              <a:t> 3</a:t>
            </a:r>
            <a:endParaRPr lang="en-US" dirty="0"/>
          </a:p>
        </p:txBody>
      </p:sp>
      <p:sp>
        <p:nvSpPr>
          <p:cNvPr id="15" name="CasellaDiTesto 14">
            <a:extLst>
              <a:ext uri="{FF2B5EF4-FFF2-40B4-BE49-F238E27FC236}">
                <a16:creationId xmlns:a16="http://schemas.microsoft.com/office/drawing/2014/main" id="{38C9733A-3D8C-4E0A-AAF1-081003BFBFF0}"/>
              </a:ext>
            </a:extLst>
          </p:cNvPr>
          <p:cNvSpPr txBox="1"/>
          <p:nvPr/>
        </p:nvSpPr>
        <p:spPr>
          <a:xfrm>
            <a:off x="5302574" y="5998380"/>
            <a:ext cx="1505540" cy="369332"/>
          </a:xfrm>
          <a:prstGeom prst="rect">
            <a:avLst/>
          </a:prstGeom>
          <a:noFill/>
        </p:spPr>
        <p:txBody>
          <a:bodyPr wrap="none" rtlCol="0">
            <a:spAutoFit/>
          </a:bodyPr>
          <a:lstStyle/>
          <a:p>
            <a:r>
              <a:rPr lang="it-IT" dirty="0"/>
              <a:t>RPC 0,2 mm</a:t>
            </a:r>
            <a:endParaRPr lang="en-US" dirty="0"/>
          </a:p>
        </p:txBody>
      </p:sp>
      <p:grpSp>
        <p:nvGrpSpPr>
          <p:cNvPr id="25" name="Gruppo 24">
            <a:extLst>
              <a:ext uri="{FF2B5EF4-FFF2-40B4-BE49-F238E27FC236}">
                <a16:creationId xmlns:a16="http://schemas.microsoft.com/office/drawing/2014/main" id="{08A3680F-CB27-45ED-869C-FC7CC62C4732}"/>
              </a:ext>
            </a:extLst>
          </p:cNvPr>
          <p:cNvGrpSpPr/>
          <p:nvPr/>
        </p:nvGrpSpPr>
        <p:grpSpPr>
          <a:xfrm>
            <a:off x="5154151" y="1999308"/>
            <a:ext cx="4384884" cy="1489287"/>
            <a:chOff x="1385808" y="1928827"/>
            <a:chExt cx="4384884" cy="1489287"/>
          </a:xfrm>
        </p:grpSpPr>
        <p:sp>
          <p:nvSpPr>
            <p:cNvPr id="16" name="Rettangolo 15">
              <a:extLst>
                <a:ext uri="{FF2B5EF4-FFF2-40B4-BE49-F238E27FC236}">
                  <a16:creationId xmlns:a16="http://schemas.microsoft.com/office/drawing/2014/main" id="{9843CBA2-58BB-4AD7-9C78-28813EC121EF}"/>
                </a:ext>
              </a:extLst>
            </p:cNvPr>
            <p:cNvSpPr/>
            <p:nvPr/>
          </p:nvSpPr>
          <p:spPr>
            <a:xfrm>
              <a:off x="1385808" y="1928827"/>
              <a:ext cx="4384884" cy="148928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tangolo 16">
              <a:extLst>
                <a:ext uri="{FF2B5EF4-FFF2-40B4-BE49-F238E27FC236}">
                  <a16:creationId xmlns:a16="http://schemas.microsoft.com/office/drawing/2014/main" id="{FC1C1CF4-1162-4147-AF72-A03F5CF93752}"/>
                </a:ext>
              </a:extLst>
            </p:cNvPr>
            <p:cNvSpPr/>
            <p:nvPr/>
          </p:nvSpPr>
          <p:spPr>
            <a:xfrm>
              <a:off x="1433132" y="2002970"/>
              <a:ext cx="4252991" cy="13062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a:extLst>
                <a:ext uri="{FF2B5EF4-FFF2-40B4-BE49-F238E27FC236}">
                  <a16:creationId xmlns:a16="http://schemas.microsoft.com/office/drawing/2014/main" id="{D73540B1-4F7C-42E3-8120-345227978FA6}"/>
                </a:ext>
              </a:extLst>
            </p:cNvPr>
            <p:cNvSpPr/>
            <p:nvPr/>
          </p:nvSpPr>
          <p:spPr>
            <a:xfrm>
              <a:off x="1433132" y="2175811"/>
              <a:ext cx="4252991" cy="13062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18">
              <a:extLst>
                <a:ext uri="{FF2B5EF4-FFF2-40B4-BE49-F238E27FC236}">
                  <a16:creationId xmlns:a16="http://schemas.microsoft.com/office/drawing/2014/main" id="{FDFAEB5F-3604-465A-A021-C7EC0FB8D7DC}"/>
                </a:ext>
              </a:extLst>
            </p:cNvPr>
            <p:cNvSpPr/>
            <p:nvPr/>
          </p:nvSpPr>
          <p:spPr>
            <a:xfrm>
              <a:off x="1433132" y="2351313"/>
              <a:ext cx="4252991" cy="13062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tangolo 19">
              <a:extLst>
                <a:ext uri="{FF2B5EF4-FFF2-40B4-BE49-F238E27FC236}">
                  <a16:creationId xmlns:a16="http://schemas.microsoft.com/office/drawing/2014/main" id="{EB2B6DAD-F5A6-4145-9905-26BF27371A77}"/>
                </a:ext>
              </a:extLst>
            </p:cNvPr>
            <p:cNvSpPr/>
            <p:nvPr/>
          </p:nvSpPr>
          <p:spPr>
            <a:xfrm>
              <a:off x="1433132" y="2514598"/>
              <a:ext cx="4252991" cy="13062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tangolo 20">
              <a:extLst>
                <a:ext uri="{FF2B5EF4-FFF2-40B4-BE49-F238E27FC236}">
                  <a16:creationId xmlns:a16="http://schemas.microsoft.com/office/drawing/2014/main" id="{5A8517EA-46DF-4E00-ABF9-FF39E067A528}"/>
                </a:ext>
              </a:extLst>
            </p:cNvPr>
            <p:cNvSpPr/>
            <p:nvPr/>
          </p:nvSpPr>
          <p:spPr>
            <a:xfrm>
              <a:off x="1433132" y="2687439"/>
              <a:ext cx="4252991" cy="13062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21">
              <a:extLst>
                <a:ext uri="{FF2B5EF4-FFF2-40B4-BE49-F238E27FC236}">
                  <a16:creationId xmlns:a16="http://schemas.microsoft.com/office/drawing/2014/main" id="{17F0031F-67CD-4967-BA81-D2BEA02FA03D}"/>
                </a:ext>
              </a:extLst>
            </p:cNvPr>
            <p:cNvSpPr/>
            <p:nvPr/>
          </p:nvSpPr>
          <p:spPr>
            <a:xfrm>
              <a:off x="1433132" y="2862941"/>
              <a:ext cx="4252991" cy="13062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ttangolo 22">
              <a:extLst>
                <a:ext uri="{FF2B5EF4-FFF2-40B4-BE49-F238E27FC236}">
                  <a16:creationId xmlns:a16="http://schemas.microsoft.com/office/drawing/2014/main" id="{F22E969C-D442-4492-B89F-D2AEAF12D80B}"/>
                </a:ext>
              </a:extLst>
            </p:cNvPr>
            <p:cNvSpPr/>
            <p:nvPr/>
          </p:nvSpPr>
          <p:spPr>
            <a:xfrm>
              <a:off x="1433132" y="3035782"/>
              <a:ext cx="4252991" cy="13062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tangolo 23">
              <a:extLst>
                <a:ext uri="{FF2B5EF4-FFF2-40B4-BE49-F238E27FC236}">
                  <a16:creationId xmlns:a16="http://schemas.microsoft.com/office/drawing/2014/main" id="{9E6ECCCB-85D7-48F7-AAC0-68E3733E389B}"/>
                </a:ext>
              </a:extLst>
            </p:cNvPr>
            <p:cNvSpPr/>
            <p:nvPr/>
          </p:nvSpPr>
          <p:spPr>
            <a:xfrm>
              <a:off x="1433132" y="3211284"/>
              <a:ext cx="4252991" cy="13062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Connettore 2 26">
            <a:extLst>
              <a:ext uri="{FF2B5EF4-FFF2-40B4-BE49-F238E27FC236}">
                <a16:creationId xmlns:a16="http://schemas.microsoft.com/office/drawing/2014/main" id="{9C04D7A2-23CB-4BFB-BE46-086EDF824DB8}"/>
              </a:ext>
            </a:extLst>
          </p:cNvPr>
          <p:cNvCxnSpPr/>
          <p:nvPr/>
        </p:nvCxnSpPr>
        <p:spPr>
          <a:xfrm>
            <a:off x="9454466" y="2487108"/>
            <a:ext cx="7075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AC2EEEBF-3948-40D5-9965-45DCA424597F}"/>
              </a:ext>
            </a:extLst>
          </p:cNvPr>
          <p:cNvCxnSpPr/>
          <p:nvPr/>
        </p:nvCxnSpPr>
        <p:spPr>
          <a:xfrm>
            <a:off x="9465805" y="2661279"/>
            <a:ext cx="7075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E12F80A8-FE45-4290-9A1C-5437DEE88C0C}"/>
              </a:ext>
            </a:extLst>
          </p:cNvPr>
          <p:cNvCxnSpPr/>
          <p:nvPr/>
        </p:nvCxnSpPr>
        <p:spPr>
          <a:xfrm>
            <a:off x="9454465" y="2835606"/>
            <a:ext cx="7075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6283E8DC-DB61-40AF-B49B-C671E25D684C}"/>
              </a:ext>
            </a:extLst>
          </p:cNvPr>
          <p:cNvSpPr txBox="1"/>
          <p:nvPr/>
        </p:nvSpPr>
        <p:spPr>
          <a:xfrm>
            <a:off x="10246515" y="2453902"/>
            <a:ext cx="1005403" cy="369332"/>
          </a:xfrm>
          <a:prstGeom prst="rect">
            <a:avLst/>
          </a:prstGeom>
          <a:noFill/>
        </p:spPr>
        <p:txBody>
          <a:bodyPr wrap="none" rtlCol="0">
            <a:spAutoFit/>
          </a:bodyPr>
          <a:lstStyle/>
          <a:p>
            <a:r>
              <a:rPr lang="it-IT" dirty="0" err="1"/>
              <a:t>Signals</a:t>
            </a:r>
            <a:r>
              <a:rPr lang="it-IT" dirty="0"/>
              <a:t> </a:t>
            </a:r>
            <a:endParaRPr lang="en-US" dirty="0"/>
          </a:p>
        </p:txBody>
      </p:sp>
      <p:sp>
        <p:nvSpPr>
          <p:cNvPr id="31" name="CasellaDiTesto 30">
            <a:extLst>
              <a:ext uri="{FF2B5EF4-FFF2-40B4-BE49-F238E27FC236}">
                <a16:creationId xmlns:a16="http://schemas.microsoft.com/office/drawing/2014/main" id="{66F9931D-6EEF-4669-BA50-E2E0645145F8}"/>
              </a:ext>
            </a:extLst>
          </p:cNvPr>
          <p:cNvSpPr txBox="1"/>
          <p:nvPr/>
        </p:nvSpPr>
        <p:spPr>
          <a:xfrm>
            <a:off x="5857131" y="1535890"/>
            <a:ext cx="2698175" cy="369332"/>
          </a:xfrm>
          <a:prstGeom prst="rect">
            <a:avLst/>
          </a:prstGeom>
          <a:noFill/>
        </p:spPr>
        <p:txBody>
          <a:bodyPr wrap="none" rtlCol="0">
            <a:spAutoFit/>
          </a:bodyPr>
          <a:lstStyle/>
          <a:p>
            <a:r>
              <a:rPr lang="it-IT" dirty="0"/>
              <a:t>Read – out RPC 200 </a:t>
            </a:r>
            <a:r>
              <a:rPr lang="it-IT" dirty="0" err="1"/>
              <a:t>um</a:t>
            </a:r>
            <a:endParaRPr lang="en-US" dirty="0"/>
          </a:p>
        </p:txBody>
      </p:sp>
      <p:sp>
        <p:nvSpPr>
          <p:cNvPr id="32" name="CasellaDiTesto 31">
            <a:extLst>
              <a:ext uri="{FF2B5EF4-FFF2-40B4-BE49-F238E27FC236}">
                <a16:creationId xmlns:a16="http://schemas.microsoft.com/office/drawing/2014/main" id="{E57D4265-1F20-4FE1-9772-F1DF6FBB63A5}"/>
              </a:ext>
            </a:extLst>
          </p:cNvPr>
          <p:cNvSpPr txBox="1"/>
          <p:nvPr/>
        </p:nvSpPr>
        <p:spPr>
          <a:xfrm>
            <a:off x="5154151" y="3752383"/>
            <a:ext cx="4998121" cy="369332"/>
          </a:xfrm>
          <a:prstGeom prst="rect">
            <a:avLst/>
          </a:prstGeom>
          <a:noFill/>
        </p:spPr>
        <p:txBody>
          <a:bodyPr wrap="square" rtlCol="0">
            <a:spAutoFit/>
          </a:bodyPr>
          <a:lstStyle/>
          <a:p>
            <a:r>
              <a:rPr lang="it-IT" dirty="0"/>
              <a:t>Trigger: </a:t>
            </a:r>
            <a:r>
              <a:rPr lang="it-IT" dirty="0" err="1"/>
              <a:t>Scint</a:t>
            </a:r>
            <a:r>
              <a:rPr lang="it-IT" dirty="0"/>
              <a:t> 1 And </a:t>
            </a:r>
            <a:r>
              <a:rPr lang="it-IT" dirty="0" err="1"/>
              <a:t>Scint</a:t>
            </a:r>
            <a:r>
              <a:rPr lang="it-IT" dirty="0"/>
              <a:t> 2 And </a:t>
            </a:r>
            <a:r>
              <a:rPr lang="it-IT" dirty="0" err="1"/>
              <a:t>Scint</a:t>
            </a:r>
            <a:r>
              <a:rPr lang="it-IT" dirty="0"/>
              <a:t> 3</a:t>
            </a:r>
            <a:endParaRPr lang="en-US" dirty="0"/>
          </a:p>
        </p:txBody>
      </p:sp>
      <p:pic>
        <p:nvPicPr>
          <p:cNvPr id="4" name="Immagine 3">
            <a:extLst>
              <a:ext uri="{FF2B5EF4-FFF2-40B4-BE49-F238E27FC236}">
                <a16:creationId xmlns:a16="http://schemas.microsoft.com/office/drawing/2014/main" id="{2684FC5E-CD3F-4F4C-8B55-DE0AFB62D7B1}"/>
              </a:ext>
            </a:extLst>
          </p:cNvPr>
          <p:cNvPicPr>
            <a:picLocks noChangeAspect="1"/>
          </p:cNvPicPr>
          <p:nvPr/>
        </p:nvPicPr>
        <p:blipFill>
          <a:blip r:embed="rId2"/>
          <a:stretch>
            <a:fillRect/>
          </a:stretch>
        </p:blipFill>
        <p:spPr>
          <a:xfrm>
            <a:off x="1529875" y="1654565"/>
            <a:ext cx="3077358" cy="2406555"/>
          </a:xfrm>
          <a:prstGeom prst="rect">
            <a:avLst/>
          </a:prstGeom>
        </p:spPr>
      </p:pic>
      <p:sp>
        <p:nvSpPr>
          <p:cNvPr id="3" name="CasellaDiTesto 2">
            <a:extLst>
              <a:ext uri="{FF2B5EF4-FFF2-40B4-BE49-F238E27FC236}">
                <a16:creationId xmlns:a16="http://schemas.microsoft.com/office/drawing/2014/main" id="{B8C729C2-2188-42AA-8EC5-CEAD9048C83A}"/>
              </a:ext>
            </a:extLst>
          </p:cNvPr>
          <p:cNvSpPr txBox="1"/>
          <p:nvPr/>
        </p:nvSpPr>
        <p:spPr>
          <a:xfrm>
            <a:off x="1369652" y="4502632"/>
            <a:ext cx="954107" cy="369332"/>
          </a:xfrm>
          <a:prstGeom prst="rect">
            <a:avLst/>
          </a:prstGeom>
          <a:noFill/>
        </p:spPr>
        <p:txBody>
          <a:bodyPr wrap="none" rtlCol="0">
            <a:spAutoFit/>
          </a:bodyPr>
          <a:lstStyle/>
          <a:p>
            <a:r>
              <a:rPr lang="it-IT" dirty="0"/>
              <a:t>Pick-up</a:t>
            </a:r>
            <a:endParaRPr lang="en-US" dirty="0"/>
          </a:p>
        </p:txBody>
      </p:sp>
      <p:cxnSp>
        <p:nvCxnSpPr>
          <p:cNvPr id="26" name="Connettore 2 25">
            <a:extLst>
              <a:ext uri="{FF2B5EF4-FFF2-40B4-BE49-F238E27FC236}">
                <a16:creationId xmlns:a16="http://schemas.microsoft.com/office/drawing/2014/main" id="{CDD04FE1-7ECC-49F3-BD04-CB0212E7721F}"/>
              </a:ext>
            </a:extLst>
          </p:cNvPr>
          <p:cNvCxnSpPr>
            <a:stCxn id="3" idx="0"/>
          </p:cNvCxnSpPr>
          <p:nvPr/>
        </p:nvCxnSpPr>
        <p:spPr>
          <a:xfrm flipV="1">
            <a:off x="1846706" y="3171577"/>
            <a:ext cx="839344" cy="1331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A58CE7D4-0F7A-4FEA-B359-871E90732565}"/>
              </a:ext>
            </a:extLst>
          </p:cNvPr>
          <p:cNvSpPr txBox="1"/>
          <p:nvPr/>
        </p:nvSpPr>
        <p:spPr>
          <a:xfrm>
            <a:off x="1136341" y="1136001"/>
            <a:ext cx="1005403" cy="369332"/>
          </a:xfrm>
          <a:prstGeom prst="rect">
            <a:avLst/>
          </a:prstGeom>
          <a:noFill/>
        </p:spPr>
        <p:txBody>
          <a:bodyPr wrap="none" rtlCol="0">
            <a:spAutoFit/>
          </a:bodyPr>
          <a:lstStyle/>
          <a:p>
            <a:r>
              <a:rPr lang="it-IT" dirty="0"/>
              <a:t>Bakelite</a:t>
            </a:r>
            <a:endParaRPr lang="en-US" dirty="0"/>
          </a:p>
        </p:txBody>
      </p:sp>
      <p:cxnSp>
        <p:nvCxnSpPr>
          <p:cNvPr id="35" name="Connettore 2 34">
            <a:extLst>
              <a:ext uri="{FF2B5EF4-FFF2-40B4-BE49-F238E27FC236}">
                <a16:creationId xmlns:a16="http://schemas.microsoft.com/office/drawing/2014/main" id="{94788010-2C44-4BBC-A772-85CF94382DA9}"/>
              </a:ext>
            </a:extLst>
          </p:cNvPr>
          <p:cNvCxnSpPr>
            <a:stCxn id="33" idx="2"/>
          </p:cNvCxnSpPr>
          <p:nvPr/>
        </p:nvCxnSpPr>
        <p:spPr>
          <a:xfrm>
            <a:off x="1639043" y="1505333"/>
            <a:ext cx="1047007" cy="948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52E9448C-A0B0-49CF-96AC-01B1CFABD8CC}"/>
              </a:ext>
            </a:extLst>
          </p:cNvPr>
          <p:cNvCxnSpPr>
            <a:stCxn id="33" idx="2"/>
          </p:cNvCxnSpPr>
          <p:nvPr/>
        </p:nvCxnSpPr>
        <p:spPr>
          <a:xfrm>
            <a:off x="1639043" y="1505333"/>
            <a:ext cx="517091" cy="1330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E1463C81-2A8C-490B-AF23-D1D935130118}"/>
              </a:ext>
            </a:extLst>
          </p:cNvPr>
          <p:cNvSpPr txBox="1"/>
          <p:nvPr/>
        </p:nvSpPr>
        <p:spPr>
          <a:xfrm>
            <a:off x="2281808" y="4181187"/>
            <a:ext cx="1069524" cy="369332"/>
          </a:xfrm>
          <a:prstGeom prst="rect">
            <a:avLst/>
          </a:prstGeom>
          <a:noFill/>
        </p:spPr>
        <p:txBody>
          <a:bodyPr wrap="none" rtlCol="0">
            <a:spAutoFit/>
          </a:bodyPr>
          <a:lstStyle/>
          <a:p>
            <a:r>
              <a:rPr lang="it-IT" dirty="0" err="1"/>
              <a:t>Graphite</a:t>
            </a:r>
            <a:endParaRPr lang="en-US" dirty="0"/>
          </a:p>
        </p:txBody>
      </p:sp>
      <p:cxnSp>
        <p:nvCxnSpPr>
          <p:cNvPr id="40" name="Connettore 2 39">
            <a:extLst>
              <a:ext uri="{FF2B5EF4-FFF2-40B4-BE49-F238E27FC236}">
                <a16:creationId xmlns:a16="http://schemas.microsoft.com/office/drawing/2014/main" id="{44167231-D5D4-44C5-AD51-87268B6E3C2F}"/>
              </a:ext>
            </a:extLst>
          </p:cNvPr>
          <p:cNvCxnSpPr>
            <a:stCxn id="38" idx="0"/>
          </p:cNvCxnSpPr>
          <p:nvPr/>
        </p:nvCxnSpPr>
        <p:spPr>
          <a:xfrm flipV="1">
            <a:off x="2816570" y="3347079"/>
            <a:ext cx="8036" cy="83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id="{7DB6AB30-F972-477C-9468-4D9C81A77057}"/>
              </a:ext>
            </a:extLst>
          </p:cNvPr>
          <p:cNvCxnSpPr>
            <a:stCxn id="38" idx="0"/>
          </p:cNvCxnSpPr>
          <p:nvPr/>
        </p:nvCxnSpPr>
        <p:spPr>
          <a:xfrm flipV="1">
            <a:off x="2816570" y="3106263"/>
            <a:ext cx="693837" cy="1074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CasellaDiTesto 42">
            <a:extLst>
              <a:ext uri="{FF2B5EF4-FFF2-40B4-BE49-F238E27FC236}">
                <a16:creationId xmlns:a16="http://schemas.microsoft.com/office/drawing/2014/main" id="{C5A4C34C-912A-42BF-84C4-9A1C9A7EC387}"/>
              </a:ext>
            </a:extLst>
          </p:cNvPr>
          <p:cNvSpPr txBox="1"/>
          <p:nvPr/>
        </p:nvSpPr>
        <p:spPr>
          <a:xfrm>
            <a:off x="3542447" y="1629976"/>
            <a:ext cx="1133644" cy="369332"/>
          </a:xfrm>
          <a:prstGeom prst="rect">
            <a:avLst/>
          </a:prstGeom>
          <a:noFill/>
        </p:spPr>
        <p:txBody>
          <a:bodyPr wrap="none" rtlCol="0">
            <a:spAutoFit/>
          </a:bodyPr>
          <a:lstStyle/>
          <a:p>
            <a:r>
              <a:rPr lang="it-IT" dirty="0" err="1">
                <a:solidFill>
                  <a:srgbClr val="92D050"/>
                </a:solidFill>
              </a:rPr>
              <a:t>Shielding</a:t>
            </a:r>
            <a:endParaRPr lang="en-US" dirty="0">
              <a:solidFill>
                <a:srgbClr val="92D050"/>
              </a:solidFill>
            </a:endParaRPr>
          </a:p>
        </p:txBody>
      </p:sp>
      <p:cxnSp>
        <p:nvCxnSpPr>
          <p:cNvPr id="45" name="Connettore 2 44">
            <a:extLst>
              <a:ext uri="{FF2B5EF4-FFF2-40B4-BE49-F238E27FC236}">
                <a16:creationId xmlns:a16="http://schemas.microsoft.com/office/drawing/2014/main" id="{59864745-B53A-4C91-AC25-2F095B0B1BA7}"/>
              </a:ext>
            </a:extLst>
          </p:cNvPr>
          <p:cNvCxnSpPr/>
          <p:nvPr/>
        </p:nvCxnSpPr>
        <p:spPr>
          <a:xfrm flipH="1">
            <a:off x="3722813" y="1999308"/>
            <a:ext cx="378670" cy="48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CasellaDiTesto 45">
            <a:extLst>
              <a:ext uri="{FF2B5EF4-FFF2-40B4-BE49-F238E27FC236}">
                <a16:creationId xmlns:a16="http://schemas.microsoft.com/office/drawing/2014/main" id="{E5F44918-670F-48FE-8C13-F9098B48C538}"/>
              </a:ext>
            </a:extLst>
          </p:cNvPr>
          <p:cNvSpPr txBox="1"/>
          <p:nvPr/>
        </p:nvSpPr>
        <p:spPr>
          <a:xfrm>
            <a:off x="1121311" y="3498753"/>
            <a:ext cx="774571" cy="369332"/>
          </a:xfrm>
          <a:prstGeom prst="rect">
            <a:avLst/>
          </a:prstGeom>
          <a:noFill/>
        </p:spPr>
        <p:txBody>
          <a:bodyPr wrap="none" rtlCol="0">
            <a:spAutoFit/>
          </a:bodyPr>
          <a:lstStyle/>
          <a:p>
            <a:r>
              <a:rPr lang="it-IT" dirty="0" err="1">
                <a:solidFill>
                  <a:srgbClr val="92D050"/>
                </a:solidFill>
              </a:rPr>
              <a:t>Foam</a:t>
            </a:r>
            <a:endParaRPr lang="en-US" dirty="0">
              <a:solidFill>
                <a:srgbClr val="92D050"/>
              </a:solidFill>
            </a:endParaRPr>
          </a:p>
        </p:txBody>
      </p:sp>
      <p:cxnSp>
        <p:nvCxnSpPr>
          <p:cNvPr id="48" name="Connettore 2 47">
            <a:extLst>
              <a:ext uri="{FF2B5EF4-FFF2-40B4-BE49-F238E27FC236}">
                <a16:creationId xmlns:a16="http://schemas.microsoft.com/office/drawing/2014/main" id="{322169CB-2804-440E-8E5B-32C00C390612}"/>
              </a:ext>
            </a:extLst>
          </p:cNvPr>
          <p:cNvCxnSpPr>
            <a:cxnSpLocks/>
            <a:stCxn id="46" idx="3"/>
          </p:cNvCxnSpPr>
          <p:nvPr/>
        </p:nvCxnSpPr>
        <p:spPr>
          <a:xfrm flipV="1">
            <a:off x="1895882" y="3347079"/>
            <a:ext cx="190167" cy="336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593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AAE754-2FBD-42B4-9AE9-243A255BF861}"/>
              </a:ext>
            </a:extLst>
          </p:cNvPr>
          <p:cNvSpPr>
            <a:spLocks noGrp="1"/>
          </p:cNvSpPr>
          <p:nvPr>
            <p:ph type="title"/>
          </p:nvPr>
        </p:nvSpPr>
        <p:spPr>
          <a:xfrm>
            <a:off x="838200" y="238625"/>
            <a:ext cx="10515600" cy="1325563"/>
          </a:xfrm>
        </p:spPr>
        <p:txBody>
          <a:bodyPr/>
          <a:lstStyle/>
          <a:p>
            <a:pPr algn="l"/>
            <a:r>
              <a:rPr lang="it-IT" dirty="0"/>
              <a:t>RCC 1 mm gap </a:t>
            </a:r>
            <a:r>
              <a:rPr lang="it-IT" dirty="0" err="1"/>
              <a:t>efficiency</a:t>
            </a:r>
            <a:endParaRPr lang="en-US" dirty="0"/>
          </a:p>
        </p:txBody>
      </p:sp>
      <p:graphicFrame>
        <p:nvGraphicFramePr>
          <p:cNvPr id="8" name="Oggetto 7">
            <a:extLst>
              <a:ext uri="{FF2B5EF4-FFF2-40B4-BE49-F238E27FC236}">
                <a16:creationId xmlns:a16="http://schemas.microsoft.com/office/drawing/2014/main" id="{B0D11036-2133-4703-A810-BDE026EB85EE}"/>
              </a:ext>
            </a:extLst>
          </p:cNvPr>
          <p:cNvGraphicFramePr>
            <a:graphicFrameLocks noChangeAspect="1"/>
          </p:cNvGraphicFramePr>
          <p:nvPr>
            <p:extLst>
              <p:ext uri="{D42A27DB-BD31-4B8C-83A1-F6EECF244321}">
                <p14:modId xmlns:p14="http://schemas.microsoft.com/office/powerpoint/2010/main" val="4270115547"/>
              </p:ext>
            </p:extLst>
          </p:nvPr>
        </p:nvGraphicFramePr>
        <p:xfrm>
          <a:off x="2447968" y="1838542"/>
          <a:ext cx="7829464" cy="5039390"/>
        </p:xfrm>
        <a:graphic>
          <a:graphicData uri="http://schemas.openxmlformats.org/presentationml/2006/ole">
            <mc:AlternateContent xmlns:mc="http://schemas.openxmlformats.org/markup-compatibility/2006">
              <mc:Choice xmlns:v="urn:schemas-microsoft-com:vml" Requires="v">
                <p:oleObj name="Acrobat Document" r:id="rId2" imgW="4320466" imgH="2780939" progId="AcroExch.Document.7">
                  <p:embed/>
                </p:oleObj>
              </mc:Choice>
              <mc:Fallback>
                <p:oleObj name="Acrobat Document" r:id="rId2" imgW="4320466" imgH="2780939" progId="AcroExch.Document.7">
                  <p:embed/>
                  <p:pic>
                    <p:nvPicPr>
                      <p:cNvPr id="8" name="Oggetto 7">
                        <a:extLst>
                          <a:ext uri="{FF2B5EF4-FFF2-40B4-BE49-F238E27FC236}">
                            <a16:creationId xmlns:a16="http://schemas.microsoft.com/office/drawing/2014/main" id="{B0D11036-2133-4703-A810-BDE026EB85EE}"/>
                          </a:ext>
                        </a:extLst>
                      </p:cNvPr>
                      <p:cNvPicPr/>
                      <p:nvPr/>
                    </p:nvPicPr>
                    <p:blipFill>
                      <a:blip r:embed="rId3"/>
                      <a:stretch>
                        <a:fillRect/>
                      </a:stretch>
                    </p:blipFill>
                    <p:spPr>
                      <a:xfrm>
                        <a:off x="2447968" y="1838542"/>
                        <a:ext cx="7829464" cy="5039390"/>
                      </a:xfrm>
                      <a:prstGeom prst="rect">
                        <a:avLst/>
                      </a:prstGeom>
                    </p:spPr>
                  </p:pic>
                </p:oleObj>
              </mc:Fallback>
            </mc:AlternateContent>
          </a:graphicData>
        </a:graphic>
      </p:graphicFrame>
      <p:sp>
        <p:nvSpPr>
          <p:cNvPr id="3" name="Rettangolo 2">
            <a:extLst>
              <a:ext uri="{FF2B5EF4-FFF2-40B4-BE49-F238E27FC236}">
                <a16:creationId xmlns:a16="http://schemas.microsoft.com/office/drawing/2014/main" id="{719468BA-79AB-4A66-9DD9-802409FE6EDA}"/>
              </a:ext>
            </a:extLst>
          </p:cNvPr>
          <p:cNvSpPr/>
          <p:nvPr/>
        </p:nvSpPr>
        <p:spPr>
          <a:xfrm>
            <a:off x="3686175" y="1838542"/>
            <a:ext cx="5353050" cy="333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ttore 1 4"/>
          <p:cNvCxnSpPr/>
          <p:nvPr/>
        </p:nvCxnSpPr>
        <p:spPr>
          <a:xfrm flipV="1">
            <a:off x="3952875" y="2168197"/>
            <a:ext cx="2409825" cy="419152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flipV="1">
            <a:off x="4169229" y="2228068"/>
            <a:ext cx="3712028" cy="4135154"/>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18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3DD807-801B-4065-B145-B6DB20B2B191}"/>
              </a:ext>
            </a:extLst>
          </p:cNvPr>
          <p:cNvSpPr>
            <a:spLocks noGrp="1"/>
          </p:cNvSpPr>
          <p:nvPr>
            <p:ph type="title"/>
          </p:nvPr>
        </p:nvSpPr>
        <p:spPr/>
        <p:txBody>
          <a:bodyPr>
            <a:normAutofit/>
          </a:bodyPr>
          <a:lstStyle/>
          <a:p>
            <a:pPr algn="l"/>
            <a:r>
              <a:rPr lang="it-IT" sz="4000" dirty="0"/>
              <a:t>RCC 1 mm gap</a:t>
            </a:r>
            <a:br>
              <a:rPr lang="it-IT" dirty="0"/>
            </a:br>
            <a:r>
              <a:rPr lang="it-IT" sz="2400" dirty="0"/>
              <a:t>(time of </a:t>
            </a:r>
            <a:r>
              <a:rPr lang="it-IT" sz="2400" dirty="0" err="1"/>
              <a:t>flight</a:t>
            </a:r>
            <a:r>
              <a:rPr lang="it-IT" sz="2400" dirty="0"/>
              <a:t> </a:t>
            </a:r>
            <a:r>
              <a:rPr lang="it-IT" sz="2400" dirty="0" err="1"/>
              <a:t>as</a:t>
            </a:r>
            <a:r>
              <a:rPr lang="it-IT" sz="2400" dirty="0"/>
              <a:t> </a:t>
            </a:r>
            <a:r>
              <a:rPr lang="it-IT" sz="2400" dirty="0" err="1"/>
              <a:t>respect</a:t>
            </a:r>
            <a:r>
              <a:rPr lang="it-IT" sz="2400" dirty="0"/>
              <a:t> to RPC 0,2 mm)</a:t>
            </a:r>
            <a:endParaRPr lang="en-US" sz="2400" dirty="0"/>
          </a:p>
        </p:txBody>
      </p:sp>
      <p:pic>
        <p:nvPicPr>
          <p:cNvPr id="7" name="Immagine 6">
            <a:extLst>
              <a:ext uri="{FF2B5EF4-FFF2-40B4-BE49-F238E27FC236}">
                <a16:creationId xmlns:a16="http://schemas.microsoft.com/office/drawing/2014/main" id="{43903DD3-F5B1-48AF-836E-84C758694614}"/>
              </a:ext>
            </a:extLst>
          </p:cNvPr>
          <p:cNvPicPr>
            <a:picLocks noChangeAspect="1"/>
          </p:cNvPicPr>
          <p:nvPr/>
        </p:nvPicPr>
        <p:blipFill rotWithShape="1">
          <a:blip r:embed="rId2"/>
          <a:srcRect l="22536" t="19813" r="19375" b="11782"/>
          <a:stretch/>
        </p:blipFill>
        <p:spPr>
          <a:xfrm>
            <a:off x="1038162" y="2699657"/>
            <a:ext cx="5057838" cy="3350285"/>
          </a:xfrm>
          <a:prstGeom prst="rect">
            <a:avLst/>
          </a:prstGeom>
        </p:spPr>
      </p:pic>
      <p:pic>
        <p:nvPicPr>
          <p:cNvPr id="9" name="Immagine 8">
            <a:extLst>
              <a:ext uri="{FF2B5EF4-FFF2-40B4-BE49-F238E27FC236}">
                <a16:creationId xmlns:a16="http://schemas.microsoft.com/office/drawing/2014/main" id="{7DEA9913-54AB-49F5-B453-B169A9C34418}"/>
              </a:ext>
            </a:extLst>
          </p:cNvPr>
          <p:cNvPicPr>
            <a:picLocks noChangeAspect="1"/>
          </p:cNvPicPr>
          <p:nvPr/>
        </p:nvPicPr>
        <p:blipFill rotWithShape="1">
          <a:blip r:embed="rId3"/>
          <a:srcRect l="22456" t="20106" r="19286" b="11782"/>
          <a:stretch/>
        </p:blipFill>
        <p:spPr>
          <a:xfrm>
            <a:off x="6190392" y="2699657"/>
            <a:ext cx="5057839" cy="3350286"/>
          </a:xfrm>
          <a:prstGeom prst="rect">
            <a:avLst/>
          </a:prstGeom>
        </p:spPr>
      </p:pic>
      <p:sp>
        <p:nvSpPr>
          <p:cNvPr id="10" name="CasellaDiTesto 9">
            <a:extLst>
              <a:ext uri="{FF2B5EF4-FFF2-40B4-BE49-F238E27FC236}">
                <a16:creationId xmlns:a16="http://schemas.microsoft.com/office/drawing/2014/main" id="{95519BEE-C977-4231-B50F-49C0FDDCB4DA}"/>
              </a:ext>
            </a:extLst>
          </p:cNvPr>
          <p:cNvSpPr txBox="1"/>
          <p:nvPr/>
        </p:nvSpPr>
        <p:spPr>
          <a:xfrm>
            <a:off x="2650131" y="2289318"/>
            <a:ext cx="1833900" cy="369332"/>
          </a:xfrm>
          <a:prstGeom prst="rect">
            <a:avLst/>
          </a:prstGeom>
          <a:noFill/>
        </p:spPr>
        <p:txBody>
          <a:bodyPr wrap="none" rtlCol="0">
            <a:spAutoFit/>
          </a:bodyPr>
          <a:lstStyle/>
          <a:p>
            <a:r>
              <a:rPr lang="it-IT" b="1" dirty="0" err="1"/>
              <a:t>Polarization</a:t>
            </a:r>
            <a:r>
              <a:rPr lang="it-IT" b="1" dirty="0"/>
              <a:t> HV - </a:t>
            </a:r>
            <a:endParaRPr lang="en-US" b="1" dirty="0"/>
          </a:p>
        </p:txBody>
      </p:sp>
      <p:sp>
        <p:nvSpPr>
          <p:cNvPr id="11" name="CasellaDiTesto 10">
            <a:extLst>
              <a:ext uri="{FF2B5EF4-FFF2-40B4-BE49-F238E27FC236}">
                <a16:creationId xmlns:a16="http://schemas.microsoft.com/office/drawing/2014/main" id="{C9EE56FA-1112-4FC9-BD1A-1E359504E169}"/>
              </a:ext>
            </a:extLst>
          </p:cNvPr>
          <p:cNvSpPr txBox="1"/>
          <p:nvPr/>
        </p:nvSpPr>
        <p:spPr>
          <a:xfrm>
            <a:off x="7714745" y="2289318"/>
            <a:ext cx="1844223" cy="369332"/>
          </a:xfrm>
          <a:prstGeom prst="rect">
            <a:avLst/>
          </a:prstGeom>
          <a:noFill/>
        </p:spPr>
        <p:txBody>
          <a:bodyPr wrap="none" rtlCol="0">
            <a:spAutoFit/>
          </a:bodyPr>
          <a:lstStyle/>
          <a:p>
            <a:r>
              <a:rPr lang="it-IT" dirty="0" err="1">
                <a:solidFill>
                  <a:srgbClr val="FF0000"/>
                </a:solidFill>
              </a:rPr>
              <a:t>Polarization</a:t>
            </a:r>
            <a:r>
              <a:rPr lang="it-IT" dirty="0">
                <a:solidFill>
                  <a:srgbClr val="FF0000"/>
                </a:solidFill>
              </a:rPr>
              <a:t> HV + </a:t>
            </a:r>
            <a:endParaRPr lang="en-US" dirty="0">
              <a:solidFill>
                <a:srgbClr val="FF0000"/>
              </a:solidFill>
            </a:endParaRPr>
          </a:p>
        </p:txBody>
      </p:sp>
      <p:sp>
        <p:nvSpPr>
          <p:cNvPr id="3" name="CasellaDiTesto 2"/>
          <p:cNvSpPr txBox="1"/>
          <p:nvPr/>
        </p:nvSpPr>
        <p:spPr>
          <a:xfrm>
            <a:off x="1915885" y="3788229"/>
            <a:ext cx="1032655" cy="369332"/>
          </a:xfrm>
          <a:prstGeom prst="rect">
            <a:avLst/>
          </a:prstGeom>
          <a:noFill/>
        </p:spPr>
        <p:txBody>
          <a:bodyPr wrap="none" rtlCol="0">
            <a:spAutoFit/>
          </a:bodyPr>
          <a:lstStyle/>
          <a:p>
            <a:r>
              <a:rPr lang="el-GR" dirty="0"/>
              <a:t>σ</a:t>
            </a:r>
            <a:r>
              <a:rPr lang="it-IT" dirty="0"/>
              <a:t> = 1.4ns</a:t>
            </a:r>
            <a:endParaRPr lang="en-US" dirty="0"/>
          </a:p>
        </p:txBody>
      </p:sp>
      <p:sp>
        <p:nvSpPr>
          <p:cNvPr id="8" name="CasellaDiTesto 7"/>
          <p:cNvSpPr txBox="1"/>
          <p:nvPr/>
        </p:nvSpPr>
        <p:spPr>
          <a:xfrm>
            <a:off x="6973723" y="3667619"/>
            <a:ext cx="1040670" cy="369332"/>
          </a:xfrm>
          <a:prstGeom prst="rect">
            <a:avLst/>
          </a:prstGeom>
          <a:noFill/>
        </p:spPr>
        <p:txBody>
          <a:bodyPr wrap="none" rtlCol="0">
            <a:spAutoFit/>
          </a:bodyPr>
          <a:lstStyle/>
          <a:p>
            <a:r>
              <a:rPr lang="el-GR" b="1" dirty="0">
                <a:solidFill>
                  <a:srgbClr val="FF0000"/>
                </a:solidFill>
              </a:rPr>
              <a:t>σ</a:t>
            </a:r>
            <a:r>
              <a:rPr lang="it-IT" b="1" dirty="0">
                <a:solidFill>
                  <a:srgbClr val="FF0000"/>
                </a:solidFill>
              </a:rPr>
              <a:t> </a:t>
            </a:r>
            <a:r>
              <a:rPr lang="it-IT" b="1">
                <a:solidFill>
                  <a:srgbClr val="FF0000"/>
                </a:solidFill>
              </a:rPr>
              <a:t>= 1.1ns</a:t>
            </a:r>
            <a:endParaRPr lang="en-US" b="1" dirty="0">
              <a:solidFill>
                <a:srgbClr val="FF0000"/>
              </a:solidFill>
            </a:endParaRPr>
          </a:p>
        </p:txBody>
      </p:sp>
    </p:spTree>
    <p:extLst>
      <p:ext uri="{BB962C8B-B14F-4D97-AF65-F5344CB8AC3E}">
        <p14:creationId xmlns:p14="http://schemas.microsoft.com/office/powerpoint/2010/main" val="417767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        </a:t>
            </a:r>
            <a:r>
              <a:rPr lang="en-US" b="1" dirty="0"/>
              <a:t>RCC</a:t>
            </a:r>
            <a:r>
              <a:rPr lang="en-US" dirty="0"/>
              <a:t> Up-to 10 bar pressure resistant with  </a:t>
            </a:r>
            <a:br>
              <a:rPr lang="en-US" dirty="0"/>
            </a:br>
            <a:r>
              <a:rPr lang="en-US" dirty="0"/>
              <a:t>        contribution of Monaco university</a:t>
            </a:r>
          </a:p>
        </p:txBody>
      </p:sp>
      <p:pic>
        <p:nvPicPr>
          <p:cNvPr id="4" name="Segnaposto contenuto 3">
            <a:extLst>
              <a:ext uri="{FF2B5EF4-FFF2-40B4-BE49-F238E27FC236}">
                <a16:creationId xmlns:a16="http://schemas.microsoft.com/office/drawing/2014/main" id="{5283387F-EF31-4BDC-9FE4-775D7C22B5FC}"/>
              </a:ext>
            </a:extLst>
          </p:cNvPr>
          <p:cNvPicPr>
            <a:picLocks noGrp="1" noChangeAspect="1"/>
          </p:cNvPicPr>
          <p:nvPr>
            <p:ph idx="1"/>
          </p:nvPr>
        </p:nvPicPr>
        <p:blipFill>
          <a:blip r:embed="rId2"/>
          <a:stretch>
            <a:fillRect/>
          </a:stretch>
        </p:blipFill>
        <p:spPr>
          <a:xfrm>
            <a:off x="1339491" y="2590323"/>
            <a:ext cx="9176084" cy="1741046"/>
          </a:xfrm>
          <a:prstGeom prst="rect">
            <a:avLst/>
          </a:prstGeom>
        </p:spPr>
      </p:pic>
      <p:sp>
        <p:nvSpPr>
          <p:cNvPr id="5" name="CasellaDiTesto 4"/>
          <p:cNvSpPr txBox="1"/>
          <p:nvPr/>
        </p:nvSpPr>
        <p:spPr>
          <a:xfrm>
            <a:off x="336909" y="3276180"/>
            <a:ext cx="1019831" cy="369332"/>
          </a:xfrm>
          <a:prstGeom prst="rect">
            <a:avLst/>
          </a:prstGeom>
          <a:noFill/>
        </p:spPr>
        <p:txBody>
          <a:bodyPr wrap="none" rtlCol="0">
            <a:spAutoFit/>
          </a:bodyPr>
          <a:lstStyle/>
          <a:p>
            <a:r>
              <a:rPr lang="en-US" b="1" dirty="0">
                <a:solidFill>
                  <a:schemeClr val="accent1"/>
                </a:solidFill>
              </a:rPr>
              <a:t>Gas inlet</a:t>
            </a:r>
          </a:p>
        </p:txBody>
      </p:sp>
      <p:sp>
        <p:nvSpPr>
          <p:cNvPr id="6" name="CasellaDiTesto 5"/>
          <p:cNvSpPr txBox="1"/>
          <p:nvPr/>
        </p:nvSpPr>
        <p:spPr>
          <a:xfrm>
            <a:off x="10511564" y="3308026"/>
            <a:ext cx="1167307" cy="369332"/>
          </a:xfrm>
          <a:prstGeom prst="rect">
            <a:avLst/>
          </a:prstGeom>
          <a:noFill/>
        </p:spPr>
        <p:txBody>
          <a:bodyPr wrap="none" rtlCol="0">
            <a:spAutoFit/>
          </a:bodyPr>
          <a:lstStyle/>
          <a:p>
            <a:r>
              <a:rPr lang="en-US" b="1" dirty="0">
                <a:solidFill>
                  <a:schemeClr val="accent1"/>
                </a:solidFill>
              </a:rPr>
              <a:t>Gas outlet</a:t>
            </a:r>
          </a:p>
        </p:txBody>
      </p:sp>
      <p:cxnSp>
        <p:nvCxnSpPr>
          <p:cNvPr id="10" name="Connettore 2 9"/>
          <p:cNvCxnSpPr/>
          <p:nvPr/>
        </p:nvCxnSpPr>
        <p:spPr>
          <a:xfrm flipH="1" flipV="1">
            <a:off x="2237874" y="3838074"/>
            <a:ext cx="1804737" cy="191302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4042611" y="3677358"/>
            <a:ext cx="1884922" cy="207373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V="1">
            <a:off x="4042611" y="3677358"/>
            <a:ext cx="5666873" cy="207373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3707423" y="5751095"/>
            <a:ext cx="1066318" cy="523220"/>
          </a:xfrm>
          <a:prstGeom prst="rect">
            <a:avLst/>
          </a:prstGeom>
          <a:noFill/>
        </p:spPr>
        <p:txBody>
          <a:bodyPr wrap="none" rtlCol="0">
            <a:spAutoFit/>
          </a:bodyPr>
          <a:lstStyle/>
          <a:p>
            <a:r>
              <a:rPr lang="en-US" sz="2800" b="1" dirty="0" err="1"/>
              <a:t>o-ring</a:t>
            </a:r>
            <a:endParaRPr lang="en-US" sz="2800" b="1" dirty="0"/>
          </a:p>
        </p:txBody>
      </p:sp>
      <p:cxnSp>
        <p:nvCxnSpPr>
          <p:cNvPr id="19" name="Connettore 2 18"/>
          <p:cNvCxnSpPr/>
          <p:nvPr/>
        </p:nvCxnSpPr>
        <p:spPr>
          <a:xfrm flipH="1" flipV="1">
            <a:off x="7515328" y="3797673"/>
            <a:ext cx="1191126" cy="1833105"/>
          </a:xfrm>
          <a:prstGeom prst="straightConnector1">
            <a:avLst/>
          </a:prstGeom>
          <a:ln w="508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7964905" y="5751095"/>
            <a:ext cx="1483098" cy="461665"/>
          </a:xfrm>
          <a:prstGeom prst="rect">
            <a:avLst/>
          </a:prstGeom>
          <a:noFill/>
        </p:spPr>
        <p:txBody>
          <a:bodyPr wrap="none" rtlCol="0">
            <a:spAutoFit/>
          </a:bodyPr>
          <a:lstStyle/>
          <a:p>
            <a:r>
              <a:rPr lang="en-US" sz="2400" b="1" dirty="0"/>
              <a:t>aluminum</a:t>
            </a:r>
          </a:p>
        </p:txBody>
      </p:sp>
      <p:sp>
        <p:nvSpPr>
          <p:cNvPr id="21" name="Rettangolo 20"/>
          <p:cNvSpPr/>
          <p:nvPr/>
        </p:nvSpPr>
        <p:spPr>
          <a:xfrm>
            <a:off x="980867" y="6372273"/>
            <a:ext cx="6408821" cy="369332"/>
          </a:xfrm>
          <a:prstGeom prst="rect">
            <a:avLst/>
          </a:prstGeom>
        </p:spPr>
        <p:txBody>
          <a:bodyPr wrap="square">
            <a:spAutoFit/>
          </a:bodyPr>
          <a:lstStyle/>
          <a:p>
            <a:r>
              <a:rPr lang="en-US" b="1" dirty="0"/>
              <a:t>N°4 </a:t>
            </a:r>
            <a:r>
              <a:rPr lang="en-US" dirty="0"/>
              <a:t>                                                                              CERN RPC 2022</a:t>
            </a:r>
          </a:p>
        </p:txBody>
      </p:sp>
    </p:spTree>
    <p:extLst>
      <p:ext uri="{BB962C8B-B14F-4D97-AF65-F5344CB8AC3E}">
        <p14:creationId xmlns:p14="http://schemas.microsoft.com/office/powerpoint/2010/main" val="3532902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0A0244-C30E-4EBD-A11A-93D73D7D1E7C}"/>
              </a:ext>
            </a:extLst>
          </p:cNvPr>
          <p:cNvSpPr>
            <a:spLocks noGrp="1"/>
          </p:cNvSpPr>
          <p:nvPr>
            <p:ph type="title"/>
          </p:nvPr>
        </p:nvSpPr>
        <p:spPr>
          <a:xfrm>
            <a:off x="609600" y="159095"/>
            <a:ext cx="10972799" cy="1325563"/>
          </a:xfrm>
        </p:spPr>
        <p:txBody>
          <a:bodyPr/>
          <a:lstStyle/>
          <a:p>
            <a:r>
              <a:rPr lang="it-IT" dirty="0"/>
              <a:t>RCC 0.2 mm gap R1=17,6 mm R2=18     mm(</a:t>
            </a:r>
            <a:r>
              <a:rPr lang="en-GB" dirty="0"/>
              <a:t>prototype</a:t>
            </a:r>
            <a:r>
              <a:rPr lang="it-IT" dirty="0"/>
              <a:t> design)</a:t>
            </a:r>
            <a:endParaRPr lang="en-US" dirty="0"/>
          </a:p>
        </p:txBody>
      </p:sp>
      <p:grpSp>
        <p:nvGrpSpPr>
          <p:cNvPr id="5" name="Gruppo 4">
            <a:extLst>
              <a:ext uri="{FF2B5EF4-FFF2-40B4-BE49-F238E27FC236}">
                <a16:creationId xmlns:a16="http://schemas.microsoft.com/office/drawing/2014/main" id="{6AA8926B-6B9F-4E5F-8530-B92B2224E22A}"/>
              </a:ext>
            </a:extLst>
          </p:cNvPr>
          <p:cNvGrpSpPr/>
          <p:nvPr/>
        </p:nvGrpSpPr>
        <p:grpSpPr>
          <a:xfrm>
            <a:off x="1638039" y="2179199"/>
            <a:ext cx="3132452" cy="1739958"/>
            <a:chOff x="1817832" y="2051142"/>
            <a:chExt cx="3132452" cy="1739958"/>
          </a:xfrm>
        </p:grpSpPr>
        <p:grpSp>
          <p:nvGrpSpPr>
            <p:cNvPr id="6" name="Gruppo 5">
              <a:extLst>
                <a:ext uri="{FF2B5EF4-FFF2-40B4-BE49-F238E27FC236}">
                  <a16:creationId xmlns:a16="http://schemas.microsoft.com/office/drawing/2014/main" id="{65628B04-27A8-4178-AB27-FA780ACCEF32}"/>
                </a:ext>
              </a:extLst>
            </p:cNvPr>
            <p:cNvGrpSpPr/>
            <p:nvPr/>
          </p:nvGrpSpPr>
          <p:grpSpPr>
            <a:xfrm>
              <a:off x="2463831" y="2051142"/>
              <a:ext cx="1476000" cy="1476000"/>
              <a:chOff x="3248025" y="2352675"/>
              <a:chExt cx="1440000" cy="1438275"/>
            </a:xfrm>
            <a:solidFill>
              <a:schemeClr val="accent5">
                <a:lumMod val="75000"/>
              </a:schemeClr>
            </a:solidFill>
          </p:grpSpPr>
          <p:sp>
            <p:nvSpPr>
              <p:cNvPr id="42" name="Ovale 41">
                <a:extLst>
                  <a:ext uri="{FF2B5EF4-FFF2-40B4-BE49-F238E27FC236}">
                    <a16:creationId xmlns:a16="http://schemas.microsoft.com/office/drawing/2014/main" id="{37CD14D3-0D4A-4B94-B18C-ED45A786EC14}"/>
                  </a:ext>
                </a:extLst>
              </p:cNvPr>
              <p:cNvSpPr/>
              <p:nvPr/>
            </p:nvSpPr>
            <p:spPr>
              <a:xfrm>
                <a:off x="3248025" y="2352675"/>
                <a:ext cx="1440000" cy="143827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e 42">
                <a:extLst>
                  <a:ext uri="{FF2B5EF4-FFF2-40B4-BE49-F238E27FC236}">
                    <a16:creationId xmlns:a16="http://schemas.microsoft.com/office/drawing/2014/main" id="{2F5016DA-DE3F-4CD6-AEFB-971A1A8DDE4B}"/>
                  </a:ext>
                </a:extLst>
              </p:cNvPr>
              <p:cNvSpPr/>
              <p:nvPr/>
            </p:nvSpPr>
            <p:spPr>
              <a:xfrm>
                <a:off x="3284025" y="2387812"/>
                <a:ext cx="1368000" cy="1368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uppo 6">
              <a:extLst>
                <a:ext uri="{FF2B5EF4-FFF2-40B4-BE49-F238E27FC236}">
                  <a16:creationId xmlns:a16="http://schemas.microsoft.com/office/drawing/2014/main" id="{2DCDE7BE-61B2-4166-8446-CF7316F6889F}"/>
                </a:ext>
              </a:extLst>
            </p:cNvPr>
            <p:cNvGrpSpPr/>
            <p:nvPr/>
          </p:nvGrpSpPr>
          <p:grpSpPr>
            <a:xfrm>
              <a:off x="2481832" y="2070006"/>
              <a:ext cx="1440000" cy="1438275"/>
              <a:chOff x="3248025" y="2352675"/>
              <a:chExt cx="1440000" cy="1438275"/>
            </a:xfrm>
          </p:grpSpPr>
          <p:sp>
            <p:nvSpPr>
              <p:cNvPr id="40" name="Ovale 39">
                <a:extLst>
                  <a:ext uri="{FF2B5EF4-FFF2-40B4-BE49-F238E27FC236}">
                    <a16:creationId xmlns:a16="http://schemas.microsoft.com/office/drawing/2014/main" id="{31B5384A-C371-41B2-BAD2-F8E774ECF82E}"/>
                  </a:ext>
                </a:extLst>
              </p:cNvPr>
              <p:cNvSpPr/>
              <p:nvPr/>
            </p:nvSpPr>
            <p:spPr>
              <a:xfrm>
                <a:off x="3248025" y="2352675"/>
                <a:ext cx="1440000" cy="14382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e 40">
                <a:extLst>
                  <a:ext uri="{FF2B5EF4-FFF2-40B4-BE49-F238E27FC236}">
                    <a16:creationId xmlns:a16="http://schemas.microsoft.com/office/drawing/2014/main" id="{838A5669-52A6-40C4-A8B9-CCDE6DA9657E}"/>
                  </a:ext>
                </a:extLst>
              </p:cNvPr>
              <p:cNvSpPr/>
              <p:nvPr/>
            </p:nvSpPr>
            <p:spPr>
              <a:xfrm>
                <a:off x="3284025" y="2387812"/>
                <a:ext cx="1368000" cy="1368000"/>
              </a:xfrm>
              <a:prstGeom prst="ellipse">
                <a:avLst/>
              </a:prstGeom>
              <a:solidFill>
                <a:srgbClr val="2A3B3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uppo 7">
              <a:extLst>
                <a:ext uri="{FF2B5EF4-FFF2-40B4-BE49-F238E27FC236}">
                  <a16:creationId xmlns:a16="http://schemas.microsoft.com/office/drawing/2014/main" id="{326305E6-1D26-4488-BEB6-CC3951B87A01}"/>
                </a:ext>
              </a:extLst>
            </p:cNvPr>
            <p:cNvGrpSpPr/>
            <p:nvPr/>
          </p:nvGrpSpPr>
          <p:grpSpPr>
            <a:xfrm>
              <a:off x="2589832" y="2177143"/>
              <a:ext cx="1224000" cy="1224000"/>
              <a:chOff x="4779548" y="2130736"/>
              <a:chExt cx="1224000" cy="1224000"/>
            </a:xfrm>
          </p:grpSpPr>
          <p:sp>
            <p:nvSpPr>
              <p:cNvPr id="38" name="Ovale 37">
                <a:extLst>
                  <a:ext uri="{FF2B5EF4-FFF2-40B4-BE49-F238E27FC236}">
                    <a16:creationId xmlns:a16="http://schemas.microsoft.com/office/drawing/2014/main" id="{857766B8-EBE5-496E-9A5B-A8B8BE69F643}"/>
                  </a:ext>
                </a:extLst>
              </p:cNvPr>
              <p:cNvSpPr/>
              <p:nvPr/>
            </p:nvSpPr>
            <p:spPr>
              <a:xfrm>
                <a:off x="4779548" y="2130736"/>
                <a:ext cx="1224000" cy="1224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e 38">
                <a:extLst>
                  <a:ext uri="{FF2B5EF4-FFF2-40B4-BE49-F238E27FC236}">
                    <a16:creationId xmlns:a16="http://schemas.microsoft.com/office/drawing/2014/main" id="{1B235BDE-47CC-4B46-8A03-C4D4D9E6D179}"/>
                  </a:ext>
                </a:extLst>
              </p:cNvPr>
              <p:cNvSpPr/>
              <p:nvPr/>
            </p:nvSpPr>
            <p:spPr>
              <a:xfrm>
                <a:off x="4815548" y="2166736"/>
                <a:ext cx="1152000" cy="1152000"/>
              </a:xfrm>
              <a:prstGeom prst="ellipse">
                <a:avLst/>
              </a:prstGeom>
              <a:solidFill>
                <a:srgbClr val="2B3B3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uppo 8">
              <a:extLst>
                <a:ext uri="{FF2B5EF4-FFF2-40B4-BE49-F238E27FC236}">
                  <a16:creationId xmlns:a16="http://schemas.microsoft.com/office/drawing/2014/main" id="{FA4052CA-4DC7-46BD-8DB1-17F944048F9E}"/>
                </a:ext>
              </a:extLst>
            </p:cNvPr>
            <p:cNvGrpSpPr/>
            <p:nvPr/>
          </p:nvGrpSpPr>
          <p:grpSpPr>
            <a:xfrm>
              <a:off x="4101832" y="2779501"/>
              <a:ext cx="334108" cy="895250"/>
              <a:chOff x="3733800" y="2479431"/>
              <a:chExt cx="334108" cy="895250"/>
            </a:xfrm>
          </p:grpSpPr>
          <p:cxnSp>
            <p:nvCxnSpPr>
              <p:cNvPr id="29" name="Connettore diritto 28">
                <a:extLst>
                  <a:ext uri="{FF2B5EF4-FFF2-40B4-BE49-F238E27FC236}">
                    <a16:creationId xmlns:a16="http://schemas.microsoft.com/office/drawing/2014/main" id="{69D703DD-D22D-451E-B6CF-ED0E80791FF7}"/>
                  </a:ext>
                </a:extLst>
              </p:cNvPr>
              <p:cNvCxnSpPr/>
              <p:nvPr/>
            </p:nvCxnSpPr>
            <p:spPr>
              <a:xfrm>
                <a:off x="3956538" y="2479431"/>
                <a:ext cx="0" cy="216877"/>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D1A0083F-514B-42E7-979C-76E67AC953F2}"/>
                  </a:ext>
                </a:extLst>
              </p:cNvPr>
              <p:cNvCxnSpPr/>
              <p:nvPr/>
            </p:nvCxnSpPr>
            <p:spPr>
              <a:xfrm flipH="1">
                <a:off x="3733800" y="2696308"/>
                <a:ext cx="222738" cy="128173"/>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90780DFE-EC6C-4538-9880-3B293EBF4FB4}"/>
                  </a:ext>
                </a:extLst>
              </p:cNvPr>
              <p:cNvCxnSpPr>
                <a:cxnSpLocks/>
              </p:cNvCxnSpPr>
              <p:nvPr/>
            </p:nvCxnSpPr>
            <p:spPr>
              <a:xfrm flipV="1">
                <a:off x="3733800" y="2814423"/>
                <a:ext cx="334108" cy="10058"/>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15D17C2B-93C8-4CE5-83E3-5A8DC712B4EB}"/>
                  </a:ext>
                </a:extLst>
              </p:cNvPr>
              <p:cNvCxnSpPr>
                <a:cxnSpLocks/>
              </p:cNvCxnSpPr>
              <p:nvPr/>
            </p:nvCxnSpPr>
            <p:spPr>
              <a:xfrm flipH="1">
                <a:off x="3733800" y="2814423"/>
                <a:ext cx="334108" cy="14935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39826F1F-7A57-4460-966D-1F88C08783A4}"/>
                  </a:ext>
                </a:extLst>
              </p:cNvPr>
              <p:cNvCxnSpPr>
                <a:cxnSpLocks/>
              </p:cNvCxnSpPr>
              <p:nvPr/>
            </p:nvCxnSpPr>
            <p:spPr>
              <a:xfrm>
                <a:off x="3733800" y="2963773"/>
                <a:ext cx="334108"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77F197CA-0668-44AF-9DAD-7036675ACC28}"/>
                  </a:ext>
                </a:extLst>
              </p:cNvPr>
              <p:cNvCxnSpPr>
                <a:cxnSpLocks/>
              </p:cNvCxnSpPr>
              <p:nvPr/>
            </p:nvCxnSpPr>
            <p:spPr>
              <a:xfrm flipH="1">
                <a:off x="3733800" y="2971492"/>
                <a:ext cx="334108" cy="14935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069EECA6-F1C7-40CB-B4F4-D3BD23A21A8A}"/>
                  </a:ext>
                </a:extLst>
              </p:cNvPr>
              <p:cNvCxnSpPr>
                <a:cxnSpLocks/>
              </p:cNvCxnSpPr>
              <p:nvPr/>
            </p:nvCxnSpPr>
            <p:spPr>
              <a:xfrm>
                <a:off x="3733800" y="3120842"/>
                <a:ext cx="334108"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FBB81FF6-E66A-4A12-95E3-3B4365C9E273}"/>
                  </a:ext>
                </a:extLst>
              </p:cNvPr>
              <p:cNvCxnSpPr>
                <a:cxnSpLocks/>
              </p:cNvCxnSpPr>
              <p:nvPr/>
            </p:nvCxnSpPr>
            <p:spPr>
              <a:xfrm flipH="1">
                <a:off x="3892061" y="3128560"/>
                <a:ext cx="175846" cy="76236"/>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5F1157DB-E6E1-4D37-9993-7A255F2D6925}"/>
                  </a:ext>
                </a:extLst>
              </p:cNvPr>
              <p:cNvCxnSpPr/>
              <p:nvPr/>
            </p:nvCxnSpPr>
            <p:spPr>
              <a:xfrm>
                <a:off x="3892061" y="3204796"/>
                <a:ext cx="0" cy="169885"/>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0" name="Connettore diritto 9">
              <a:extLst>
                <a:ext uri="{FF2B5EF4-FFF2-40B4-BE49-F238E27FC236}">
                  <a16:creationId xmlns:a16="http://schemas.microsoft.com/office/drawing/2014/main" id="{01B6CADC-0BF2-4FC8-B8BA-6AFA9431F116}"/>
                </a:ext>
              </a:extLst>
            </p:cNvPr>
            <p:cNvCxnSpPr/>
            <p:nvPr/>
          </p:nvCxnSpPr>
          <p:spPr>
            <a:xfrm>
              <a:off x="4101832" y="3674751"/>
              <a:ext cx="334108"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B49ADE2F-1755-484B-BE6F-06CB80012B4E}"/>
                </a:ext>
              </a:extLst>
            </p:cNvPr>
            <p:cNvCxnSpPr>
              <a:cxnSpLocks/>
            </p:cNvCxnSpPr>
            <p:nvPr/>
          </p:nvCxnSpPr>
          <p:spPr>
            <a:xfrm>
              <a:off x="4173635" y="3732485"/>
              <a:ext cx="19050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D0541F2-A25D-47C1-80AB-5165475BD1E4}"/>
                </a:ext>
              </a:extLst>
            </p:cNvPr>
            <p:cNvCxnSpPr>
              <a:cxnSpLocks/>
            </p:cNvCxnSpPr>
            <p:nvPr/>
          </p:nvCxnSpPr>
          <p:spPr>
            <a:xfrm>
              <a:off x="4214665" y="3791100"/>
              <a:ext cx="10990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A80D145C-13D7-4428-A340-C6A357DEE3A1}"/>
                </a:ext>
              </a:extLst>
            </p:cNvPr>
            <p:cNvSpPr txBox="1"/>
            <p:nvPr/>
          </p:nvSpPr>
          <p:spPr>
            <a:xfrm>
              <a:off x="4435939" y="3047722"/>
              <a:ext cx="410690" cy="369332"/>
            </a:xfrm>
            <a:prstGeom prst="rect">
              <a:avLst/>
            </a:prstGeom>
            <a:noFill/>
          </p:spPr>
          <p:txBody>
            <a:bodyPr wrap="none" rtlCol="0">
              <a:spAutoFit/>
            </a:bodyPr>
            <a:lstStyle/>
            <a:p>
              <a:r>
                <a:rPr lang="it-IT" dirty="0"/>
                <a:t>Z</a:t>
              </a:r>
              <a:r>
                <a:rPr lang="it-IT" baseline="-25000" dirty="0"/>
                <a:t>L</a:t>
              </a:r>
              <a:endParaRPr lang="en-US" baseline="-25000" dirty="0"/>
            </a:p>
          </p:txBody>
        </p:sp>
        <p:sp>
          <p:nvSpPr>
            <p:cNvPr id="14" name="CasellaDiTesto 13">
              <a:extLst>
                <a:ext uri="{FF2B5EF4-FFF2-40B4-BE49-F238E27FC236}">
                  <a16:creationId xmlns:a16="http://schemas.microsoft.com/office/drawing/2014/main" id="{19A4C832-F5FE-45AF-B4AF-3929181C76AD}"/>
                </a:ext>
              </a:extLst>
            </p:cNvPr>
            <p:cNvSpPr txBox="1"/>
            <p:nvPr/>
          </p:nvSpPr>
          <p:spPr>
            <a:xfrm>
              <a:off x="4073121" y="2114803"/>
              <a:ext cx="877163" cy="369332"/>
            </a:xfrm>
            <a:prstGeom prst="rect">
              <a:avLst/>
            </a:prstGeom>
            <a:noFill/>
          </p:spPr>
          <p:txBody>
            <a:bodyPr wrap="none" rtlCol="0">
              <a:spAutoFit/>
            </a:bodyPr>
            <a:lstStyle/>
            <a:p>
              <a:r>
                <a:rPr lang="it-IT" dirty="0"/>
                <a:t>Grafite</a:t>
              </a:r>
              <a:endParaRPr lang="en-US" dirty="0"/>
            </a:p>
          </p:txBody>
        </p:sp>
        <p:cxnSp>
          <p:nvCxnSpPr>
            <p:cNvPr id="15" name="Connettore 2 14">
              <a:extLst>
                <a:ext uri="{FF2B5EF4-FFF2-40B4-BE49-F238E27FC236}">
                  <a16:creationId xmlns:a16="http://schemas.microsoft.com/office/drawing/2014/main" id="{03F7F459-B640-44D7-A5C1-9A7990E6E7AB}"/>
                </a:ext>
              </a:extLst>
            </p:cNvPr>
            <p:cNvCxnSpPr>
              <a:cxnSpLocks/>
              <a:stCxn id="14" idx="1"/>
              <a:endCxn id="42" idx="7"/>
            </p:cNvCxnSpPr>
            <p:nvPr/>
          </p:nvCxnSpPr>
          <p:spPr>
            <a:xfrm flipH="1" flipV="1">
              <a:off x="3723676" y="2267297"/>
              <a:ext cx="349445" cy="32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05DA71A6-3C29-4649-AAEA-868D9D2BC1F9}"/>
                </a:ext>
              </a:extLst>
            </p:cNvPr>
            <p:cNvCxnSpPr>
              <a:stCxn id="14" idx="1"/>
              <a:endCxn id="39" idx="7"/>
            </p:cNvCxnSpPr>
            <p:nvPr/>
          </p:nvCxnSpPr>
          <p:spPr>
            <a:xfrm flipH="1">
              <a:off x="3609126" y="2299469"/>
              <a:ext cx="463995" cy="823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80DAE91D-1689-4AD1-BD38-4429B2978629}"/>
                </a:ext>
              </a:extLst>
            </p:cNvPr>
            <p:cNvSpPr txBox="1"/>
            <p:nvPr/>
          </p:nvSpPr>
          <p:spPr>
            <a:xfrm>
              <a:off x="1930634" y="2364133"/>
              <a:ext cx="505267" cy="369332"/>
            </a:xfrm>
            <a:prstGeom prst="rect">
              <a:avLst/>
            </a:prstGeom>
            <a:noFill/>
          </p:spPr>
          <p:txBody>
            <a:bodyPr wrap="none" rtlCol="0">
              <a:spAutoFit/>
            </a:bodyPr>
            <a:lstStyle/>
            <a:p>
              <a:r>
                <a:rPr lang="it-IT" dirty="0"/>
                <a:t>HV</a:t>
              </a:r>
              <a:endParaRPr lang="en-US" dirty="0"/>
            </a:p>
          </p:txBody>
        </p:sp>
        <p:sp>
          <p:nvSpPr>
            <p:cNvPr id="18" name="Ovale 17">
              <a:extLst>
                <a:ext uri="{FF2B5EF4-FFF2-40B4-BE49-F238E27FC236}">
                  <a16:creationId xmlns:a16="http://schemas.microsoft.com/office/drawing/2014/main" id="{1488DF79-3B17-44B1-99DB-EABA518011E7}"/>
                </a:ext>
              </a:extLst>
            </p:cNvPr>
            <p:cNvSpPr/>
            <p:nvPr/>
          </p:nvSpPr>
          <p:spPr>
            <a:xfrm>
              <a:off x="2624445" y="2213143"/>
              <a:ext cx="1152000" cy="1152000"/>
            </a:xfrm>
            <a:prstGeom prst="ellipse">
              <a:avLst/>
            </a:prstGeom>
            <a:solidFill>
              <a:srgbClr val="2A3A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a gomito 18">
              <a:extLst>
                <a:ext uri="{FF2B5EF4-FFF2-40B4-BE49-F238E27FC236}">
                  <a16:creationId xmlns:a16="http://schemas.microsoft.com/office/drawing/2014/main" id="{450DC97D-5A8D-44EB-91BF-90CA226ACCAE}"/>
                </a:ext>
              </a:extLst>
            </p:cNvPr>
            <p:cNvCxnSpPr>
              <a:cxnSpLocks/>
            </p:cNvCxnSpPr>
            <p:nvPr/>
          </p:nvCxnSpPr>
          <p:spPr>
            <a:xfrm>
              <a:off x="3421177" y="3314751"/>
              <a:ext cx="838916" cy="275056"/>
            </a:xfrm>
            <a:prstGeom prst="bentConnector3">
              <a:avLst>
                <a:gd name="adj1" fmla="val 50000"/>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125C2426-569E-44A5-9C2A-A40A70800F59}"/>
                </a:ext>
              </a:extLst>
            </p:cNvPr>
            <p:cNvCxnSpPr/>
            <p:nvPr/>
          </p:nvCxnSpPr>
          <p:spPr>
            <a:xfrm flipH="1">
              <a:off x="2130482" y="2267297"/>
              <a:ext cx="512189" cy="0"/>
            </a:xfrm>
            <a:prstGeom prst="line">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nettore a gomito 20">
              <a:extLst>
                <a:ext uri="{FF2B5EF4-FFF2-40B4-BE49-F238E27FC236}">
                  <a16:creationId xmlns:a16="http://schemas.microsoft.com/office/drawing/2014/main" id="{93206940-F9CB-42B4-93B9-483E760110A6}"/>
                </a:ext>
              </a:extLst>
            </p:cNvPr>
            <p:cNvCxnSpPr/>
            <p:nvPr/>
          </p:nvCxnSpPr>
          <p:spPr>
            <a:xfrm>
              <a:off x="2130482" y="2267297"/>
              <a:ext cx="1710153" cy="1322510"/>
            </a:xfrm>
            <a:prstGeom prst="bentConnector3">
              <a:avLst>
                <a:gd name="adj1" fmla="val -10152"/>
              </a:avLst>
            </a:prstGeom>
            <a:ln>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B27C86CB-AA94-4DBF-8250-3985E6196EFE}"/>
                </a:ext>
              </a:extLst>
            </p:cNvPr>
            <p:cNvCxnSpPr/>
            <p:nvPr/>
          </p:nvCxnSpPr>
          <p:spPr>
            <a:xfrm>
              <a:off x="1885043" y="2789142"/>
              <a:ext cx="153578" cy="0"/>
            </a:xfrm>
            <a:prstGeom prst="line">
              <a:avLst/>
            </a:prstGeom>
            <a:ln w="3175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0CA25957-88C7-468E-9B21-7328BBF44347}"/>
                </a:ext>
              </a:extLst>
            </p:cNvPr>
            <p:cNvCxnSpPr>
              <a:cxnSpLocks/>
            </p:cNvCxnSpPr>
            <p:nvPr/>
          </p:nvCxnSpPr>
          <p:spPr>
            <a:xfrm>
              <a:off x="1817832" y="2887117"/>
              <a:ext cx="288000" cy="0"/>
            </a:xfrm>
            <a:prstGeom prst="line">
              <a:avLst/>
            </a:prstGeom>
            <a:ln w="9525">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8AE6EFC5-7046-4032-B3F0-569440EFD9C3}"/>
                </a:ext>
              </a:extLst>
            </p:cNvPr>
            <p:cNvSpPr/>
            <p:nvPr/>
          </p:nvSpPr>
          <p:spPr>
            <a:xfrm>
              <a:off x="1817832" y="2814542"/>
              <a:ext cx="325737" cy="54148"/>
            </a:xfrm>
            <a:prstGeom prst="rect">
              <a:avLst/>
            </a:prstGeom>
            <a:solidFill>
              <a:srgbClr val="2A3B32"/>
            </a:solidFill>
            <a:ln>
              <a:solidFill>
                <a:srgbClr val="293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uppo 24">
              <a:extLst>
                <a:ext uri="{FF2B5EF4-FFF2-40B4-BE49-F238E27FC236}">
                  <a16:creationId xmlns:a16="http://schemas.microsoft.com/office/drawing/2014/main" id="{8735CA9B-850D-409F-8026-0FB4D461B4BB}"/>
                </a:ext>
              </a:extLst>
            </p:cNvPr>
            <p:cNvGrpSpPr/>
            <p:nvPr/>
          </p:nvGrpSpPr>
          <p:grpSpPr>
            <a:xfrm>
              <a:off x="2642671" y="2213142"/>
              <a:ext cx="1133773" cy="1151999"/>
              <a:chOff x="4440974" y="1763534"/>
              <a:chExt cx="1927414" cy="1958398"/>
            </a:xfrm>
          </p:grpSpPr>
          <p:sp>
            <p:nvSpPr>
              <p:cNvPr id="27" name="Ovale 26">
                <a:extLst>
                  <a:ext uri="{FF2B5EF4-FFF2-40B4-BE49-F238E27FC236}">
                    <a16:creationId xmlns:a16="http://schemas.microsoft.com/office/drawing/2014/main" id="{CE4F503B-0BC4-4581-8937-B98FBE785D3B}"/>
                  </a:ext>
                </a:extLst>
              </p:cNvPr>
              <p:cNvSpPr/>
              <p:nvPr/>
            </p:nvSpPr>
            <p:spPr>
              <a:xfrm>
                <a:off x="4779548" y="2130736"/>
                <a:ext cx="1224000" cy="1224000"/>
              </a:xfrm>
              <a:prstGeom prst="ellipse">
                <a:avLst/>
              </a:prstGeom>
              <a:solidFill>
                <a:schemeClr val="accent5">
                  <a:lumMod val="7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e 27">
                <a:extLst>
                  <a:ext uri="{FF2B5EF4-FFF2-40B4-BE49-F238E27FC236}">
                    <a16:creationId xmlns:a16="http://schemas.microsoft.com/office/drawing/2014/main" id="{0BBDB426-DF4D-4673-8E8E-10A40244C055}"/>
                  </a:ext>
                </a:extLst>
              </p:cNvPr>
              <p:cNvSpPr/>
              <p:nvPr/>
            </p:nvSpPr>
            <p:spPr>
              <a:xfrm>
                <a:off x="4440974" y="1763534"/>
                <a:ext cx="1927414" cy="1958398"/>
              </a:xfrm>
              <a:prstGeom prst="ellipse">
                <a:avLst/>
              </a:prstGeom>
              <a:solidFill>
                <a:schemeClr val="bg2">
                  <a:lumMod val="9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Connettore diritto 25">
              <a:extLst>
                <a:ext uri="{FF2B5EF4-FFF2-40B4-BE49-F238E27FC236}">
                  <a16:creationId xmlns:a16="http://schemas.microsoft.com/office/drawing/2014/main" id="{BB06079D-D867-4465-8F6C-F60EB98C164C}"/>
                </a:ext>
              </a:extLst>
            </p:cNvPr>
            <p:cNvCxnSpPr>
              <a:cxnSpLocks/>
              <a:stCxn id="28" idx="6"/>
            </p:cNvCxnSpPr>
            <p:nvPr/>
          </p:nvCxnSpPr>
          <p:spPr>
            <a:xfrm flipV="1">
              <a:off x="3776444" y="2779502"/>
              <a:ext cx="548126" cy="964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4" name="CasellaDiTesto 43">
            <a:extLst>
              <a:ext uri="{FF2B5EF4-FFF2-40B4-BE49-F238E27FC236}">
                <a16:creationId xmlns:a16="http://schemas.microsoft.com/office/drawing/2014/main" id="{22C401F0-6B1B-422B-9678-BFA5791CDEAD}"/>
              </a:ext>
            </a:extLst>
          </p:cNvPr>
          <p:cNvSpPr txBox="1"/>
          <p:nvPr/>
        </p:nvSpPr>
        <p:spPr>
          <a:xfrm>
            <a:off x="2363813" y="5304987"/>
            <a:ext cx="1653017" cy="923330"/>
          </a:xfrm>
          <a:prstGeom prst="rect">
            <a:avLst/>
          </a:prstGeom>
          <a:noFill/>
        </p:spPr>
        <p:txBody>
          <a:bodyPr wrap="none" rtlCol="0">
            <a:spAutoFit/>
          </a:bodyPr>
          <a:lstStyle/>
          <a:p>
            <a:r>
              <a:rPr lang="it-IT" dirty="0"/>
              <a:t>D</a:t>
            </a:r>
            <a:r>
              <a:rPr lang="it-IT" baseline="-25000" dirty="0"/>
              <a:t>1</a:t>
            </a:r>
            <a:r>
              <a:rPr lang="it-IT" dirty="0"/>
              <a:t> = 17,6 mm</a:t>
            </a:r>
          </a:p>
          <a:p>
            <a:r>
              <a:rPr lang="it-IT" dirty="0"/>
              <a:t>D</a:t>
            </a:r>
            <a:r>
              <a:rPr lang="it-IT" baseline="-25000" dirty="0"/>
              <a:t>2</a:t>
            </a:r>
            <a:r>
              <a:rPr lang="it-IT" dirty="0"/>
              <a:t> = 18 mm</a:t>
            </a:r>
          </a:p>
          <a:p>
            <a:r>
              <a:rPr lang="it-IT" dirty="0"/>
              <a:t>Gap = 0,2 mm</a:t>
            </a:r>
            <a:endParaRPr lang="en-US" dirty="0"/>
          </a:p>
        </p:txBody>
      </p:sp>
      <p:sp>
        <p:nvSpPr>
          <p:cNvPr id="45" name="Cilindro 44">
            <a:extLst>
              <a:ext uri="{FF2B5EF4-FFF2-40B4-BE49-F238E27FC236}">
                <a16:creationId xmlns:a16="http://schemas.microsoft.com/office/drawing/2014/main" id="{6921DF4D-6B50-4045-A472-2FF3DD1A28B4}"/>
              </a:ext>
            </a:extLst>
          </p:cNvPr>
          <p:cNvSpPr/>
          <p:nvPr/>
        </p:nvSpPr>
        <p:spPr>
          <a:xfrm rot="5400000">
            <a:off x="2897376" y="3259680"/>
            <a:ext cx="450662" cy="3295568"/>
          </a:xfrm>
          <a:prstGeom prst="can">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cxnSp>
        <p:nvCxnSpPr>
          <p:cNvPr id="46" name="Connettore 2 45">
            <a:extLst>
              <a:ext uri="{FF2B5EF4-FFF2-40B4-BE49-F238E27FC236}">
                <a16:creationId xmlns:a16="http://schemas.microsoft.com/office/drawing/2014/main" id="{FC034F4C-FCD0-4A27-A7B5-E62BF3A20BBF}"/>
              </a:ext>
            </a:extLst>
          </p:cNvPr>
          <p:cNvCxnSpPr>
            <a:cxnSpLocks/>
          </p:cNvCxnSpPr>
          <p:nvPr/>
        </p:nvCxnSpPr>
        <p:spPr>
          <a:xfrm>
            <a:off x="2549292" y="4567625"/>
            <a:ext cx="101822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CasellaDiTesto 46">
            <a:extLst>
              <a:ext uri="{FF2B5EF4-FFF2-40B4-BE49-F238E27FC236}">
                <a16:creationId xmlns:a16="http://schemas.microsoft.com/office/drawing/2014/main" id="{B035723A-0BFC-4073-A1AC-6BB1FD32275E}"/>
              </a:ext>
            </a:extLst>
          </p:cNvPr>
          <p:cNvSpPr txBox="1"/>
          <p:nvPr/>
        </p:nvSpPr>
        <p:spPr>
          <a:xfrm>
            <a:off x="2611808" y="4126808"/>
            <a:ext cx="883575" cy="369332"/>
          </a:xfrm>
          <a:prstGeom prst="rect">
            <a:avLst/>
          </a:prstGeom>
          <a:noFill/>
        </p:spPr>
        <p:txBody>
          <a:bodyPr wrap="none" rtlCol="0">
            <a:spAutoFit/>
          </a:bodyPr>
          <a:lstStyle/>
          <a:p>
            <a:r>
              <a:rPr lang="en-US" b="0" i="0" dirty="0">
                <a:effectLst/>
                <a:latin typeface="arial" panose="020B0604020202020204" pitchFamily="34" charset="0"/>
              </a:rPr>
              <a:t>~ 5 cm</a:t>
            </a:r>
            <a:endParaRPr lang="en-US" dirty="0"/>
          </a:p>
        </p:txBody>
      </p:sp>
      <p:sp>
        <p:nvSpPr>
          <p:cNvPr id="48" name="CasellaDiTesto 47">
            <a:extLst>
              <a:ext uri="{FF2B5EF4-FFF2-40B4-BE49-F238E27FC236}">
                <a16:creationId xmlns:a16="http://schemas.microsoft.com/office/drawing/2014/main" id="{F72B8122-0688-4C15-A7EB-AF674D72DC16}"/>
              </a:ext>
            </a:extLst>
          </p:cNvPr>
          <p:cNvSpPr txBox="1"/>
          <p:nvPr/>
        </p:nvSpPr>
        <p:spPr>
          <a:xfrm>
            <a:off x="5828974" y="1506253"/>
            <a:ext cx="5187370" cy="369332"/>
          </a:xfrm>
          <a:prstGeom prst="rect">
            <a:avLst/>
          </a:prstGeom>
          <a:noFill/>
        </p:spPr>
        <p:txBody>
          <a:bodyPr wrap="square" rtlCol="0">
            <a:spAutoFit/>
          </a:bodyPr>
          <a:lstStyle/>
          <a:p>
            <a:r>
              <a:rPr lang="it-IT" dirty="0"/>
              <a:t>Electric field inside the gas gap with ∆V=+3000 V</a:t>
            </a:r>
            <a:endParaRPr lang="en-US" dirty="0"/>
          </a:p>
        </p:txBody>
      </p:sp>
      <mc:AlternateContent xmlns:mc="http://schemas.openxmlformats.org/markup-compatibility/2006" xmlns:a14="http://schemas.microsoft.com/office/drawing/2010/main">
        <mc:Choice Requires="a14">
          <p:sp>
            <p:nvSpPr>
              <p:cNvPr id="50" name="CasellaDiTesto 49">
                <a:extLst>
                  <a:ext uri="{FF2B5EF4-FFF2-40B4-BE49-F238E27FC236}">
                    <a16:creationId xmlns:a16="http://schemas.microsoft.com/office/drawing/2014/main" id="{FA8B3F48-8E3F-42A5-9E1E-BD9CBCB04520}"/>
                  </a:ext>
                </a:extLst>
              </p:cNvPr>
              <p:cNvSpPr txBox="1"/>
              <p:nvPr/>
            </p:nvSpPr>
            <p:spPr>
              <a:xfrm>
                <a:off x="8079648" y="2006165"/>
                <a:ext cx="2649626" cy="878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𝐸</m:t>
                      </m:r>
                      <m:d>
                        <m:dPr>
                          <m:ctrlPr>
                            <a:rPr lang="it-IT" b="0" i="1" smtClean="0">
                              <a:solidFill>
                                <a:schemeClr val="tx1"/>
                              </a:solidFill>
                              <a:latin typeface="Cambria Math" panose="02040503050406030204" pitchFamily="18" charset="0"/>
                            </a:rPr>
                          </m:ctrlPr>
                        </m:dPr>
                        <m:e>
                          <m:r>
                            <a:rPr lang="it-IT" b="0" i="1" smtClean="0">
                              <a:solidFill>
                                <a:schemeClr val="tx1"/>
                              </a:solidFill>
                              <a:latin typeface="Cambria Math" panose="02040503050406030204" pitchFamily="18" charset="0"/>
                            </a:rPr>
                            <m:t>𝑟</m:t>
                          </m:r>
                        </m:e>
                      </m:d>
                      <m:r>
                        <a:rPr lang="it-IT" b="0" i="1" smtClean="0">
                          <a:solidFill>
                            <a:schemeClr val="tx1"/>
                          </a:solidFill>
                          <a:latin typeface="Cambria Math" panose="02040503050406030204" pitchFamily="18" charset="0"/>
                        </a:rPr>
                        <m:t>=−</m:t>
                      </m:r>
                      <m:f>
                        <m:fPr>
                          <m:ctrlPr>
                            <a:rPr lang="it-IT" b="0" i="1" smtClean="0">
                              <a:solidFill>
                                <a:schemeClr val="tx1"/>
                              </a:solidFill>
                              <a:latin typeface="Cambria Math" panose="02040503050406030204" pitchFamily="18" charset="0"/>
                            </a:rPr>
                          </m:ctrlPr>
                        </m:fPr>
                        <m:num>
                          <m:r>
                            <a:rPr lang="it-IT" b="0" i="1" smtClean="0">
                              <a:solidFill>
                                <a:schemeClr val="tx1"/>
                              </a:solidFill>
                              <a:latin typeface="Cambria Math" panose="02040503050406030204" pitchFamily="18" charset="0"/>
                            </a:rPr>
                            <m:t>𝑉</m:t>
                          </m:r>
                        </m:num>
                        <m:den>
                          <m:r>
                            <a:rPr lang="it-IT" b="0" i="1" smtClean="0">
                              <a:solidFill>
                                <a:schemeClr val="tx1"/>
                              </a:solidFill>
                              <a:latin typeface="Cambria Math" panose="02040503050406030204" pitchFamily="18" charset="0"/>
                            </a:rPr>
                            <m:t>𝑟</m:t>
                          </m:r>
                          <m:r>
                            <a:rPr lang="it-IT" b="0" i="1" smtClean="0">
                              <a:solidFill>
                                <a:schemeClr val="tx1"/>
                              </a:solidFill>
                              <a:latin typeface="Cambria Math" panose="02040503050406030204" pitchFamily="18" charset="0"/>
                            </a:rPr>
                            <m:t> </m:t>
                          </m:r>
                          <m:r>
                            <a:rPr lang="it-IT" b="0" i="1" smtClean="0">
                              <a:solidFill>
                                <a:schemeClr val="tx1"/>
                              </a:solidFill>
                              <a:latin typeface="Cambria Math" panose="02040503050406030204" pitchFamily="18" charset="0"/>
                            </a:rPr>
                            <m:t>𝑙𝑜𝑔</m:t>
                          </m:r>
                          <m:f>
                            <m:fPr>
                              <m:ctrlPr>
                                <a:rPr lang="it-IT" b="0" i="1" smtClean="0">
                                  <a:solidFill>
                                    <a:schemeClr val="tx1"/>
                                  </a:solidFill>
                                  <a:latin typeface="Cambria Math" panose="02040503050406030204" pitchFamily="18" charset="0"/>
                                </a:rPr>
                              </m:ctrlPr>
                            </m:fPr>
                            <m:num>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𝑅</m:t>
                                  </m:r>
                                </m:e>
                                <m:sub>
                                  <m:r>
                                    <a:rPr lang="it-IT" b="0" i="1" smtClean="0">
                                      <a:solidFill>
                                        <a:schemeClr val="tx1"/>
                                      </a:solidFill>
                                      <a:latin typeface="Cambria Math" panose="02040503050406030204" pitchFamily="18" charset="0"/>
                                    </a:rPr>
                                    <m:t>1</m:t>
                                  </m:r>
                                </m:sub>
                              </m:sSub>
                            </m:num>
                            <m:den>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𝑅</m:t>
                                  </m:r>
                                </m:e>
                                <m:sub>
                                  <m:r>
                                    <a:rPr lang="it-IT" b="0" i="1" smtClean="0">
                                      <a:solidFill>
                                        <a:schemeClr val="tx1"/>
                                      </a:solidFill>
                                      <a:latin typeface="Cambria Math" panose="02040503050406030204" pitchFamily="18" charset="0"/>
                                    </a:rPr>
                                    <m:t>2</m:t>
                                  </m:r>
                                </m:sub>
                              </m:sSub>
                            </m:den>
                          </m:f>
                        </m:den>
                      </m:f>
                    </m:oMath>
                  </m:oMathPara>
                </a14:m>
                <a:endParaRPr lang="en-US" dirty="0">
                  <a:solidFill>
                    <a:schemeClr val="tx1"/>
                  </a:solidFill>
                </a:endParaRPr>
              </a:p>
            </p:txBody>
          </p:sp>
        </mc:Choice>
        <mc:Fallback xmlns="">
          <p:sp>
            <p:nvSpPr>
              <p:cNvPr id="50" name="CasellaDiTesto 49">
                <a:extLst>
                  <a:ext uri="{FF2B5EF4-FFF2-40B4-BE49-F238E27FC236}">
                    <a16:creationId xmlns:a16="http://schemas.microsoft.com/office/drawing/2014/main" id="{FA8B3F48-8E3F-42A5-9E1E-BD9CBCB04520}"/>
                  </a:ext>
                </a:extLst>
              </p:cNvPr>
              <p:cNvSpPr txBox="1">
                <a:spLocks noRot="1" noChangeAspect="1" noMove="1" noResize="1" noEditPoints="1" noAdjustHandles="1" noChangeArrowheads="1" noChangeShapeType="1" noTextEdit="1"/>
              </p:cNvSpPr>
              <p:nvPr/>
            </p:nvSpPr>
            <p:spPr>
              <a:xfrm>
                <a:off x="8079648" y="2006165"/>
                <a:ext cx="2649626" cy="878189"/>
              </a:xfrm>
              <a:prstGeom prst="rect">
                <a:avLst/>
              </a:prstGeom>
              <a:blipFill>
                <a:blip r:embed="rId2"/>
                <a:stretch>
                  <a:fillRect/>
                </a:stretch>
              </a:blipFill>
            </p:spPr>
            <p:txBody>
              <a:bodyPr/>
              <a:lstStyle/>
              <a:p>
                <a:r>
                  <a:rPr lang="en-US">
                    <a:noFill/>
                  </a:rPr>
                  <a:t> </a:t>
                </a:r>
              </a:p>
            </p:txBody>
          </p:sp>
        </mc:Fallback>
      </mc:AlternateContent>
      <p:sp>
        <p:nvSpPr>
          <p:cNvPr id="51" name="Rettangolo 50">
            <a:extLst>
              <a:ext uri="{FF2B5EF4-FFF2-40B4-BE49-F238E27FC236}">
                <a16:creationId xmlns:a16="http://schemas.microsoft.com/office/drawing/2014/main" id="{06AADCE9-5FE2-47EA-B376-E5722D8FB271}"/>
              </a:ext>
            </a:extLst>
          </p:cNvPr>
          <p:cNvSpPr/>
          <p:nvPr/>
        </p:nvSpPr>
        <p:spPr>
          <a:xfrm>
            <a:off x="2549292" y="4682133"/>
            <a:ext cx="1018226" cy="450662"/>
          </a:xfrm>
          <a:prstGeom prst="rect">
            <a:avLst/>
          </a:prstGeom>
          <a:solidFill>
            <a:schemeClr val="tx1"/>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Grafico 51">
            <a:extLst>
              <a:ext uri="{FF2B5EF4-FFF2-40B4-BE49-F238E27FC236}">
                <a16:creationId xmlns:a16="http://schemas.microsoft.com/office/drawing/2014/main" id="{768F2085-EC6E-461D-8278-32EC20BE0FA9}"/>
              </a:ext>
            </a:extLst>
          </p:cNvPr>
          <p:cNvGraphicFramePr>
            <a:graphicFrameLocks/>
          </p:cNvGraphicFramePr>
          <p:nvPr>
            <p:extLst>
              <p:ext uri="{D42A27DB-BD31-4B8C-83A1-F6EECF244321}">
                <p14:modId xmlns:p14="http://schemas.microsoft.com/office/powerpoint/2010/main" val="2749900032"/>
              </p:ext>
            </p:extLst>
          </p:nvPr>
        </p:nvGraphicFramePr>
        <p:xfrm>
          <a:off x="5239165" y="2755207"/>
          <a:ext cx="5562177" cy="3750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6427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B9A470-1964-4104-85D1-8DC5EC13E2FC}"/>
              </a:ext>
            </a:extLst>
          </p:cNvPr>
          <p:cNvSpPr>
            <a:spLocks noGrp="1"/>
          </p:cNvSpPr>
          <p:nvPr>
            <p:ph type="title"/>
          </p:nvPr>
        </p:nvSpPr>
        <p:spPr>
          <a:xfrm>
            <a:off x="838200" y="120547"/>
            <a:ext cx="10515600" cy="1325563"/>
          </a:xfrm>
        </p:spPr>
        <p:txBody>
          <a:bodyPr>
            <a:normAutofit fontScale="90000"/>
          </a:bodyPr>
          <a:lstStyle/>
          <a:p>
            <a:r>
              <a:rPr lang="it-IT" sz="3200" dirty="0"/>
              <a:t>                     </a:t>
            </a:r>
            <a:r>
              <a:rPr lang="it-IT" sz="3200" dirty="0" err="1"/>
              <a:t>Efficiency</a:t>
            </a:r>
            <a:r>
              <a:rPr lang="it-IT" sz="3200" dirty="0"/>
              <a:t> x </a:t>
            </a:r>
            <a:r>
              <a:rPr lang="it-IT" sz="3200" dirty="0" err="1"/>
              <a:t>acceptance</a:t>
            </a:r>
            <a:r>
              <a:rPr lang="it-IT" sz="3200" dirty="0"/>
              <a:t> RCC 200 µm</a:t>
            </a:r>
            <a:br>
              <a:rPr lang="it-IT" sz="3200" dirty="0"/>
            </a:br>
            <a:r>
              <a:rPr lang="it-IT" sz="3200" dirty="0"/>
              <a:t>                              negative HV - CO2 100%</a:t>
            </a:r>
            <a:br>
              <a:rPr lang="en-US" dirty="0"/>
            </a:br>
            <a:endParaRPr lang="en-US" dirty="0"/>
          </a:p>
        </p:txBody>
      </p:sp>
      <p:pic>
        <p:nvPicPr>
          <p:cNvPr id="6" name="Segnaposto contenuto 5">
            <a:extLst>
              <a:ext uri="{FF2B5EF4-FFF2-40B4-BE49-F238E27FC236}">
                <a16:creationId xmlns:a16="http://schemas.microsoft.com/office/drawing/2014/main" id="{E4BF5811-93C9-4C15-ABEC-EF5D9130666D}"/>
              </a:ext>
            </a:extLst>
          </p:cNvPr>
          <p:cNvPicPr>
            <a:picLocks noGrp="1" noChangeAspect="1"/>
          </p:cNvPicPr>
          <p:nvPr>
            <p:ph sz="half" idx="1"/>
          </p:nvPr>
        </p:nvPicPr>
        <p:blipFill rotWithShape="1">
          <a:blip r:embed="rId2"/>
          <a:srcRect t="50983"/>
          <a:stretch/>
        </p:blipFill>
        <p:spPr>
          <a:xfrm>
            <a:off x="0" y="2138684"/>
            <a:ext cx="6112053" cy="4033219"/>
          </a:xfrm>
        </p:spPr>
      </p:pic>
      <p:pic>
        <p:nvPicPr>
          <p:cNvPr id="9" name="Immagine 8">
            <a:extLst>
              <a:ext uri="{FF2B5EF4-FFF2-40B4-BE49-F238E27FC236}">
                <a16:creationId xmlns:a16="http://schemas.microsoft.com/office/drawing/2014/main" id="{E3AA6311-AE7E-483E-8F4B-86E502AB0E0B}"/>
              </a:ext>
            </a:extLst>
          </p:cNvPr>
          <p:cNvPicPr>
            <a:picLocks noChangeAspect="1"/>
          </p:cNvPicPr>
          <p:nvPr/>
        </p:nvPicPr>
        <p:blipFill rotWithShape="1">
          <a:blip r:embed="rId2"/>
          <a:srcRect b="51669"/>
          <a:stretch/>
        </p:blipFill>
        <p:spPr>
          <a:xfrm>
            <a:off x="6193972" y="2138684"/>
            <a:ext cx="5998028" cy="4033220"/>
          </a:xfrm>
          <a:prstGeom prst="rect">
            <a:avLst/>
          </a:prstGeom>
        </p:spPr>
      </p:pic>
      <p:sp>
        <p:nvSpPr>
          <p:cNvPr id="10" name="CasellaDiTesto 9">
            <a:extLst>
              <a:ext uri="{FF2B5EF4-FFF2-40B4-BE49-F238E27FC236}">
                <a16:creationId xmlns:a16="http://schemas.microsoft.com/office/drawing/2014/main" id="{80775BD8-30C6-4FA6-ABAA-A9BB04CFEDF1}"/>
              </a:ext>
            </a:extLst>
          </p:cNvPr>
          <p:cNvSpPr txBox="1"/>
          <p:nvPr/>
        </p:nvSpPr>
        <p:spPr>
          <a:xfrm>
            <a:off x="6389914" y="1690688"/>
            <a:ext cx="5079276" cy="369332"/>
          </a:xfrm>
          <a:prstGeom prst="rect">
            <a:avLst/>
          </a:prstGeom>
          <a:noFill/>
        </p:spPr>
        <p:txBody>
          <a:bodyPr wrap="none" rtlCol="0">
            <a:spAutoFit/>
          </a:bodyPr>
          <a:lstStyle/>
          <a:p>
            <a:r>
              <a:rPr lang="it-IT" dirty="0" err="1"/>
              <a:t>Efficiency</a:t>
            </a:r>
            <a:r>
              <a:rPr lang="it-IT" dirty="0"/>
              <a:t> </a:t>
            </a:r>
            <a:r>
              <a:rPr lang="it-IT" dirty="0" err="1"/>
              <a:t>knee</a:t>
            </a:r>
            <a:r>
              <a:rPr lang="it-IT" dirty="0"/>
              <a:t> </a:t>
            </a:r>
            <a:r>
              <a:rPr lang="it-IT" dirty="0" err="1"/>
              <a:t>as</a:t>
            </a:r>
            <a:r>
              <a:rPr lang="it-IT" dirty="0"/>
              <a:t> </a:t>
            </a:r>
            <a:r>
              <a:rPr lang="it-IT" dirty="0" err="1"/>
              <a:t>function</a:t>
            </a:r>
            <a:r>
              <a:rPr lang="it-IT" dirty="0"/>
              <a:t> of the gas pressure</a:t>
            </a:r>
            <a:endParaRPr lang="en-US" dirty="0"/>
          </a:p>
        </p:txBody>
      </p:sp>
      <p:sp>
        <p:nvSpPr>
          <p:cNvPr id="11" name="CasellaDiTesto 10">
            <a:extLst>
              <a:ext uri="{FF2B5EF4-FFF2-40B4-BE49-F238E27FC236}">
                <a16:creationId xmlns:a16="http://schemas.microsoft.com/office/drawing/2014/main" id="{54CE4C45-A8C4-4C78-9CE3-28C487AAB7BA}"/>
              </a:ext>
            </a:extLst>
          </p:cNvPr>
          <p:cNvSpPr txBox="1"/>
          <p:nvPr/>
        </p:nvSpPr>
        <p:spPr>
          <a:xfrm>
            <a:off x="916772" y="1690688"/>
            <a:ext cx="4841771" cy="646331"/>
          </a:xfrm>
          <a:prstGeom prst="rect">
            <a:avLst/>
          </a:prstGeom>
          <a:noFill/>
        </p:spPr>
        <p:txBody>
          <a:bodyPr wrap="square" rtlCol="0">
            <a:spAutoFit/>
          </a:bodyPr>
          <a:lstStyle/>
          <a:p>
            <a:r>
              <a:rPr lang="it-IT" dirty="0" err="1"/>
              <a:t>Efficiency</a:t>
            </a:r>
            <a:r>
              <a:rPr lang="it-IT" dirty="0"/>
              <a:t> plateau </a:t>
            </a:r>
            <a:r>
              <a:rPr lang="it-IT" dirty="0" err="1"/>
              <a:t>as</a:t>
            </a:r>
            <a:r>
              <a:rPr lang="it-IT" dirty="0"/>
              <a:t> </a:t>
            </a:r>
            <a:r>
              <a:rPr lang="it-IT" dirty="0" err="1"/>
              <a:t>function</a:t>
            </a:r>
            <a:r>
              <a:rPr lang="it-IT" dirty="0"/>
              <a:t> of the gas pressure</a:t>
            </a:r>
            <a:endParaRPr lang="en-US" dirty="0"/>
          </a:p>
        </p:txBody>
      </p:sp>
    </p:spTree>
    <p:extLst>
      <p:ext uri="{BB962C8B-B14F-4D97-AF65-F5344CB8AC3E}">
        <p14:creationId xmlns:p14="http://schemas.microsoft.com/office/powerpoint/2010/main" val="228942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871B4-5C64-48FA-A44A-403442881B22}"/>
              </a:ext>
            </a:extLst>
          </p:cNvPr>
          <p:cNvSpPr>
            <a:spLocks noGrp="1"/>
          </p:cNvSpPr>
          <p:nvPr>
            <p:ph type="title"/>
          </p:nvPr>
        </p:nvSpPr>
        <p:spPr>
          <a:xfrm>
            <a:off x="1132114" y="0"/>
            <a:ext cx="10515600" cy="1325563"/>
          </a:xfrm>
        </p:spPr>
        <p:txBody>
          <a:bodyPr/>
          <a:lstStyle/>
          <a:p>
            <a:r>
              <a:rPr lang="it-IT" dirty="0"/>
              <a:t>RCC 0.2 mm gap (</a:t>
            </a:r>
            <a:r>
              <a:rPr lang="it-IT" dirty="0" err="1"/>
              <a:t>signals</a:t>
            </a:r>
            <a:r>
              <a:rPr lang="it-IT" dirty="0"/>
              <a:t> </a:t>
            </a:r>
            <a:r>
              <a:rPr lang="it-IT" dirty="0" err="1"/>
              <a:t>average</a:t>
            </a:r>
            <a:r>
              <a:rPr lang="it-IT" dirty="0"/>
              <a:t>)</a:t>
            </a:r>
            <a:endParaRPr lang="en-US" dirty="0"/>
          </a:p>
        </p:txBody>
      </p:sp>
      <p:pic>
        <p:nvPicPr>
          <p:cNvPr id="10" name="Segnaposto contenuto 9">
            <a:extLst>
              <a:ext uri="{FF2B5EF4-FFF2-40B4-BE49-F238E27FC236}">
                <a16:creationId xmlns:a16="http://schemas.microsoft.com/office/drawing/2014/main" id="{70DF23A6-4FEF-4295-8A43-D69B082157CD}"/>
              </a:ext>
            </a:extLst>
          </p:cNvPr>
          <p:cNvPicPr>
            <a:picLocks noGrp="1" noChangeAspect="1"/>
          </p:cNvPicPr>
          <p:nvPr>
            <p:ph sz="half" idx="1"/>
          </p:nvPr>
        </p:nvPicPr>
        <p:blipFill>
          <a:blip r:embed="rId2"/>
          <a:stretch>
            <a:fillRect/>
          </a:stretch>
        </p:blipFill>
        <p:spPr>
          <a:xfrm>
            <a:off x="1201808" y="1175657"/>
            <a:ext cx="8921906" cy="5689449"/>
          </a:xfrm>
        </p:spPr>
      </p:pic>
      <p:sp>
        <p:nvSpPr>
          <p:cNvPr id="12" name="CasellaDiTesto 11">
            <a:extLst>
              <a:ext uri="{FF2B5EF4-FFF2-40B4-BE49-F238E27FC236}">
                <a16:creationId xmlns:a16="http://schemas.microsoft.com/office/drawing/2014/main" id="{7FA592E1-A567-49B9-B7D6-9205F106D4EB}"/>
              </a:ext>
            </a:extLst>
          </p:cNvPr>
          <p:cNvSpPr txBox="1"/>
          <p:nvPr/>
        </p:nvSpPr>
        <p:spPr>
          <a:xfrm>
            <a:off x="3654902" y="968903"/>
            <a:ext cx="3963586" cy="369332"/>
          </a:xfrm>
          <a:prstGeom prst="rect">
            <a:avLst/>
          </a:prstGeom>
          <a:noFill/>
        </p:spPr>
        <p:txBody>
          <a:bodyPr wrap="none" rtlCol="0">
            <a:spAutoFit/>
          </a:bodyPr>
          <a:lstStyle/>
          <a:p>
            <a:r>
              <a:rPr lang="it-IT" dirty="0" err="1"/>
              <a:t>Average</a:t>
            </a:r>
            <a:r>
              <a:rPr lang="it-IT" dirty="0"/>
              <a:t> </a:t>
            </a:r>
            <a:r>
              <a:rPr lang="it-IT" dirty="0" err="1"/>
              <a:t>profile</a:t>
            </a:r>
            <a:r>
              <a:rPr lang="it-IT" dirty="0"/>
              <a:t> of </a:t>
            </a:r>
            <a:r>
              <a:rPr lang="it-IT" dirty="0" err="1"/>
              <a:t>normalized</a:t>
            </a:r>
            <a:r>
              <a:rPr lang="it-IT" dirty="0"/>
              <a:t> </a:t>
            </a:r>
            <a:r>
              <a:rPr lang="it-IT" dirty="0" err="1"/>
              <a:t>signals</a:t>
            </a:r>
            <a:endParaRPr lang="en-US" dirty="0"/>
          </a:p>
        </p:txBody>
      </p:sp>
      <p:cxnSp>
        <p:nvCxnSpPr>
          <p:cNvPr id="4" name="Connettore 2 3"/>
          <p:cNvCxnSpPr/>
          <p:nvPr/>
        </p:nvCxnSpPr>
        <p:spPr>
          <a:xfrm flipH="1">
            <a:off x="3654902" y="2013857"/>
            <a:ext cx="634069" cy="18070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5029200" y="2329543"/>
            <a:ext cx="228600" cy="216625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80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6500" b="1" dirty="0">
                <a:solidFill>
                  <a:srgbClr val="FF0000"/>
                </a:solidFill>
              </a:rPr>
              <a:t>              Introduction</a:t>
            </a:r>
            <a:br>
              <a:rPr lang="en-US" sz="6500" b="1" dirty="0">
                <a:solidFill>
                  <a:srgbClr val="FF0000"/>
                </a:solidFill>
              </a:rPr>
            </a:br>
            <a:endParaRPr lang="en-US" dirty="0"/>
          </a:p>
        </p:txBody>
      </p:sp>
      <p:sp>
        <p:nvSpPr>
          <p:cNvPr id="3" name="Segnaposto contenuto 2"/>
          <p:cNvSpPr>
            <a:spLocks noGrp="1"/>
          </p:cNvSpPr>
          <p:nvPr>
            <p:ph idx="1"/>
          </p:nvPr>
        </p:nvSpPr>
        <p:spPr/>
        <p:txBody>
          <a:bodyPr/>
          <a:lstStyle/>
          <a:p>
            <a:r>
              <a:rPr lang="en-US" dirty="0"/>
              <a:t>the experimental observation of the increase in temporal resolution with the decrease in the thickness of the gas gap led to the introduction of RPC with thin gaps, however this involves a decrease in efficiency, to overcome this problem </a:t>
            </a:r>
            <a:r>
              <a:rPr lang="en-US" dirty="0" err="1"/>
              <a:t>multigap</a:t>
            </a:r>
            <a:r>
              <a:rPr lang="en-US" dirty="0"/>
              <a:t> MRPC was introduced.(Crispin Williams, Paolo Fonte et alt)</a:t>
            </a:r>
          </a:p>
          <a:p>
            <a:pPr marL="0" indent="0">
              <a:buNone/>
            </a:pPr>
            <a:endParaRPr lang="en-US" dirty="0"/>
          </a:p>
          <a:p>
            <a:r>
              <a:rPr lang="en-US" dirty="0"/>
              <a:t>A possible solution to increase the efficiency of the RPC is to increase the pressure with the same thickness of the gap, this solution is possible only by introducing a cylindrical geometry. (Roberto </a:t>
            </a:r>
            <a:r>
              <a:rPr lang="en-US" dirty="0" err="1"/>
              <a:t>Cardarelli</a:t>
            </a:r>
            <a:r>
              <a:rPr lang="en-US" dirty="0"/>
              <a:t>)</a:t>
            </a:r>
          </a:p>
        </p:txBody>
      </p:sp>
      <p:sp>
        <p:nvSpPr>
          <p:cNvPr id="4" name="CasellaDiTesto 3"/>
          <p:cNvSpPr txBox="1"/>
          <p:nvPr/>
        </p:nvSpPr>
        <p:spPr>
          <a:xfrm>
            <a:off x="1046747" y="6311900"/>
            <a:ext cx="6370655" cy="369332"/>
          </a:xfrm>
          <a:prstGeom prst="rect">
            <a:avLst/>
          </a:prstGeom>
          <a:noFill/>
        </p:spPr>
        <p:txBody>
          <a:bodyPr wrap="none" rtlCol="0">
            <a:spAutoFit/>
          </a:bodyPr>
          <a:lstStyle/>
          <a:p>
            <a:r>
              <a:rPr lang="en-US" b="1" dirty="0"/>
              <a:t>N°1 </a:t>
            </a:r>
            <a:r>
              <a:rPr lang="en-US" dirty="0"/>
              <a:t>                                                                              CERN RPC 2022</a:t>
            </a:r>
          </a:p>
        </p:txBody>
      </p:sp>
    </p:spTree>
    <p:extLst>
      <p:ext uri="{BB962C8B-B14F-4D97-AF65-F5344CB8AC3E}">
        <p14:creationId xmlns:p14="http://schemas.microsoft.com/office/powerpoint/2010/main" val="247669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CC4F5C-E976-4A88-902B-7861850BDD4F}"/>
              </a:ext>
            </a:extLst>
          </p:cNvPr>
          <p:cNvSpPr>
            <a:spLocks noGrp="1"/>
          </p:cNvSpPr>
          <p:nvPr>
            <p:ph type="title"/>
          </p:nvPr>
        </p:nvSpPr>
        <p:spPr/>
        <p:txBody>
          <a:bodyPr anchor="t" anchorCtr="0"/>
          <a:lstStyle/>
          <a:p>
            <a:r>
              <a:rPr lang="en-GB" dirty="0"/>
              <a:t>Aim of the test in G++ CERN facility</a:t>
            </a:r>
          </a:p>
        </p:txBody>
      </p:sp>
      <p:sp>
        <p:nvSpPr>
          <p:cNvPr id="7" name="Ovale 6">
            <a:extLst>
              <a:ext uri="{FF2B5EF4-FFF2-40B4-BE49-F238E27FC236}">
                <a16:creationId xmlns:a16="http://schemas.microsoft.com/office/drawing/2014/main" id="{22FCF664-CEC7-4451-AF5E-D6497D62DDFE}"/>
              </a:ext>
            </a:extLst>
          </p:cNvPr>
          <p:cNvSpPr/>
          <p:nvPr/>
        </p:nvSpPr>
        <p:spPr>
          <a:xfrm>
            <a:off x="8515350" y="732729"/>
            <a:ext cx="2731762" cy="2696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a:extLst>
              <a:ext uri="{FF2B5EF4-FFF2-40B4-BE49-F238E27FC236}">
                <a16:creationId xmlns:a16="http://schemas.microsoft.com/office/drawing/2014/main" id="{D9DB6CEA-DFCB-4BEF-BAB7-C662E9DDC53A}"/>
              </a:ext>
            </a:extLst>
          </p:cNvPr>
          <p:cNvSpPr/>
          <p:nvPr/>
        </p:nvSpPr>
        <p:spPr>
          <a:xfrm>
            <a:off x="8667115" y="882522"/>
            <a:ext cx="2428233" cy="23966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DBA5DB09-14CB-428B-B152-E3496956F232}"/>
              </a:ext>
            </a:extLst>
          </p:cNvPr>
          <p:cNvSpPr txBox="1"/>
          <p:nvPr/>
        </p:nvSpPr>
        <p:spPr>
          <a:xfrm>
            <a:off x="10978140" y="735861"/>
            <a:ext cx="514885" cy="369332"/>
          </a:xfrm>
          <a:prstGeom prst="rect">
            <a:avLst/>
          </a:prstGeom>
          <a:noFill/>
        </p:spPr>
        <p:txBody>
          <a:bodyPr wrap="none" rtlCol="0">
            <a:spAutoFit/>
          </a:bodyPr>
          <a:lstStyle/>
          <a:p>
            <a:r>
              <a:rPr lang="it-IT" b="1" dirty="0"/>
              <a:t>-HV</a:t>
            </a:r>
            <a:endParaRPr lang="en-US" b="1" dirty="0"/>
          </a:p>
        </p:txBody>
      </p:sp>
      <p:sp>
        <p:nvSpPr>
          <p:cNvPr id="28" name="Triangolo isoscele 27">
            <a:extLst>
              <a:ext uri="{FF2B5EF4-FFF2-40B4-BE49-F238E27FC236}">
                <a16:creationId xmlns:a16="http://schemas.microsoft.com/office/drawing/2014/main" id="{107467B7-BA5C-48DA-A98E-C527702F4A76}"/>
              </a:ext>
            </a:extLst>
          </p:cNvPr>
          <p:cNvSpPr/>
          <p:nvPr/>
        </p:nvSpPr>
        <p:spPr>
          <a:xfrm rot="18961034">
            <a:off x="8761985" y="1229595"/>
            <a:ext cx="926236" cy="40375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a:extLst>
              <a:ext uri="{FF2B5EF4-FFF2-40B4-BE49-F238E27FC236}">
                <a16:creationId xmlns:a16="http://schemas.microsoft.com/office/drawing/2014/main" id="{8A000384-86D8-4534-A351-0F6C2E312896}"/>
              </a:ext>
            </a:extLst>
          </p:cNvPr>
          <p:cNvSpPr/>
          <p:nvPr/>
        </p:nvSpPr>
        <p:spPr>
          <a:xfrm>
            <a:off x="8970644" y="1182108"/>
            <a:ext cx="1821174" cy="1797514"/>
          </a:xfrm>
          <a:prstGeom prst="ellipse">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e 9">
            <a:extLst>
              <a:ext uri="{FF2B5EF4-FFF2-40B4-BE49-F238E27FC236}">
                <a16:creationId xmlns:a16="http://schemas.microsoft.com/office/drawing/2014/main" id="{5534DCB1-8A1F-42BE-98FC-072AB7272B75}"/>
              </a:ext>
            </a:extLst>
          </p:cNvPr>
          <p:cNvSpPr/>
          <p:nvPr/>
        </p:nvSpPr>
        <p:spPr>
          <a:xfrm>
            <a:off x="9122408" y="1331900"/>
            <a:ext cx="1517645" cy="14979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Coaxial</a:t>
            </a:r>
            <a:endParaRPr lang="it-IT" dirty="0">
              <a:solidFill>
                <a:schemeClr val="tx1"/>
              </a:solidFill>
            </a:endParaRPr>
          </a:p>
          <a:p>
            <a:pPr algn="ctr"/>
            <a:r>
              <a:rPr lang="it-IT" dirty="0">
                <a:solidFill>
                  <a:schemeClr val="tx1"/>
                </a:solidFill>
              </a:rPr>
              <a:t>Read-out</a:t>
            </a:r>
            <a:endParaRPr lang="en-US" dirty="0">
              <a:solidFill>
                <a:schemeClr val="tx1"/>
              </a:solidFill>
            </a:endParaRPr>
          </a:p>
        </p:txBody>
      </p:sp>
      <p:sp>
        <p:nvSpPr>
          <p:cNvPr id="19" name="Ovale 18">
            <a:extLst>
              <a:ext uri="{FF2B5EF4-FFF2-40B4-BE49-F238E27FC236}">
                <a16:creationId xmlns:a16="http://schemas.microsoft.com/office/drawing/2014/main" id="{38301363-E8A0-4D7D-B454-238316389F62}"/>
              </a:ext>
            </a:extLst>
          </p:cNvPr>
          <p:cNvSpPr/>
          <p:nvPr/>
        </p:nvSpPr>
        <p:spPr>
          <a:xfrm>
            <a:off x="8515348" y="3554823"/>
            <a:ext cx="2693798" cy="27192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e 19">
            <a:extLst>
              <a:ext uri="{FF2B5EF4-FFF2-40B4-BE49-F238E27FC236}">
                <a16:creationId xmlns:a16="http://schemas.microsoft.com/office/drawing/2014/main" id="{697E534C-E300-40D2-B7A7-678153BECF17}"/>
              </a:ext>
            </a:extLst>
          </p:cNvPr>
          <p:cNvSpPr/>
          <p:nvPr/>
        </p:nvSpPr>
        <p:spPr>
          <a:xfrm>
            <a:off x="8665003" y="3705895"/>
            <a:ext cx="2394487" cy="24171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e 20">
            <a:extLst>
              <a:ext uri="{FF2B5EF4-FFF2-40B4-BE49-F238E27FC236}">
                <a16:creationId xmlns:a16="http://schemas.microsoft.com/office/drawing/2014/main" id="{E7092865-AD97-435C-82A8-8B451D77DD3C}"/>
              </a:ext>
            </a:extLst>
          </p:cNvPr>
          <p:cNvSpPr/>
          <p:nvPr/>
        </p:nvSpPr>
        <p:spPr>
          <a:xfrm>
            <a:off x="8964314" y="4008039"/>
            <a:ext cx="1795865" cy="1812865"/>
          </a:xfrm>
          <a:prstGeom prst="ellipse">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e 21">
            <a:extLst>
              <a:ext uri="{FF2B5EF4-FFF2-40B4-BE49-F238E27FC236}">
                <a16:creationId xmlns:a16="http://schemas.microsoft.com/office/drawing/2014/main" id="{72A3980E-E123-4C33-AA20-08F9F81D255D}"/>
              </a:ext>
            </a:extLst>
          </p:cNvPr>
          <p:cNvSpPr/>
          <p:nvPr/>
        </p:nvSpPr>
        <p:spPr>
          <a:xfrm>
            <a:off x="9113970" y="4159111"/>
            <a:ext cx="1496555" cy="15107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Coaxial</a:t>
            </a:r>
            <a:endParaRPr lang="it-IT" dirty="0">
              <a:solidFill>
                <a:schemeClr val="tx1"/>
              </a:solidFill>
            </a:endParaRPr>
          </a:p>
          <a:p>
            <a:pPr algn="ctr"/>
            <a:r>
              <a:rPr lang="it-IT" dirty="0">
                <a:solidFill>
                  <a:schemeClr val="tx1"/>
                </a:solidFill>
              </a:rPr>
              <a:t>Read-out</a:t>
            </a:r>
            <a:endParaRPr lang="en-US" dirty="0">
              <a:solidFill>
                <a:schemeClr val="tx1"/>
              </a:solidFill>
            </a:endParaRPr>
          </a:p>
        </p:txBody>
      </p:sp>
      <p:sp>
        <p:nvSpPr>
          <p:cNvPr id="23" name="CasellaDiTesto 22">
            <a:extLst>
              <a:ext uri="{FF2B5EF4-FFF2-40B4-BE49-F238E27FC236}">
                <a16:creationId xmlns:a16="http://schemas.microsoft.com/office/drawing/2014/main" id="{33D51272-6998-40A6-B136-016704D0369C}"/>
              </a:ext>
            </a:extLst>
          </p:cNvPr>
          <p:cNvSpPr txBox="1"/>
          <p:nvPr/>
        </p:nvSpPr>
        <p:spPr>
          <a:xfrm>
            <a:off x="10806470" y="3658221"/>
            <a:ext cx="591829" cy="369332"/>
          </a:xfrm>
          <a:prstGeom prst="rect">
            <a:avLst/>
          </a:prstGeom>
          <a:noFill/>
        </p:spPr>
        <p:txBody>
          <a:bodyPr wrap="none" rtlCol="0">
            <a:spAutoFit/>
          </a:bodyPr>
          <a:lstStyle/>
          <a:p>
            <a:r>
              <a:rPr lang="it-IT" b="1" dirty="0">
                <a:solidFill>
                  <a:srgbClr val="FF0000"/>
                </a:solidFill>
              </a:rPr>
              <a:t>+HV</a:t>
            </a:r>
            <a:endParaRPr lang="en-US" b="1" dirty="0">
              <a:solidFill>
                <a:srgbClr val="FF0000"/>
              </a:solidFill>
            </a:endParaRPr>
          </a:p>
        </p:txBody>
      </p:sp>
      <p:sp>
        <p:nvSpPr>
          <p:cNvPr id="24" name="Freccia in giù 23">
            <a:extLst>
              <a:ext uri="{FF2B5EF4-FFF2-40B4-BE49-F238E27FC236}">
                <a16:creationId xmlns:a16="http://schemas.microsoft.com/office/drawing/2014/main" id="{26036992-77DD-4679-854B-7944C99496F1}"/>
              </a:ext>
            </a:extLst>
          </p:cNvPr>
          <p:cNvSpPr/>
          <p:nvPr/>
        </p:nvSpPr>
        <p:spPr>
          <a:xfrm rot="2641733">
            <a:off x="10516333" y="1214592"/>
            <a:ext cx="226262" cy="27528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5" name="Freccia a destra 24">
            <a:extLst>
              <a:ext uri="{FF2B5EF4-FFF2-40B4-BE49-F238E27FC236}">
                <a16:creationId xmlns:a16="http://schemas.microsoft.com/office/drawing/2014/main" id="{A36EDA85-C09B-44A6-A3A9-A6C5CED339B6}"/>
              </a:ext>
            </a:extLst>
          </p:cNvPr>
          <p:cNvSpPr/>
          <p:nvPr/>
        </p:nvSpPr>
        <p:spPr>
          <a:xfrm rot="18968858">
            <a:off x="10458329" y="4006411"/>
            <a:ext cx="288000" cy="252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sellaDiTesto 25">
            <a:extLst>
              <a:ext uri="{FF2B5EF4-FFF2-40B4-BE49-F238E27FC236}">
                <a16:creationId xmlns:a16="http://schemas.microsoft.com/office/drawing/2014/main" id="{59DF01A0-CB51-4ADD-9BF8-7A4E5D181782}"/>
              </a:ext>
            </a:extLst>
          </p:cNvPr>
          <p:cNvSpPr txBox="1"/>
          <p:nvPr/>
        </p:nvSpPr>
        <p:spPr>
          <a:xfrm>
            <a:off x="487881" y="1529830"/>
            <a:ext cx="7888244" cy="3970318"/>
          </a:xfrm>
          <a:prstGeom prst="rect">
            <a:avLst/>
          </a:prstGeom>
          <a:noFill/>
        </p:spPr>
        <p:txBody>
          <a:bodyPr wrap="square" rtlCol="0">
            <a:spAutoFit/>
          </a:bodyPr>
          <a:lstStyle/>
          <a:p>
            <a:r>
              <a:rPr lang="en-US" dirty="0"/>
              <a:t>The test consists in demonstrating the correct functioning of the device with a quasi-planar cylindrical geometry</a:t>
            </a:r>
          </a:p>
          <a:p>
            <a:endParaRPr lang="en-US" dirty="0"/>
          </a:p>
          <a:p>
            <a:r>
              <a:rPr lang="en-US" dirty="0"/>
              <a:t>Furthermore, consists in characterizing the efficiency, the time response and the shape of the signals in the two polarization conditions. The prototype was designed to emphasize asymmetry, thanks to a non-negligible field gradient.</a:t>
            </a:r>
          </a:p>
          <a:p>
            <a:endParaRPr lang="en-US" dirty="0"/>
          </a:p>
          <a:p>
            <a:r>
              <a:rPr lang="en-US" dirty="0"/>
              <a:t>Under positive polarization conditions, multiplication is expected to occur mainly in the region close to the cathode, which can be described, to a rough approximation by a multiplication followed by drift model.</a:t>
            </a:r>
          </a:p>
          <a:p>
            <a:endParaRPr lang="en-US" dirty="0"/>
          </a:p>
          <a:p>
            <a:r>
              <a:rPr lang="en-US" dirty="0"/>
              <a:t>On the contrary, in negative polarization, multiplication increases as electrons approach the anode, roughly approximating a system characterized by drift followed by multiplication</a:t>
            </a:r>
          </a:p>
        </p:txBody>
      </p:sp>
      <p:sp>
        <p:nvSpPr>
          <p:cNvPr id="29" name="Triangolo isoscele 28">
            <a:extLst>
              <a:ext uri="{FF2B5EF4-FFF2-40B4-BE49-F238E27FC236}">
                <a16:creationId xmlns:a16="http://schemas.microsoft.com/office/drawing/2014/main" id="{144AD91D-5390-4D22-ACED-193B210A18A2}"/>
              </a:ext>
            </a:extLst>
          </p:cNvPr>
          <p:cNvSpPr/>
          <p:nvPr/>
        </p:nvSpPr>
        <p:spPr>
          <a:xfrm rot="18892161">
            <a:off x="8993208" y="1199160"/>
            <a:ext cx="137942" cy="15572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olo isoscele 29">
            <a:extLst>
              <a:ext uri="{FF2B5EF4-FFF2-40B4-BE49-F238E27FC236}">
                <a16:creationId xmlns:a16="http://schemas.microsoft.com/office/drawing/2014/main" id="{9D1410BA-21F5-4057-BA24-F2FFCDB886DA}"/>
              </a:ext>
            </a:extLst>
          </p:cNvPr>
          <p:cNvSpPr/>
          <p:nvPr/>
        </p:nvSpPr>
        <p:spPr>
          <a:xfrm rot="7129398">
            <a:off x="8845425" y="4355789"/>
            <a:ext cx="376236" cy="13820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e 33">
            <a:extLst>
              <a:ext uri="{FF2B5EF4-FFF2-40B4-BE49-F238E27FC236}">
                <a16:creationId xmlns:a16="http://schemas.microsoft.com/office/drawing/2014/main" id="{FA7A0D9C-0C02-4E5A-8C87-7435B4699049}"/>
              </a:ext>
            </a:extLst>
          </p:cNvPr>
          <p:cNvSpPr/>
          <p:nvPr/>
        </p:nvSpPr>
        <p:spPr>
          <a:xfrm>
            <a:off x="8665003" y="3705895"/>
            <a:ext cx="2394487" cy="24171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35">
            <a:extLst>
              <a:ext uri="{FF2B5EF4-FFF2-40B4-BE49-F238E27FC236}">
                <a16:creationId xmlns:a16="http://schemas.microsoft.com/office/drawing/2014/main" id="{024BEE20-8E3E-430C-B3A8-B5E50AE1AE28}"/>
              </a:ext>
            </a:extLst>
          </p:cNvPr>
          <p:cNvSpPr/>
          <p:nvPr/>
        </p:nvSpPr>
        <p:spPr>
          <a:xfrm rot="1669010">
            <a:off x="8758676" y="4144576"/>
            <a:ext cx="215751" cy="3863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e 34">
            <a:extLst>
              <a:ext uri="{FF2B5EF4-FFF2-40B4-BE49-F238E27FC236}">
                <a16:creationId xmlns:a16="http://schemas.microsoft.com/office/drawing/2014/main" id="{C5E85B91-FE89-48D9-AA3F-AE3C1EB9CD8C}"/>
              </a:ext>
            </a:extLst>
          </p:cNvPr>
          <p:cNvSpPr/>
          <p:nvPr/>
        </p:nvSpPr>
        <p:spPr>
          <a:xfrm>
            <a:off x="8591769" y="3623958"/>
            <a:ext cx="2556000" cy="2592000"/>
          </a:xfrm>
          <a:prstGeom prst="ellipse">
            <a:avLst/>
          </a:prstGeom>
          <a:noFill/>
          <a:ln w="114300">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p:cNvSpPr/>
          <p:nvPr/>
        </p:nvSpPr>
        <p:spPr>
          <a:xfrm>
            <a:off x="729916" y="6295521"/>
            <a:ext cx="6434106" cy="369332"/>
          </a:xfrm>
          <a:prstGeom prst="rect">
            <a:avLst/>
          </a:prstGeom>
        </p:spPr>
        <p:txBody>
          <a:bodyPr wrap="square">
            <a:spAutoFit/>
          </a:bodyPr>
          <a:lstStyle/>
          <a:p>
            <a:r>
              <a:rPr lang="en-US" b="1" dirty="0"/>
              <a:t>N°10 </a:t>
            </a:r>
            <a:r>
              <a:rPr lang="en-US" dirty="0"/>
              <a:t>                                                                              CERN RPC 2022</a:t>
            </a:r>
          </a:p>
        </p:txBody>
      </p:sp>
      <p:sp>
        <p:nvSpPr>
          <p:cNvPr id="6" name="CasellaDiTesto 5"/>
          <p:cNvSpPr txBox="1"/>
          <p:nvPr/>
        </p:nvSpPr>
        <p:spPr>
          <a:xfrm>
            <a:off x="10122539" y="396991"/>
            <a:ext cx="2218428" cy="369332"/>
          </a:xfrm>
          <a:prstGeom prst="rect">
            <a:avLst/>
          </a:prstGeom>
          <a:noFill/>
        </p:spPr>
        <p:txBody>
          <a:bodyPr wrap="none" rtlCol="0">
            <a:spAutoFit/>
          </a:bodyPr>
          <a:lstStyle/>
          <a:p>
            <a:r>
              <a:rPr lang="en-US" b="1" dirty="0"/>
              <a:t>Negative polarization</a:t>
            </a:r>
          </a:p>
        </p:txBody>
      </p:sp>
      <p:sp>
        <p:nvSpPr>
          <p:cNvPr id="12" name="CasellaDiTesto 11"/>
          <p:cNvSpPr txBox="1"/>
          <p:nvPr/>
        </p:nvSpPr>
        <p:spPr>
          <a:xfrm>
            <a:off x="10222881" y="3376381"/>
            <a:ext cx="2486400" cy="369332"/>
          </a:xfrm>
          <a:prstGeom prst="rect">
            <a:avLst/>
          </a:prstGeom>
          <a:noFill/>
        </p:spPr>
        <p:txBody>
          <a:bodyPr wrap="square" rtlCol="0">
            <a:spAutoFit/>
          </a:bodyPr>
          <a:lstStyle/>
          <a:p>
            <a:r>
              <a:rPr lang="en-US" b="1" dirty="0">
                <a:solidFill>
                  <a:srgbClr val="FF0000"/>
                </a:solidFill>
              </a:rPr>
              <a:t>Positive  polarization</a:t>
            </a:r>
          </a:p>
        </p:txBody>
      </p:sp>
    </p:spTree>
    <p:extLst>
      <p:ext uri="{BB962C8B-B14F-4D97-AF65-F5344CB8AC3E}">
        <p14:creationId xmlns:p14="http://schemas.microsoft.com/office/powerpoint/2010/main" val="3085574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B15BD8-C725-4A25-8254-9CEE637345D4}"/>
              </a:ext>
            </a:extLst>
          </p:cNvPr>
          <p:cNvSpPr>
            <a:spLocks noGrp="1"/>
          </p:cNvSpPr>
          <p:nvPr>
            <p:ph type="title"/>
          </p:nvPr>
        </p:nvSpPr>
        <p:spPr>
          <a:xfrm>
            <a:off x="-578855" y="-188725"/>
            <a:ext cx="10515600" cy="1325563"/>
          </a:xfrm>
        </p:spPr>
        <p:txBody>
          <a:bodyPr>
            <a:normAutofit fontScale="90000"/>
          </a:bodyPr>
          <a:lstStyle/>
          <a:p>
            <a:pPr algn="r"/>
            <a:r>
              <a:rPr lang="en-US" dirty="0"/>
              <a:t> MDT+RCC R1=16mm R2=18mm RMDT=14mm              High Time Spatial resolution</a:t>
            </a:r>
          </a:p>
        </p:txBody>
      </p:sp>
      <p:sp>
        <p:nvSpPr>
          <p:cNvPr id="4" name="Segnaposto contenuto 2">
            <a:extLst>
              <a:ext uri="{FF2B5EF4-FFF2-40B4-BE49-F238E27FC236}">
                <a16:creationId xmlns:a16="http://schemas.microsoft.com/office/drawing/2014/main" id="{10332DF7-7D2F-4A46-9D6D-885714DF35A6}"/>
              </a:ext>
            </a:extLst>
          </p:cNvPr>
          <p:cNvSpPr>
            <a:spLocks noGrp="1"/>
          </p:cNvSpPr>
          <p:nvPr/>
        </p:nvSpPr>
        <p:spPr>
          <a:xfrm>
            <a:off x="1299146" y="1467373"/>
            <a:ext cx="10515600" cy="4938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5" name="CasellaDiTesto 54">
            <a:extLst>
              <a:ext uri="{FF2B5EF4-FFF2-40B4-BE49-F238E27FC236}">
                <a16:creationId xmlns:a16="http://schemas.microsoft.com/office/drawing/2014/main" id="{4B8A8687-E629-409A-8EC5-E7BD592F5EA8}"/>
              </a:ext>
            </a:extLst>
          </p:cNvPr>
          <p:cNvSpPr txBox="1"/>
          <p:nvPr/>
        </p:nvSpPr>
        <p:spPr>
          <a:xfrm>
            <a:off x="1863153" y="4027186"/>
            <a:ext cx="114655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HV MDT</a:t>
            </a:r>
          </a:p>
        </p:txBody>
      </p:sp>
      <p:sp>
        <p:nvSpPr>
          <p:cNvPr id="6" name="Ovale 5">
            <a:extLst>
              <a:ext uri="{FF2B5EF4-FFF2-40B4-BE49-F238E27FC236}">
                <a16:creationId xmlns:a16="http://schemas.microsoft.com/office/drawing/2014/main" id="{B6E45CD0-6DD4-4EFE-8F33-C81BBCC3ACD5}"/>
              </a:ext>
            </a:extLst>
          </p:cNvPr>
          <p:cNvSpPr/>
          <p:nvPr/>
        </p:nvSpPr>
        <p:spPr>
          <a:xfrm>
            <a:off x="3143208" y="149594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 name="Gruppo 7">
            <a:extLst>
              <a:ext uri="{FF2B5EF4-FFF2-40B4-BE49-F238E27FC236}">
                <a16:creationId xmlns:a16="http://schemas.microsoft.com/office/drawing/2014/main" id="{780549A2-614D-407D-A35D-5101ACB14285}"/>
              </a:ext>
            </a:extLst>
          </p:cNvPr>
          <p:cNvGrpSpPr/>
          <p:nvPr/>
        </p:nvGrpSpPr>
        <p:grpSpPr>
          <a:xfrm>
            <a:off x="1052796" y="1117082"/>
            <a:ext cx="10513241" cy="5584821"/>
            <a:chOff x="592617" y="969305"/>
            <a:chExt cx="10536741" cy="5503474"/>
          </a:xfrm>
        </p:grpSpPr>
        <p:sp>
          <p:nvSpPr>
            <p:cNvPr id="9" name="Ovale 8">
              <a:extLst>
                <a:ext uri="{FF2B5EF4-FFF2-40B4-BE49-F238E27FC236}">
                  <a16:creationId xmlns:a16="http://schemas.microsoft.com/office/drawing/2014/main" id="{25756DCC-EABB-44A8-80B9-A0BE5FF25F3D}"/>
                </a:ext>
              </a:extLst>
            </p:cNvPr>
            <p:cNvSpPr/>
            <p:nvPr/>
          </p:nvSpPr>
          <p:spPr>
            <a:xfrm>
              <a:off x="3962400" y="1971675"/>
              <a:ext cx="4874380" cy="4501104"/>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e 9">
              <a:extLst>
                <a:ext uri="{FF2B5EF4-FFF2-40B4-BE49-F238E27FC236}">
                  <a16:creationId xmlns:a16="http://schemas.microsoft.com/office/drawing/2014/main" id="{67A2DCCF-E76C-40D4-A97D-E2CE7E0F8CB5}"/>
                </a:ext>
              </a:extLst>
            </p:cNvPr>
            <p:cNvSpPr/>
            <p:nvPr/>
          </p:nvSpPr>
          <p:spPr>
            <a:xfrm>
              <a:off x="4067176" y="2105025"/>
              <a:ext cx="4683256" cy="4248150"/>
            </a:xfrm>
            <a:prstGeom prst="ellipse">
              <a:avLst/>
            </a:prstGeom>
            <a:solidFill>
              <a:schemeClr val="bg1"/>
            </a:solidFill>
            <a:ln w="1174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e 10">
              <a:extLst>
                <a:ext uri="{FF2B5EF4-FFF2-40B4-BE49-F238E27FC236}">
                  <a16:creationId xmlns:a16="http://schemas.microsoft.com/office/drawing/2014/main" id="{AF80918E-A604-49AA-A863-C9EDA06070F9}"/>
                </a:ext>
              </a:extLst>
            </p:cNvPr>
            <p:cNvSpPr/>
            <p:nvPr/>
          </p:nvSpPr>
          <p:spPr>
            <a:xfrm>
              <a:off x="4152899" y="2190749"/>
              <a:ext cx="4511297" cy="4076701"/>
            </a:xfrm>
            <a:prstGeom prst="ellipse">
              <a:avLst/>
            </a:prstGeom>
            <a:solidFill>
              <a:schemeClr val="bg1"/>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e 11">
              <a:extLst>
                <a:ext uri="{FF2B5EF4-FFF2-40B4-BE49-F238E27FC236}">
                  <a16:creationId xmlns:a16="http://schemas.microsoft.com/office/drawing/2014/main" id="{FFC408B8-C662-4D41-9292-13072CCC2E2E}"/>
                </a:ext>
              </a:extLst>
            </p:cNvPr>
            <p:cNvSpPr/>
            <p:nvPr/>
          </p:nvSpPr>
          <p:spPr>
            <a:xfrm>
              <a:off x="4239492" y="2272145"/>
              <a:ext cx="4336472" cy="3904817"/>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e 12">
              <a:extLst>
                <a:ext uri="{FF2B5EF4-FFF2-40B4-BE49-F238E27FC236}">
                  <a16:creationId xmlns:a16="http://schemas.microsoft.com/office/drawing/2014/main" id="{A9A8F0B6-D352-4C75-8936-FBDB83801395}"/>
                </a:ext>
              </a:extLst>
            </p:cNvPr>
            <p:cNvSpPr/>
            <p:nvPr/>
          </p:nvSpPr>
          <p:spPr>
            <a:xfrm>
              <a:off x="4474153" y="2492193"/>
              <a:ext cx="3867150" cy="3464719"/>
            </a:xfrm>
            <a:prstGeom prst="ellipse">
              <a:avLst/>
            </a:prstGeom>
            <a:solidFill>
              <a:schemeClr val="bg1"/>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Ovale 13">
              <a:extLst>
                <a:ext uri="{FF2B5EF4-FFF2-40B4-BE49-F238E27FC236}">
                  <a16:creationId xmlns:a16="http://schemas.microsoft.com/office/drawing/2014/main" id="{04501C13-D173-4125-B2C8-10008C1855D7}"/>
                </a:ext>
              </a:extLst>
            </p:cNvPr>
            <p:cNvSpPr/>
            <p:nvPr/>
          </p:nvSpPr>
          <p:spPr>
            <a:xfrm>
              <a:off x="6276975" y="4210050"/>
              <a:ext cx="133350" cy="123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Connettore 2 14">
              <a:extLst>
                <a:ext uri="{FF2B5EF4-FFF2-40B4-BE49-F238E27FC236}">
                  <a16:creationId xmlns:a16="http://schemas.microsoft.com/office/drawing/2014/main" id="{F33413F9-60C7-4BCD-98B5-8AE63DE9312B}"/>
                </a:ext>
              </a:extLst>
            </p:cNvPr>
            <p:cNvCxnSpPr/>
            <p:nvPr/>
          </p:nvCxnSpPr>
          <p:spPr>
            <a:xfrm flipH="1">
              <a:off x="8153400" y="3209925"/>
              <a:ext cx="1343025" cy="219075"/>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CasellaDiTesto 21">
              <a:extLst>
                <a:ext uri="{FF2B5EF4-FFF2-40B4-BE49-F238E27FC236}">
                  <a16:creationId xmlns:a16="http://schemas.microsoft.com/office/drawing/2014/main" id="{7B9C1720-67A1-4B2D-BFDD-F43B1247850E}"/>
                </a:ext>
              </a:extLst>
            </p:cNvPr>
            <p:cNvSpPr txBox="1"/>
            <p:nvPr/>
          </p:nvSpPr>
          <p:spPr>
            <a:xfrm>
              <a:off x="9141579" y="2840593"/>
              <a:ext cx="1868781" cy="36395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Aluminum tube</a:t>
              </a:r>
            </a:p>
          </p:txBody>
        </p:sp>
        <p:cxnSp>
          <p:nvCxnSpPr>
            <p:cNvPr id="17" name="Connettore 2 16">
              <a:extLst>
                <a:ext uri="{FF2B5EF4-FFF2-40B4-BE49-F238E27FC236}">
                  <a16:creationId xmlns:a16="http://schemas.microsoft.com/office/drawing/2014/main" id="{F60596BC-97D5-42B7-BD70-F65483B2FA8A}"/>
                </a:ext>
              </a:extLst>
            </p:cNvPr>
            <p:cNvCxnSpPr/>
            <p:nvPr/>
          </p:nvCxnSpPr>
          <p:spPr>
            <a:xfrm flipH="1">
              <a:off x="8605837" y="4429124"/>
              <a:ext cx="1781175" cy="285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24">
              <a:extLst>
                <a:ext uri="{FF2B5EF4-FFF2-40B4-BE49-F238E27FC236}">
                  <a16:creationId xmlns:a16="http://schemas.microsoft.com/office/drawing/2014/main" id="{2B22509D-C4ED-46AD-8983-179014F414C2}"/>
                </a:ext>
              </a:extLst>
            </p:cNvPr>
            <p:cNvSpPr txBox="1"/>
            <p:nvPr/>
          </p:nvSpPr>
          <p:spPr>
            <a:xfrm>
              <a:off x="9046701" y="3991807"/>
              <a:ext cx="2082657"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Bakelite tube</a:t>
              </a:r>
            </a:p>
          </p:txBody>
        </p:sp>
        <p:cxnSp>
          <p:nvCxnSpPr>
            <p:cNvPr id="19" name="Connettore 2 18">
              <a:extLst>
                <a:ext uri="{FF2B5EF4-FFF2-40B4-BE49-F238E27FC236}">
                  <a16:creationId xmlns:a16="http://schemas.microsoft.com/office/drawing/2014/main" id="{FF7878EB-2F69-49A2-BE19-EB072F6EECA8}"/>
                </a:ext>
              </a:extLst>
            </p:cNvPr>
            <p:cNvCxnSpPr/>
            <p:nvPr/>
          </p:nvCxnSpPr>
          <p:spPr>
            <a:xfrm flipH="1">
              <a:off x="8229600" y="2562225"/>
              <a:ext cx="1372810" cy="4381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28">
              <a:extLst>
                <a:ext uri="{FF2B5EF4-FFF2-40B4-BE49-F238E27FC236}">
                  <a16:creationId xmlns:a16="http://schemas.microsoft.com/office/drawing/2014/main" id="{541849B6-BE85-42E6-9569-8A1EDF52527B}"/>
                </a:ext>
              </a:extLst>
            </p:cNvPr>
            <p:cNvSpPr txBox="1"/>
            <p:nvPr/>
          </p:nvSpPr>
          <p:spPr>
            <a:xfrm>
              <a:off x="9569067" y="2305619"/>
              <a:ext cx="1071915" cy="36395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Graphite</a:t>
              </a:r>
            </a:p>
          </p:txBody>
        </p:sp>
        <p:cxnSp>
          <p:nvCxnSpPr>
            <p:cNvPr id="21" name="Connettore 2 20">
              <a:extLst>
                <a:ext uri="{FF2B5EF4-FFF2-40B4-BE49-F238E27FC236}">
                  <a16:creationId xmlns:a16="http://schemas.microsoft.com/office/drawing/2014/main" id="{A8DD26C5-C8E1-4F12-9610-7FC22D809940}"/>
                </a:ext>
              </a:extLst>
            </p:cNvPr>
            <p:cNvCxnSpPr/>
            <p:nvPr/>
          </p:nvCxnSpPr>
          <p:spPr>
            <a:xfrm flipH="1" flipV="1">
              <a:off x="8458200" y="5457825"/>
              <a:ext cx="1247775" cy="95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CasellaDiTesto 33">
              <a:extLst>
                <a:ext uri="{FF2B5EF4-FFF2-40B4-BE49-F238E27FC236}">
                  <a16:creationId xmlns:a16="http://schemas.microsoft.com/office/drawing/2014/main" id="{22A3ECCD-EFD1-4707-BDC4-A030B6A5E9A4}"/>
                </a:ext>
              </a:extLst>
            </p:cNvPr>
            <p:cNvSpPr txBox="1"/>
            <p:nvPr/>
          </p:nvSpPr>
          <p:spPr>
            <a:xfrm>
              <a:off x="9266527" y="5422514"/>
              <a:ext cx="1457495" cy="36395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Copper tube</a:t>
              </a:r>
            </a:p>
          </p:txBody>
        </p:sp>
        <p:cxnSp>
          <p:nvCxnSpPr>
            <p:cNvPr id="23" name="Connettore 2 22">
              <a:extLst>
                <a:ext uri="{FF2B5EF4-FFF2-40B4-BE49-F238E27FC236}">
                  <a16:creationId xmlns:a16="http://schemas.microsoft.com/office/drawing/2014/main" id="{68D6D0F4-DC04-4DE0-A245-2F6598FBC0FA}"/>
                </a:ext>
              </a:extLst>
            </p:cNvPr>
            <p:cNvCxnSpPr/>
            <p:nvPr/>
          </p:nvCxnSpPr>
          <p:spPr>
            <a:xfrm flipH="1" flipV="1">
              <a:off x="7924800" y="5876925"/>
              <a:ext cx="1381125" cy="799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36">
              <a:extLst>
                <a:ext uri="{FF2B5EF4-FFF2-40B4-BE49-F238E27FC236}">
                  <a16:creationId xmlns:a16="http://schemas.microsoft.com/office/drawing/2014/main" id="{8525FD0B-60BE-4815-839E-1254FC46E0E6}"/>
                </a:ext>
              </a:extLst>
            </p:cNvPr>
            <p:cNvSpPr txBox="1"/>
            <p:nvPr/>
          </p:nvSpPr>
          <p:spPr>
            <a:xfrm>
              <a:off x="7986917" y="6024664"/>
              <a:ext cx="1675991" cy="36395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insulating tube</a:t>
              </a:r>
            </a:p>
          </p:txBody>
        </p:sp>
        <p:cxnSp>
          <p:nvCxnSpPr>
            <p:cNvPr id="25" name="Connettore 1 39">
              <a:extLst>
                <a:ext uri="{FF2B5EF4-FFF2-40B4-BE49-F238E27FC236}">
                  <a16:creationId xmlns:a16="http://schemas.microsoft.com/office/drawing/2014/main" id="{ED8212FA-BE02-4CDC-A082-B5365317DBB0}"/>
                </a:ext>
              </a:extLst>
            </p:cNvPr>
            <p:cNvCxnSpPr>
              <a:stCxn id="14" idx="2"/>
            </p:cNvCxnSpPr>
            <p:nvPr/>
          </p:nvCxnSpPr>
          <p:spPr>
            <a:xfrm flipH="1">
              <a:off x="2063030" y="4271963"/>
              <a:ext cx="4213945" cy="3286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ttore 1 41">
              <a:extLst>
                <a:ext uri="{FF2B5EF4-FFF2-40B4-BE49-F238E27FC236}">
                  <a16:creationId xmlns:a16="http://schemas.microsoft.com/office/drawing/2014/main" id="{C51EDFF8-AD21-4E68-A1B4-354959E8838C}"/>
                </a:ext>
              </a:extLst>
            </p:cNvPr>
            <p:cNvCxnSpPr/>
            <p:nvPr/>
          </p:nvCxnSpPr>
          <p:spPr>
            <a:xfrm flipH="1" flipV="1">
              <a:off x="2175252" y="3461185"/>
              <a:ext cx="2438402" cy="75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B3470AD1-53EE-4CD7-927D-5880065F7860}"/>
                </a:ext>
              </a:extLst>
            </p:cNvPr>
            <p:cNvSpPr/>
            <p:nvPr/>
          </p:nvSpPr>
          <p:spPr>
            <a:xfrm>
              <a:off x="1457325" y="4491037"/>
              <a:ext cx="605704" cy="223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ttangolo 27">
              <a:extLst>
                <a:ext uri="{FF2B5EF4-FFF2-40B4-BE49-F238E27FC236}">
                  <a16:creationId xmlns:a16="http://schemas.microsoft.com/office/drawing/2014/main" id="{43401533-48FF-4006-BDF4-86466A641E4E}"/>
                </a:ext>
              </a:extLst>
            </p:cNvPr>
            <p:cNvSpPr/>
            <p:nvPr/>
          </p:nvSpPr>
          <p:spPr>
            <a:xfrm>
              <a:off x="1457325" y="4488656"/>
              <a:ext cx="605704" cy="223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ttangolo 28">
              <a:extLst>
                <a:ext uri="{FF2B5EF4-FFF2-40B4-BE49-F238E27FC236}">
                  <a16:creationId xmlns:a16="http://schemas.microsoft.com/office/drawing/2014/main" id="{5B2ED85B-52A5-43DB-A1D7-102084718379}"/>
                </a:ext>
              </a:extLst>
            </p:cNvPr>
            <p:cNvSpPr/>
            <p:nvPr/>
          </p:nvSpPr>
          <p:spPr>
            <a:xfrm>
              <a:off x="1573573" y="3349266"/>
              <a:ext cx="605704" cy="223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e 29">
              <a:extLst>
                <a:ext uri="{FF2B5EF4-FFF2-40B4-BE49-F238E27FC236}">
                  <a16:creationId xmlns:a16="http://schemas.microsoft.com/office/drawing/2014/main" id="{5DB1BB68-C2C4-4BB3-BF76-8A86D2759BEB}"/>
                </a:ext>
              </a:extLst>
            </p:cNvPr>
            <p:cNvSpPr/>
            <p:nvPr/>
          </p:nvSpPr>
          <p:spPr>
            <a:xfrm>
              <a:off x="742950" y="3790950"/>
              <a:ext cx="400050" cy="419100"/>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1" name="Connettore 1 51">
              <a:extLst>
                <a:ext uri="{FF2B5EF4-FFF2-40B4-BE49-F238E27FC236}">
                  <a16:creationId xmlns:a16="http://schemas.microsoft.com/office/drawing/2014/main" id="{A2CA6CAC-AFFD-4856-A621-47DF49E7FF89}"/>
                </a:ext>
              </a:extLst>
            </p:cNvPr>
            <p:cNvCxnSpPr>
              <a:stCxn id="30" idx="7"/>
              <a:endCxn id="29" idx="1"/>
            </p:cNvCxnSpPr>
            <p:nvPr/>
          </p:nvCxnSpPr>
          <p:spPr>
            <a:xfrm flipV="1">
              <a:off x="1084414" y="3461185"/>
              <a:ext cx="489159" cy="391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1 53">
              <a:extLst>
                <a:ext uri="{FF2B5EF4-FFF2-40B4-BE49-F238E27FC236}">
                  <a16:creationId xmlns:a16="http://schemas.microsoft.com/office/drawing/2014/main" id="{F9B9C9C8-8C6C-4178-9CF0-1D0A216B7B22}"/>
                </a:ext>
              </a:extLst>
            </p:cNvPr>
            <p:cNvCxnSpPr>
              <a:stCxn id="30" idx="5"/>
              <a:endCxn id="28" idx="1"/>
            </p:cNvCxnSpPr>
            <p:nvPr/>
          </p:nvCxnSpPr>
          <p:spPr>
            <a:xfrm>
              <a:off x="1084414" y="4148674"/>
              <a:ext cx="372911" cy="4519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ttore 1 57">
              <a:extLst>
                <a:ext uri="{FF2B5EF4-FFF2-40B4-BE49-F238E27FC236}">
                  <a16:creationId xmlns:a16="http://schemas.microsoft.com/office/drawing/2014/main" id="{9D3DF3E1-D771-4176-A6D2-2473E683F791}"/>
                </a:ext>
              </a:extLst>
            </p:cNvPr>
            <p:cNvCxnSpPr/>
            <p:nvPr/>
          </p:nvCxnSpPr>
          <p:spPr>
            <a:xfrm>
              <a:off x="2600325" y="4914900"/>
              <a:ext cx="371475" cy="952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4" name="Connettore 1 58">
              <a:extLst>
                <a:ext uri="{FF2B5EF4-FFF2-40B4-BE49-F238E27FC236}">
                  <a16:creationId xmlns:a16="http://schemas.microsoft.com/office/drawing/2014/main" id="{1EF4C318-109D-4372-9FD3-B6B8768B6078}"/>
                </a:ext>
              </a:extLst>
            </p:cNvPr>
            <p:cNvCxnSpPr/>
            <p:nvPr/>
          </p:nvCxnSpPr>
          <p:spPr>
            <a:xfrm>
              <a:off x="2600325" y="5021520"/>
              <a:ext cx="371475" cy="952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5" name="Connettore 1 60">
              <a:extLst>
                <a:ext uri="{FF2B5EF4-FFF2-40B4-BE49-F238E27FC236}">
                  <a16:creationId xmlns:a16="http://schemas.microsoft.com/office/drawing/2014/main" id="{D49EC57F-90B7-48B9-84EF-924A34BB76D4}"/>
                </a:ext>
              </a:extLst>
            </p:cNvPr>
            <p:cNvCxnSpPr/>
            <p:nvPr/>
          </p:nvCxnSpPr>
          <p:spPr>
            <a:xfrm flipV="1">
              <a:off x="2786062" y="4552950"/>
              <a:ext cx="0" cy="31432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Connettore 1 63">
              <a:extLst>
                <a:ext uri="{FF2B5EF4-FFF2-40B4-BE49-F238E27FC236}">
                  <a16:creationId xmlns:a16="http://schemas.microsoft.com/office/drawing/2014/main" id="{36D9FDE9-D94B-4849-888C-ACC45AC1B68E}"/>
                </a:ext>
              </a:extLst>
            </p:cNvPr>
            <p:cNvCxnSpPr/>
            <p:nvPr/>
          </p:nvCxnSpPr>
          <p:spPr>
            <a:xfrm>
              <a:off x="2786062" y="5031045"/>
              <a:ext cx="0" cy="4709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Ovale 36">
              <a:extLst>
                <a:ext uri="{FF2B5EF4-FFF2-40B4-BE49-F238E27FC236}">
                  <a16:creationId xmlns:a16="http://schemas.microsoft.com/office/drawing/2014/main" id="{CC8C9117-DAF1-40F7-A9E3-DAB71069AA2E}"/>
                </a:ext>
              </a:extLst>
            </p:cNvPr>
            <p:cNvSpPr/>
            <p:nvPr/>
          </p:nvSpPr>
          <p:spPr>
            <a:xfrm flipH="1" flipV="1">
              <a:off x="2737485" y="4524375"/>
              <a:ext cx="61004" cy="66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8" name="Connettore 1 68">
              <a:extLst>
                <a:ext uri="{FF2B5EF4-FFF2-40B4-BE49-F238E27FC236}">
                  <a16:creationId xmlns:a16="http://schemas.microsoft.com/office/drawing/2014/main" id="{0967E11A-8F45-42B1-82C4-112CCB4A12F2}"/>
                </a:ext>
              </a:extLst>
            </p:cNvPr>
            <p:cNvCxnSpPr>
              <a:cxnSpLocks/>
              <a:endCxn id="39" idx="6"/>
            </p:cNvCxnSpPr>
            <p:nvPr/>
          </p:nvCxnSpPr>
          <p:spPr>
            <a:xfrm flipH="1">
              <a:off x="2853712" y="4924425"/>
              <a:ext cx="1213464" cy="63701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9" name="Ovale 38">
              <a:extLst>
                <a:ext uri="{FF2B5EF4-FFF2-40B4-BE49-F238E27FC236}">
                  <a16:creationId xmlns:a16="http://schemas.microsoft.com/office/drawing/2014/main" id="{BDB0E7B8-1BFB-4314-884A-2A1F15137384}"/>
                </a:ext>
              </a:extLst>
            </p:cNvPr>
            <p:cNvSpPr/>
            <p:nvPr/>
          </p:nvSpPr>
          <p:spPr>
            <a:xfrm>
              <a:off x="2682262" y="5485361"/>
              <a:ext cx="171450" cy="152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CasellaDiTesto 71">
              <a:extLst>
                <a:ext uri="{FF2B5EF4-FFF2-40B4-BE49-F238E27FC236}">
                  <a16:creationId xmlns:a16="http://schemas.microsoft.com/office/drawing/2014/main" id="{87F5D6F3-B277-4162-AA38-3A872CFD9A98}"/>
                </a:ext>
              </a:extLst>
            </p:cNvPr>
            <p:cNvSpPr txBox="1"/>
            <p:nvPr/>
          </p:nvSpPr>
          <p:spPr>
            <a:xfrm>
              <a:off x="2940838" y="4671565"/>
              <a:ext cx="1038105"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Out MDT</a:t>
              </a:r>
            </a:p>
          </p:txBody>
        </p:sp>
        <p:sp>
          <p:nvSpPr>
            <p:cNvPr id="42" name="CasellaDiTesto 72">
              <a:extLst>
                <a:ext uri="{FF2B5EF4-FFF2-40B4-BE49-F238E27FC236}">
                  <a16:creationId xmlns:a16="http://schemas.microsoft.com/office/drawing/2014/main" id="{9BCF6359-79F2-48F9-8E2F-4959C26FB46C}"/>
                </a:ext>
              </a:extLst>
            </p:cNvPr>
            <p:cNvSpPr txBox="1"/>
            <p:nvPr/>
          </p:nvSpPr>
          <p:spPr>
            <a:xfrm>
              <a:off x="1411211" y="2845140"/>
              <a:ext cx="243840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Resistance 1Mohm</a:t>
              </a:r>
            </a:p>
          </p:txBody>
        </p:sp>
        <p:sp>
          <p:nvSpPr>
            <p:cNvPr id="43" name="CasellaDiTesto 73">
              <a:extLst>
                <a:ext uri="{FF2B5EF4-FFF2-40B4-BE49-F238E27FC236}">
                  <a16:creationId xmlns:a16="http://schemas.microsoft.com/office/drawing/2014/main" id="{1D165BF2-10C8-4839-B4EF-44585E9F74E6}"/>
                </a:ext>
              </a:extLst>
            </p:cNvPr>
            <p:cNvSpPr txBox="1"/>
            <p:nvPr/>
          </p:nvSpPr>
          <p:spPr>
            <a:xfrm>
              <a:off x="1125380" y="4700274"/>
              <a:ext cx="2023499"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Resistance 1Mohm</a:t>
              </a:r>
            </a:p>
          </p:txBody>
        </p:sp>
        <p:cxnSp>
          <p:nvCxnSpPr>
            <p:cNvPr id="44" name="Connettore 1 75">
              <a:extLst>
                <a:ext uri="{FF2B5EF4-FFF2-40B4-BE49-F238E27FC236}">
                  <a16:creationId xmlns:a16="http://schemas.microsoft.com/office/drawing/2014/main" id="{A6119D91-A155-4F32-963C-E8C364EE32ED}"/>
                </a:ext>
              </a:extLst>
            </p:cNvPr>
            <p:cNvCxnSpPr>
              <a:stCxn id="30" idx="0"/>
              <a:endCxn id="30" idx="4"/>
            </p:cNvCxnSpPr>
            <p:nvPr/>
          </p:nvCxnSpPr>
          <p:spPr>
            <a:xfrm>
              <a:off x="942975" y="3790950"/>
              <a:ext cx="0" cy="4191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Connettore 1 77">
              <a:extLst>
                <a:ext uri="{FF2B5EF4-FFF2-40B4-BE49-F238E27FC236}">
                  <a16:creationId xmlns:a16="http://schemas.microsoft.com/office/drawing/2014/main" id="{19F78781-4D89-416F-BF54-BD93ED77EADF}"/>
                </a:ext>
              </a:extLst>
            </p:cNvPr>
            <p:cNvCxnSpPr/>
            <p:nvPr/>
          </p:nvCxnSpPr>
          <p:spPr>
            <a:xfrm>
              <a:off x="798152" y="4483099"/>
              <a:ext cx="3028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nettore 1 79">
              <a:extLst>
                <a:ext uri="{FF2B5EF4-FFF2-40B4-BE49-F238E27FC236}">
                  <a16:creationId xmlns:a16="http://schemas.microsoft.com/office/drawing/2014/main" id="{F1C38187-6024-411D-B542-EDD1A2BE2C6A}"/>
                </a:ext>
              </a:extLst>
            </p:cNvPr>
            <p:cNvCxnSpPr/>
            <p:nvPr/>
          </p:nvCxnSpPr>
          <p:spPr>
            <a:xfrm>
              <a:off x="942975" y="4352924"/>
              <a:ext cx="0" cy="2762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nettore 1 81">
              <a:extLst>
                <a:ext uri="{FF2B5EF4-FFF2-40B4-BE49-F238E27FC236}">
                  <a16:creationId xmlns:a16="http://schemas.microsoft.com/office/drawing/2014/main" id="{649A9E19-027B-4CA6-9D93-14A485283C8C}"/>
                </a:ext>
              </a:extLst>
            </p:cNvPr>
            <p:cNvCxnSpPr/>
            <p:nvPr/>
          </p:nvCxnSpPr>
          <p:spPr>
            <a:xfrm>
              <a:off x="838200" y="3569463"/>
              <a:ext cx="29863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ttangolo 47">
              <a:extLst>
                <a:ext uri="{FF2B5EF4-FFF2-40B4-BE49-F238E27FC236}">
                  <a16:creationId xmlns:a16="http://schemas.microsoft.com/office/drawing/2014/main" id="{FCF421DF-8A41-4A36-BE32-A4A342F723E4}"/>
                </a:ext>
              </a:extLst>
            </p:cNvPr>
            <p:cNvSpPr/>
            <p:nvPr/>
          </p:nvSpPr>
          <p:spPr>
            <a:xfrm>
              <a:off x="1558247" y="3339741"/>
              <a:ext cx="605704" cy="223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ettangolo 48">
              <a:extLst>
                <a:ext uri="{FF2B5EF4-FFF2-40B4-BE49-F238E27FC236}">
                  <a16:creationId xmlns:a16="http://schemas.microsoft.com/office/drawing/2014/main" id="{20489FD3-C3EF-435A-9E49-F239A1339C0F}"/>
                </a:ext>
              </a:extLst>
            </p:cNvPr>
            <p:cNvSpPr/>
            <p:nvPr/>
          </p:nvSpPr>
          <p:spPr>
            <a:xfrm>
              <a:off x="1596347" y="2112233"/>
              <a:ext cx="605704" cy="223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Rettangolo 49">
              <a:extLst>
                <a:ext uri="{FF2B5EF4-FFF2-40B4-BE49-F238E27FC236}">
                  <a16:creationId xmlns:a16="http://schemas.microsoft.com/office/drawing/2014/main" id="{E70EF1F6-5796-4D99-8454-9B08C617780E}"/>
                </a:ext>
              </a:extLst>
            </p:cNvPr>
            <p:cNvSpPr/>
            <p:nvPr/>
          </p:nvSpPr>
          <p:spPr>
            <a:xfrm>
              <a:off x="1595564" y="2598384"/>
              <a:ext cx="605704" cy="223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Rettangolo 50">
              <a:extLst>
                <a:ext uri="{FF2B5EF4-FFF2-40B4-BE49-F238E27FC236}">
                  <a16:creationId xmlns:a16="http://schemas.microsoft.com/office/drawing/2014/main" id="{1C0BC181-A125-49DD-B90B-D7F5421D34D3}"/>
                </a:ext>
              </a:extLst>
            </p:cNvPr>
            <p:cNvSpPr/>
            <p:nvPr/>
          </p:nvSpPr>
          <p:spPr>
            <a:xfrm>
              <a:off x="4003443" y="1777641"/>
              <a:ext cx="605704" cy="223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Ovale 51">
              <a:extLst>
                <a:ext uri="{FF2B5EF4-FFF2-40B4-BE49-F238E27FC236}">
                  <a16:creationId xmlns:a16="http://schemas.microsoft.com/office/drawing/2014/main" id="{4C068C79-B2B1-4743-860D-077F87B603B4}"/>
                </a:ext>
              </a:extLst>
            </p:cNvPr>
            <p:cNvSpPr/>
            <p:nvPr/>
          </p:nvSpPr>
          <p:spPr>
            <a:xfrm>
              <a:off x="629598" y="2225932"/>
              <a:ext cx="400050" cy="419100"/>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3" name="Connettore 1 90">
              <a:extLst>
                <a:ext uri="{FF2B5EF4-FFF2-40B4-BE49-F238E27FC236}">
                  <a16:creationId xmlns:a16="http://schemas.microsoft.com/office/drawing/2014/main" id="{C71C30D3-FC0E-491C-A2BC-82E8D1A7E484}"/>
                </a:ext>
              </a:extLst>
            </p:cNvPr>
            <p:cNvCxnSpPr>
              <a:stCxn id="52" idx="0"/>
              <a:endCxn id="52" idx="4"/>
            </p:cNvCxnSpPr>
            <p:nvPr/>
          </p:nvCxnSpPr>
          <p:spPr>
            <a:xfrm>
              <a:off x="829623" y="2225932"/>
              <a:ext cx="0" cy="4191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Connettore 1 91">
              <a:extLst>
                <a:ext uri="{FF2B5EF4-FFF2-40B4-BE49-F238E27FC236}">
                  <a16:creationId xmlns:a16="http://schemas.microsoft.com/office/drawing/2014/main" id="{68662C12-412C-4A5C-9241-9A40F2C06E5D}"/>
                </a:ext>
              </a:extLst>
            </p:cNvPr>
            <p:cNvCxnSpPr/>
            <p:nvPr/>
          </p:nvCxnSpPr>
          <p:spPr>
            <a:xfrm>
              <a:off x="684800" y="2918081"/>
              <a:ext cx="3028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onnettore 1 92">
              <a:extLst>
                <a:ext uri="{FF2B5EF4-FFF2-40B4-BE49-F238E27FC236}">
                  <a16:creationId xmlns:a16="http://schemas.microsoft.com/office/drawing/2014/main" id="{2C8424D0-84A0-4FFE-9DF4-6C1CB20B6D91}"/>
                </a:ext>
              </a:extLst>
            </p:cNvPr>
            <p:cNvCxnSpPr/>
            <p:nvPr/>
          </p:nvCxnSpPr>
          <p:spPr>
            <a:xfrm>
              <a:off x="829623" y="2787906"/>
              <a:ext cx="0" cy="2762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Connettore 1 93">
              <a:extLst>
                <a:ext uri="{FF2B5EF4-FFF2-40B4-BE49-F238E27FC236}">
                  <a16:creationId xmlns:a16="http://schemas.microsoft.com/office/drawing/2014/main" id="{ACDA5DFE-07DF-4260-9EC2-2AC1CB2DD26A}"/>
                </a:ext>
              </a:extLst>
            </p:cNvPr>
            <p:cNvCxnSpPr/>
            <p:nvPr/>
          </p:nvCxnSpPr>
          <p:spPr>
            <a:xfrm>
              <a:off x="724848" y="2004445"/>
              <a:ext cx="29863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ttore 1 95">
              <a:extLst>
                <a:ext uri="{FF2B5EF4-FFF2-40B4-BE49-F238E27FC236}">
                  <a16:creationId xmlns:a16="http://schemas.microsoft.com/office/drawing/2014/main" id="{1E3A4451-D7B6-408F-A3A5-B53F909C4148}"/>
                </a:ext>
              </a:extLst>
            </p:cNvPr>
            <p:cNvCxnSpPr>
              <a:stCxn id="52" idx="0"/>
              <a:endCxn id="49" idx="1"/>
            </p:cNvCxnSpPr>
            <p:nvPr/>
          </p:nvCxnSpPr>
          <p:spPr>
            <a:xfrm flipV="1">
              <a:off x="829623" y="2224152"/>
              <a:ext cx="766724" cy="1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ttore 1 98">
              <a:extLst>
                <a:ext uri="{FF2B5EF4-FFF2-40B4-BE49-F238E27FC236}">
                  <a16:creationId xmlns:a16="http://schemas.microsoft.com/office/drawing/2014/main" id="{AE852E34-992E-43E4-AB20-E402373352BF}"/>
                </a:ext>
              </a:extLst>
            </p:cNvPr>
            <p:cNvCxnSpPr>
              <a:stCxn id="52" idx="5"/>
              <a:endCxn id="50" idx="1"/>
            </p:cNvCxnSpPr>
            <p:nvPr/>
          </p:nvCxnSpPr>
          <p:spPr>
            <a:xfrm>
              <a:off x="971062" y="2583656"/>
              <a:ext cx="624502" cy="126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Connettore 1 100">
              <a:extLst>
                <a:ext uri="{FF2B5EF4-FFF2-40B4-BE49-F238E27FC236}">
                  <a16:creationId xmlns:a16="http://schemas.microsoft.com/office/drawing/2014/main" id="{1E9C82D8-3AA4-4842-99B7-EAFF74E6B252}"/>
                </a:ext>
              </a:extLst>
            </p:cNvPr>
            <p:cNvCxnSpPr>
              <a:stCxn id="50" idx="3"/>
              <a:endCxn id="11" idx="1"/>
            </p:cNvCxnSpPr>
            <p:nvPr/>
          </p:nvCxnSpPr>
          <p:spPr>
            <a:xfrm>
              <a:off x="2201268" y="2710303"/>
              <a:ext cx="2612295" cy="774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nettore 1 102">
              <a:extLst>
                <a:ext uri="{FF2B5EF4-FFF2-40B4-BE49-F238E27FC236}">
                  <a16:creationId xmlns:a16="http://schemas.microsoft.com/office/drawing/2014/main" id="{B6C91641-CA9E-4760-9DF3-778606F1B3EB}"/>
                </a:ext>
              </a:extLst>
            </p:cNvPr>
            <p:cNvCxnSpPr>
              <a:stCxn id="49" idx="3"/>
            </p:cNvCxnSpPr>
            <p:nvPr/>
          </p:nvCxnSpPr>
          <p:spPr>
            <a:xfrm>
              <a:off x="2202051" y="2224152"/>
              <a:ext cx="2922399" cy="814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CasellaDiTesto 103">
              <a:extLst>
                <a:ext uri="{FF2B5EF4-FFF2-40B4-BE49-F238E27FC236}">
                  <a16:creationId xmlns:a16="http://schemas.microsoft.com/office/drawing/2014/main" id="{2609F0AC-5240-471F-BE9B-F16B31C4D482}"/>
                </a:ext>
              </a:extLst>
            </p:cNvPr>
            <p:cNvSpPr txBox="1"/>
            <p:nvPr/>
          </p:nvSpPr>
          <p:spPr>
            <a:xfrm>
              <a:off x="592617" y="1483465"/>
              <a:ext cx="1548721"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HV RPC</a:t>
              </a:r>
            </a:p>
          </p:txBody>
        </p:sp>
        <p:cxnSp>
          <p:nvCxnSpPr>
            <p:cNvPr id="62" name="Connettore 1 105">
              <a:extLst>
                <a:ext uri="{FF2B5EF4-FFF2-40B4-BE49-F238E27FC236}">
                  <a16:creationId xmlns:a16="http://schemas.microsoft.com/office/drawing/2014/main" id="{8252F5BC-23B9-438B-A8BA-2A7BFB9FDB2E}"/>
                </a:ext>
              </a:extLst>
            </p:cNvPr>
            <p:cNvCxnSpPr>
              <a:stCxn id="51" idx="3"/>
            </p:cNvCxnSpPr>
            <p:nvPr/>
          </p:nvCxnSpPr>
          <p:spPr>
            <a:xfrm>
              <a:off x="4609147" y="1889560"/>
              <a:ext cx="1486853" cy="6007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ttore 1 107">
              <a:extLst>
                <a:ext uri="{FF2B5EF4-FFF2-40B4-BE49-F238E27FC236}">
                  <a16:creationId xmlns:a16="http://schemas.microsoft.com/office/drawing/2014/main" id="{DD2ECA62-F0BE-4602-8A08-0B6BC422784B}"/>
                </a:ext>
              </a:extLst>
            </p:cNvPr>
            <p:cNvCxnSpPr>
              <a:stCxn id="9" idx="1"/>
            </p:cNvCxnSpPr>
            <p:nvPr/>
          </p:nvCxnSpPr>
          <p:spPr>
            <a:xfrm flipH="1" flipV="1">
              <a:off x="3426673" y="1917970"/>
              <a:ext cx="1249563" cy="7128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nettore 1 110">
              <a:extLst>
                <a:ext uri="{FF2B5EF4-FFF2-40B4-BE49-F238E27FC236}">
                  <a16:creationId xmlns:a16="http://schemas.microsoft.com/office/drawing/2014/main" id="{8B0287DA-0B2B-46B1-BACB-1E8BE6A80D6F}"/>
                </a:ext>
              </a:extLst>
            </p:cNvPr>
            <p:cNvCxnSpPr>
              <a:endCxn id="51" idx="1"/>
            </p:cNvCxnSpPr>
            <p:nvPr/>
          </p:nvCxnSpPr>
          <p:spPr>
            <a:xfrm flipV="1">
              <a:off x="3418823" y="1889560"/>
              <a:ext cx="584620" cy="109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Connettore 1 113">
              <a:extLst>
                <a:ext uri="{FF2B5EF4-FFF2-40B4-BE49-F238E27FC236}">
                  <a16:creationId xmlns:a16="http://schemas.microsoft.com/office/drawing/2014/main" id="{B270388D-3B6A-4E7B-A381-8299721F0EC9}"/>
                </a:ext>
              </a:extLst>
            </p:cNvPr>
            <p:cNvCxnSpPr/>
            <p:nvPr/>
          </p:nvCxnSpPr>
          <p:spPr>
            <a:xfrm flipV="1">
              <a:off x="4813563" y="1553531"/>
              <a:ext cx="0" cy="4354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ttore 1 115">
              <a:extLst>
                <a:ext uri="{FF2B5EF4-FFF2-40B4-BE49-F238E27FC236}">
                  <a16:creationId xmlns:a16="http://schemas.microsoft.com/office/drawing/2014/main" id="{D76430D4-8A0C-4FF4-AE98-2BEC9EE2FF12}"/>
                </a:ext>
              </a:extLst>
            </p:cNvPr>
            <p:cNvCxnSpPr/>
            <p:nvPr/>
          </p:nvCxnSpPr>
          <p:spPr>
            <a:xfrm>
              <a:off x="3663250" y="1553531"/>
              <a:ext cx="0" cy="3360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Ovale 66">
              <a:extLst>
                <a:ext uri="{FF2B5EF4-FFF2-40B4-BE49-F238E27FC236}">
                  <a16:creationId xmlns:a16="http://schemas.microsoft.com/office/drawing/2014/main" id="{EBBFE9C1-B3D5-4B0B-9CBD-581AC3DDB1B2}"/>
                </a:ext>
              </a:extLst>
            </p:cNvPr>
            <p:cNvSpPr/>
            <p:nvPr/>
          </p:nvSpPr>
          <p:spPr>
            <a:xfrm>
              <a:off x="3571875" y="1408802"/>
              <a:ext cx="171450" cy="152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Ovale 67">
              <a:extLst>
                <a:ext uri="{FF2B5EF4-FFF2-40B4-BE49-F238E27FC236}">
                  <a16:creationId xmlns:a16="http://schemas.microsoft.com/office/drawing/2014/main" id="{6D0D1F45-72EB-461E-B961-270B7A047A0C}"/>
                </a:ext>
              </a:extLst>
            </p:cNvPr>
            <p:cNvSpPr/>
            <p:nvPr/>
          </p:nvSpPr>
          <p:spPr>
            <a:xfrm>
              <a:off x="4727838" y="1410331"/>
              <a:ext cx="171450" cy="152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CasellaDiTesto 122">
              <a:extLst>
                <a:ext uri="{FF2B5EF4-FFF2-40B4-BE49-F238E27FC236}">
                  <a16:creationId xmlns:a16="http://schemas.microsoft.com/office/drawing/2014/main" id="{596B1936-3B34-4A86-9857-D9C0C5C2C6E1}"/>
                </a:ext>
              </a:extLst>
            </p:cNvPr>
            <p:cNvSpPr txBox="1"/>
            <p:nvPr/>
          </p:nvSpPr>
          <p:spPr>
            <a:xfrm>
              <a:off x="3719354" y="1314495"/>
              <a:ext cx="958468"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Out RCC</a:t>
              </a:r>
            </a:p>
          </p:txBody>
        </p:sp>
        <p:sp>
          <p:nvSpPr>
            <p:cNvPr id="70" name="Triangolo isoscele 69">
              <a:extLst>
                <a:ext uri="{FF2B5EF4-FFF2-40B4-BE49-F238E27FC236}">
                  <a16:creationId xmlns:a16="http://schemas.microsoft.com/office/drawing/2014/main" id="{A5D7D807-287D-4D75-AD0D-59BACF168DCC}"/>
                </a:ext>
              </a:extLst>
            </p:cNvPr>
            <p:cNvSpPr/>
            <p:nvPr/>
          </p:nvSpPr>
          <p:spPr>
            <a:xfrm rot="10800000">
              <a:off x="3288119" y="1989274"/>
              <a:ext cx="198249" cy="19962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71" name="Connettore 1 125">
              <a:extLst>
                <a:ext uri="{FF2B5EF4-FFF2-40B4-BE49-F238E27FC236}">
                  <a16:creationId xmlns:a16="http://schemas.microsoft.com/office/drawing/2014/main" id="{DBE07C3F-82D5-4EA1-A70F-9E0279B76216}"/>
                </a:ext>
              </a:extLst>
            </p:cNvPr>
            <p:cNvCxnSpPr>
              <a:stCxn id="70" idx="3"/>
              <a:endCxn id="70" idx="3"/>
            </p:cNvCxnSpPr>
            <p:nvPr/>
          </p:nvCxnSpPr>
          <p:spPr>
            <a:xfrm>
              <a:off x="3387243" y="19892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nettore 1 128">
              <a:extLst>
                <a:ext uri="{FF2B5EF4-FFF2-40B4-BE49-F238E27FC236}">
                  <a16:creationId xmlns:a16="http://schemas.microsoft.com/office/drawing/2014/main" id="{F1FDFDEA-9591-4A09-8E8F-D2C72BE730A8}"/>
                </a:ext>
              </a:extLst>
            </p:cNvPr>
            <p:cNvCxnSpPr>
              <a:stCxn id="70" idx="3"/>
            </p:cNvCxnSpPr>
            <p:nvPr/>
          </p:nvCxnSpPr>
          <p:spPr>
            <a:xfrm flipV="1">
              <a:off x="3387243" y="1900535"/>
              <a:ext cx="99125" cy="887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Triangolo isoscele 72">
              <a:extLst>
                <a:ext uri="{FF2B5EF4-FFF2-40B4-BE49-F238E27FC236}">
                  <a16:creationId xmlns:a16="http://schemas.microsoft.com/office/drawing/2014/main" id="{B436026C-A1D7-4476-AFA3-13B8725193D2}"/>
                </a:ext>
              </a:extLst>
            </p:cNvPr>
            <p:cNvSpPr/>
            <p:nvPr/>
          </p:nvSpPr>
          <p:spPr>
            <a:xfrm rot="10800000">
              <a:off x="3792950" y="5584110"/>
              <a:ext cx="198249" cy="19962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74" name="Connettore 1 131">
              <a:extLst>
                <a:ext uri="{FF2B5EF4-FFF2-40B4-BE49-F238E27FC236}">
                  <a16:creationId xmlns:a16="http://schemas.microsoft.com/office/drawing/2014/main" id="{E0AEC46F-5465-404C-985B-DF61481230CF}"/>
                </a:ext>
              </a:extLst>
            </p:cNvPr>
            <p:cNvCxnSpPr>
              <a:stCxn id="73" idx="3"/>
            </p:cNvCxnSpPr>
            <p:nvPr/>
          </p:nvCxnSpPr>
          <p:spPr>
            <a:xfrm flipV="1">
              <a:off x="3892074" y="5031045"/>
              <a:ext cx="0" cy="55306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5" name="CasellaDiTesto 132">
              <a:extLst>
                <a:ext uri="{FF2B5EF4-FFF2-40B4-BE49-F238E27FC236}">
                  <a16:creationId xmlns:a16="http://schemas.microsoft.com/office/drawing/2014/main" id="{6C066753-68B4-445A-9A09-B8AB5CEB96E3}"/>
                </a:ext>
              </a:extLst>
            </p:cNvPr>
            <p:cNvSpPr txBox="1"/>
            <p:nvPr/>
          </p:nvSpPr>
          <p:spPr>
            <a:xfrm>
              <a:off x="3189684" y="969305"/>
              <a:ext cx="2261972"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Resistance 30 ohm</a:t>
              </a:r>
            </a:p>
          </p:txBody>
        </p:sp>
        <p:cxnSp>
          <p:nvCxnSpPr>
            <p:cNvPr id="76" name="Connettore 2 75">
              <a:extLst>
                <a:ext uri="{FF2B5EF4-FFF2-40B4-BE49-F238E27FC236}">
                  <a16:creationId xmlns:a16="http://schemas.microsoft.com/office/drawing/2014/main" id="{1A1CE9BD-91CF-42E2-B49F-86E5048A334D}"/>
                </a:ext>
              </a:extLst>
            </p:cNvPr>
            <p:cNvCxnSpPr/>
            <p:nvPr/>
          </p:nvCxnSpPr>
          <p:spPr>
            <a:xfrm flipH="1">
              <a:off x="8405648" y="3754129"/>
              <a:ext cx="1574462" cy="2654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ttore 2 76">
              <a:extLst>
                <a:ext uri="{FF2B5EF4-FFF2-40B4-BE49-F238E27FC236}">
                  <a16:creationId xmlns:a16="http://schemas.microsoft.com/office/drawing/2014/main" id="{68C85B5D-2072-465A-95BD-596B63B0AB8E}"/>
                </a:ext>
              </a:extLst>
            </p:cNvPr>
            <p:cNvCxnSpPr/>
            <p:nvPr/>
          </p:nvCxnSpPr>
          <p:spPr>
            <a:xfrm flipH="1" flipV="1">
              <a:off x="7124700" y="4702969"/>
              <a:ext cx="2855410" cy="1547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CasellaDiTesto 139">
              <a:extLst>
                <a:ext uri="{FF2B5EF4-FFF2-40B4-BE49-F238E27FC236}">
                  <a16:creationId xmlns:a16="http://schemas.microsoft.com/office/drawing/2014/main" id="{82AC3427-B435-4FD0-B0C4-895C781E60AD}"/>
                </a:ext>
              </a:extLst>
            </p:cNvPr>
            <p:cNvSpPr txBox="1"/>
            <p:nvPr/>
          </p:nvSpPr>
          <p:spPr>
            <a:xfrm>
              <a:off x="9258553" y="4846378"/>
              <a:ext cx="1447020" cy="36395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Gas gap MDT</a:t>
              </a:r>
            </a:p>
          </p:txBody>
        </p:sp>
        <p:cxnSp>
          <p:nvCxnSpPr>
            <p:cNvPr id="79" name="Connettore 2 78">
              <a:extLst>
                <a:ext uri="{FF2B5EF4-FFF2-40B4-BE49-F238E27FC236}">
                  <a16:creationId xmlns:a16="http://schemas.microsoft.com/office/drawing/2014/main" id="{6308F0AA-1762-457B-A75B-171A92EEB444}"/>
                </a:ext>
              </a:extLst>
            </p:cNvPr>
            <p:cNvCxnSpPr/>
            <p:nvPr/>
          </p:nvCxnSpPr>
          <p:spPr>
            <a:xfrm flipH="1">
              <a:off x="6407728" y="1721546"/>
              <a:ext cx="2508277" cy="25075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CasellaDiTesto 142">
              <a:extLst>
                <a:ext uri="{FF2B5EF4-FFF2-40B4-BE49-F238E27FC236}">
                  <a16:creationId xmlns:a16="http://schemas.microsoft.com/office/drawing/2014/main" id="{E851812C-257C-4569-91DF-F29217A53DC0}"/>
                </a:ext>
              </a:extLst>
            </p:cNvPr>
            <p:cNvSpPr txBox="1"/>
            <p:nvPr/>
          </p:nvSpPr>
          <p:spPr>
            <a:xfrm>
              <a:off x="8956760" y="1495658"/>
              <a:ext cx="1137684"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Wire MDT</a:t>
              </a:r>
            </a:p>
          </p:txBody>
        </p:sp>
      </p:grpSp>
      <p:sp>
        <p:nvSpPr>
          <p:cNvPr id="81" name="CasellaDiTesto 139">
            <a:extLst>
              <a:ext uri="{FF2B5EF4-FFF2-40B4-BE49-F238E27FC236}">
                <a16:creationId xmlns:a16="http://schemas.microsoft.com/office/drawing/2014/main" id="{FA537BF5-F377-45D9-B8DA-4DC663647447}"/>
              </a:ext>
            </a:extLst>
          </p:cNvPr>
          <p:cNvSpPr txBox="1"/>
          <p:nvPr/>
        </p:nvSpPr>
        <p:spPr>
          <a:xfrm>
            <a:off x="9624853" y="3594492"/>
            <a:ext cx="1357231"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0000"/>
                </a:solidFill>
              </a:rPr>
              <a:t>Gas gap RCC</a:t>
            </a:r>
          </a:p>
        </p:txBody>
      </p:sp>
      <p:sp>
        <p:nvSpPr>
          <p:cNvPr id="84" name="CasellaDiTesto 72">
            <a:extLst>
              <a:ext uri="{FF2B5EF4-FFF2-40B4-BE49-F238E27FC236}">
                <a16:creationId xmlns:a16="http://schemas.microsoft.com/office/drawing/2014/main" id="{F822C8D7-E00D-46DC-AB09-7B9C886FFC84}"/>
              </a:ext>
            </a:extLst>
          </p:cNvPr>
          <p:cNvSpPr txBox="1"/>
          <p:nvPr/>
        </p:nvSpPr>
        <p:spPr>
          <a:xfrm>
            <a:off x="1659447" y="1915794"/>
            <a:ext cx="2432964" cy="37479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Resistance 1Mohm</a:t>
            </a:r>
          </a:p>
        </p:txBody>
      </p:sp>
      <p:cxnSp>
        <p:nvCxnSpPr>
          <p:cNvPr id="7" name="Connettore 2 6"/>
          <p:cNvCxnSpPr>
            <a:stCxn id="14" idx="6"/>
          </p:cNvCxnSpPr>
          <p:nvPr/>
        </p:nvCxnSpPr>
        <p:spPr>
          <a:xfrm flipV="1">
            <a:off x="6857529" y="4425059"/>
            <a:ext cx="1990873" cy="4349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83" name="CasellaDiTesto 82"/>
          <p:cNvSpPr txBox="1"/>
          <p:nvPr/>
        </p:nvSpPr>
        <p:spPr>
          <a:xfrm>
            <a:off x="7646885" y="3871694"/>
            <a:ext cx="623889" cy="584775"/>
          </a:xfrm>
          <a:prstGeom prst="rect">
            <a:avLst/>
          </a:prstGeom>
          <a:noFill/>
        </p:spPr>
        <p:txBody>
          <a:bodyPr wrap="none" rtlCol="0">
            <a:spAutoFit/>
          </a:bodyPr>
          <a:lstStyle/>
          <a:p>
            <a:r>
              <a:rPr lang="en-US" sz="3200" b="1" dirty="0">
                <a:solidFill>
                  <a:schemeClr val="accent1"/>
                </a:solidFill>
              </a:rPr>
              <a:t>R1</a:t>
            </a:r>
          </a:p>
        </p:txBody>
      </p:sp>
      <p:cxnSp>
        <p:nvCxnSpPr>
          <p:cNvPr id="86" name="Connettore 2 85"/>
          <p:cNvCxnSpPr>
            <a:stCxn id="14" idx="1"/>
          </p:cNvCxnSpPr>
          <p:nvPr/>
        </p:nvCxnSpPr>
        <p:spPr>
          <a:xfrm flipH="1" flipV="1">
            <a:off x="5203371" y="3222171"/>
            <a:ext cx="1540590" cy="120196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87" name="CasellaDiTesto 86"/>
          <p:cNvSpPr txBox="1"/>
          <p:nvPr/>
        </p:nvSpPr>
        <p:spPr>
          <a:xfrm>
            <a:off x="5769729" y="3242436"/>
            <a:ext cx="623889" cy="584775"/>
          </a:xfrm>
          <a:prstGeom prst="rect">
            <a:avLst/>
          </a:prstGeom>
          <a:noFill/>
        </p:spPr>
        <p:txBody>
          <a:bodyPr wrap="none" rtlCol="0">
            <a:spAutoFit/>
          </a:bodyPr>
          <a:lstStyle/>
          <a:p>
            <a:r>
              <a:rPr lang="en-US" sz="3200" b="1" dirty="0">
                <a:solidFill>
                  <a:schemeClr val="accent1"/>
                </a:solidFill>
              </a:rPr>
              <a:t>R2</a:t>
            </a:r>
          </a:p>
        </p:txBody>
      </p:sp>
      <p:cxnSp>
        <p:nvCxnSpPr>
          <p:cNvPr id="89" name="Connettore 2 88"/>
          <p:cNvCxnSpPr/>
          <p:nvPr/>
        </p:nvCxnSpPr>
        <p:spPr>
          <a:xfrm flipH="1">
            <a:off x="6772946" y="4574928"/>
            <a:ext cx="18057" cy="156569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3" name="CasellaDiTesto 92"/>
          <p:cNvSpPr txBox="1"/>
          <p:nvPr/>
        </p:nvSpPr>
        <p:spPr>
          <a:xfrm>
            <a:off x="6740728" y="5055838"/>
            <a:ext cx="1230401" cy="584775"/>
          </a:xfrm>
          <a:prstGeom prst="rect">
            <a:avLst/>
          </a:prstGeom>
          <a:noFill/>
        </p:spPr>
        <p:txBody>
          <a:bodyPr wrap="none" rtlCol="0">
            <a:spAutoFit/>
          </a:bodyPr>
          <a:lstStyle/>
          <a:p>
            <a:r>
              <a:rPr lang="en-US" sz="3200" b="1" dirty="0">
                <a:solidFill>
                  <a:schemeClr val="accent1"/>
                </a:solidFill>
              </a:rPr>
              <a:t>RMDT</a:t>
            </a:r>
          </a:p>
        </p:txBody>
      </p:sp>
    </p:spTree>
    <p:extLst>
      <p:ext uri="{BB962C8B-B14F-4D97-AF65-F5344CB8AC3E}">
        <p14:creationId xmlns:p14="http://schemas.microsoft.com/office/powerpoint/2010/main" val="3808031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438E67-EF8E-42A5-BCAF-7518EAFF531C}"/>
              </a:ext>
            </a:extLst>
          </p:cNvPr>
          <p:cNvSpPr>
            <a:spLocks noGrp="1"/>
          </p:cNvSpPr>
          <p:nvPr>
            <p:ph type="title"/>
          </p:nvPr>
        </p:nvSpPr>
        <p:spPr/>
        <p:txBody>
          <a:bodyPr>
            <a:normAutofit/>
          </a:bodyPr>
          <a:lstStyle/>
          <a:p>
            <a:r>
              <a:rPr lang="it-IT" b="1" dirty="0"/>
              <a:t>                                 RCC + MDT   </a:t>
            </a:r>
            <a:endParaRPr lang="en-US" dirty="0"/>
          </a:p>
        </p:txBody>
      </p:sp>
      <p:pic>
        <p:nvPicPr>
          <p:cNvPr id="6" name="Segnaposto contenuto 5">
            <a:extLst>
              <a:ext uri="{FF2B5EF4-FFF2-40B4-BE49-F238E27FC236}">
                <a16:creationId xmlns:a16="http://schemas.microsoft.com/office/drawing/2014/main" id="{6EE156AC-484A-4F45-B214-B873775B32F9}"/>
              </a:ext>
            </a:extLst>
          </p:cNvPr>
          <p:cNvPicPr>
            <a:picLocks noGrp="1" noChangeAspect="1"/>
          </p:cNvPicPr>
          <p:nvPr>
            <p:ph sz="half" idx="1"/>
          </p:nvPr>
        </p:nvPicPr>
        <p:blipFill>
          <a:blip r:embed="rId2"/>
          <a:stretch>
            <a:fillRect/>
          </a:stretch>
        </p:blipFill>
        <p:spPr>
          <a:xfrm>
            <a:off x="182320" y="2185461"/>
            <a:ext cx="5934318" cy="4037539"/>
          </a:xfrm>
        </p:spPr>
      </p:pic>
      <p:pic>
        <p:nvPicPr>
          <p:cNvPr id="8" name="Segnaposto contenuto 7">
            <a:extLst>
              <a:ext uri="{FF2B5EF4-FFF2-40B4-BE49-F238E27FC236}">
                <a16:creationId xmlns:a16="http://schemas.microsoft.com/office/drawing/2014/main" id="{D2459AAE-7AEF-45A6-9B33-DEA3A28770E3}"/>
              </a:ext>
            </a:extLst>
          </p:cNvPr>
          <p:cNvPicPr>
            <a:picLocks noGrp="1" noChangeAspect="1"/>
          </p:cNvPicPr>
          <p:nvPr>
            <p:ph sz="half" idx="2"/>
          </p:nvPr>
        </p:nvPicPr>
        <p:blipFill>
          <a:blip r:embed="rId3"/>
          <a:stretch>
            <a:fillRect/>
          </a:stretch>
        </p:blipFill>
        <p:spPr>
          <a:xfrm>
            <a:off x="6116638" y="2387522"/>
            <a:ext cx="5452684" cy="3852032"/>
          </a:xfrm>
        </p:spPr>
      </p:pic>
      <p:sp>
        <p:nvSpPr>
          <p:cNvPr id="9" name="CasellaDiTesto 8">
            <a:extLst>
              <a:ext uri="{FF2B5EF4-FFF2-40B4-BE49-F238E27FC236}">
                <a16:creationId xmlns:a16="http://schemas.microsoft.com/office/drawing/2014/main" id="{7FB2AAE1-D633-4114-A177-DE4301281C4C}"/>
              </a:ext>
            </a:extLst>
          </p:cNvPr>
          <p:cNvSpPr txBox="1"/>
          <p:nvPr/>
        </p:nvSpPr>
        <p:spPr>
          <a:xfrm>
            <a:off x="6630483" y="1723796"/>
            <a:ext cx="3626314" cy="461665"/>
          </a:xfrm>
          <a:prstGeom prst="rect">
            <a:avLst/>
          </a:prstGeom>
          <a:noFill/>
        </p:spPr>
        <p:txBody>
          <a:bodyPr wrap="none" rtlCol="0">
            <a:spAutoFit/>
          </a:bodyPr>
          <a:lstStyle/>
          <a:p>
            <a:r>
              <a:rPr lang="it-IT" sz="2400" dirty="0"/>
              <a:t>RCC </a:t>
            </a:r>
            <a:r>
              <a:rPr lang="it-IT" sz="2400" dirty="0" err="1"/>
              <a:t>Signals</a:t>
            </a:r>
            <a:r>
              <a:rPr lang="it-IT" sz="2400" dirty="0"/>
              <a:t> </a:t>
            </a:r>
            <a:r>
              <a:rPr lang="it-IT" sz="2400" dirty="0" err="1"/>
              <a:t>std_mixture</a:t>
            </a:r>
            <a:endParaRPr lang="en-US" sz="2400" dirty="0"/>
          </a:p>
        </p:txBody>
      </p:sp>
      <p:sp>
        <p:nvSpPr>
          <p:cNvPr id="10" name="CasellaDiTesto 9">
            <a:extLst>
              <a:ext uri="{FF2B5EF4-FFF2-40B4-BE49-F238E27FC236}">
                <a16:creationId xmlns:a16="http://schemas.microsoft.com/office/drawing/2014/main" id="{4975EF2C-CD75-4C41-B949-F78C6E9C7733}"/>
              </a:ext>
            </a:extLst>
          </p:cNvPr>
          <p:cNvSpPr txBox="1"/>
          <p:nvPr/>
        </p:nvSpPr>
        <p:spPr>
          <a:xfrm>
            <a:off x="1519752" y="1707242"/>
            <a:ext cx="2941831" cy="461665"/>
          </a:xfrm>
          <a:prstGeom prst="rect">
            <a:avLst/>
          </a:prstGeom>
          <a:noFill/>
        </p:spPr>
        <p:txBody>
          <a:bodyPr wrap="none" rtlCol="0">
            <a:spAutoFit/>
          </a:bodyPr>
          <a:lstStyle/>
          <a:p>
            <a:r>
              <a:rPr lang="it-IT" sz="2400" dirty="0"/>
              <a:t>RCC time </a:t>
            </a:r>
            <a:r>
              <a:rPr lang="it-IT" sz="2400" dirty="0" err="1"/>
              <a:t>resolution</a:t>
            </a:r>
            <a:endParaRPr lang="en-US" sz="2400" dirty="0"/>
          </a:p>
        </p:txBody>
      </p:sp>
      <p:sp>
        <p:nvSpPr>
          <p:cNvPr id="3" name="Freccia a destra 2"/>
          <p:cNvSpPr/>
          <p:nvPr/>
        </p:nvSpPr>
        <p:spPr>
          <a:xfrm>
            <a:off x="2623457" y="4076700"/>
            <a:ext cx="261257" cy="2394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ccia a sinistra 3"/>
          <p:cNvSpPr/>
          <p:nvPr/>
        </p:nvSpPr>
        <p:spPr>
          <a:xfrm>
            <a:off x="3429001" y="4088606"/>
            <a:ext cx="239484" cy="2312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3701710" y="4019564"/>
            <a:ext cx="1022124" cy="369332"/>
          </a:xfrm>
          <a:prstGeom prst="rect">
            <a:avLst/>
          </a:prstGeom>
          <a:noFill/>
        </p:spPr>
        <p:txBody>
          <a:bodyPr wrap="square" rtlCol="0">
            <a:spAutoFit/>
          </a:bodyPr>
          <a:lstStyle/>
          <a:p>
            <a:r>
              <a:rPr lang="el-GR" dirty="0">
                <a:solidFill>
                  <a:srgbClr val="FF0000"/>
                </a:solidFill>
              </a:rPr>
              <a:t>σ=</a:t>
            </a:r>
            <a:r>
              <a:rPr lang="it-IT" dirty="0">
                <a:solidFill>
                  <a:srgbClr val="FF0000"/>
                </a:solidFill>
              </a:rPr>
              <a:t> 0.8ns</a:t>
            </a:r>
            <a:endParaRPr lang="en-US" dirty="0">
              <a:solidFill>
                <a:srgbClr val="FF0000"/>
              </a:solidFill>
            </a:endParaRPr>
          </a:p>
        </p:txBody>
      </p:sp>
    </p:spTree>
    <p:extLst>
      <p:ext uri="{BB962C8B-B14F-4D97-AF65-F5344CB8AC3E}">
        <p14:creationId xmlns:p14="http://schemas.microsoft.com/office/powerpoint/2010/main" val="4242076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41CD38-6D43-4B80-B5F3-15364F4B1F05}"/>
              </a:ext>
            </a:extLst>
          </p:cNvPr>
          <p:cNvSpPr>
            <a:spLocks noGrp="1"/>
          </p:cNvSpPr>
          <p:nvPr>
            <p:ph type="title"/>
          </p:nvPr>
        </p:nvSpPr>
        <p:spPr>
          <a:xfrm>
            <a:off x="2217965" y="211185"/>
            <a:ext cx="8741582" cy="1081705"/>
          </a:xfrm>
        </p:spPr>
        <p:txBody>
          <a:bodyPr>
            <a:normAutofit fontScale="90000"/>
          </a:bodyPr>
          <a:lstStyle/>
          <a:p>
            <a:pPr algn="ctr"/>
            <a:r>
              <a:rPr lang="it-IT" b="1" dirty="0"/>
              <a:t>TOF with </a:t>
            </a:r>
            <a:r>
              <a:rPr lang="it-IT" b="1" dirty="0" err="1"/>
              <a:t>respect</a:t>
            </a:r>
            <a:r>
              <a:rPr lang="it-IT" b="1" dirty="0"/>
              <a:t> to the trigger </a:t>
            </a:r>
            <a:r>
              <a:rPr lang="it-IT" b="1" dirty="0" err="1"/>
              <a:t>signal</a:t>
            </a:r>
            <a:br>
              <a:rPr lang="it-IT" b="1" dirty="0"/>
            </a:br>
            <a:r>
              <a:rPr lang="it-IT" b="1" dirty="0"/>
              <a:t>MDT Ar-CO2 (86%-14%) vs RCC mix </a:t>
            </a:r>
            <a:r>
              <a:rPr lang="it-IT" b="1" dirty="0" err="1"/>
              <a:t>std</a:t>
            </a:r>
            <a:endParaRPr lang="en-US" dirty="0"/>
          </a:p>
        </p:txBody>
      </p:sp>
      <p:pic>
        <p:nvPicPr>
          <p:cNvPr id="6" name="Segnaposto contenuto 5">
            <a:extLst>
              <a:ext uri="{FF2B5EF4-FFF2-40B4-BE49-F238E27FC236}">
                <a16:creationId xmlns:a16="http://schemas.microsoft.com/office/drawing/2014/main" id="{2E4C5227-1B77-493E-90F3-D34E56C011E0}"/>
              </a:ext>
            </a:extLst>
          </p:cNvPr>
          <p:cNvPicPr>
            <a:picLocks noGrp="1" noChangeAspect="1"/>
          </p:cNvPicPr>
          <p:nvPr>
            <p:ph sz="half" idx="1"/>
          </p:nvPr>
        </p:nvPicPr>
        <p:blipFill>
          <a:blip r:embed="rId2"/>
          <a:stretch>
            <a:fillRect/>
          </a:stretch>
        </p:blipFill>
        <p:spPr>
          <a:xfrm>
            <a:off x="2393892" y="1446923"/>
            <a:ext cx="8197907" cy="5578803"/>
          </a:xfrm>
        </p:spPr>
      </p:pic>
      <p:sp>
        <p:nvSpPr>
          <p:cNvPr id="7" name="Rettangolo 6">
            <a:extLst>
              <a:ext uri="{FF2B5EF4-FFF2-40B4-BE49-F238E27FC236}">
                <a16:creationId xmlns:a16="http://schemas.microsoft.com/office/drawing/2014/main" id="{195635B3-39FF-4317-AD2F-467AA7EAE725}"/>
              </a:ext>
            </a:extLst>
          </p:cNvPr>
          <p:cNvSpPr/>
          <p:nvPr/>
        </p:nvSpPr>
        <p:spPr>
          <a:xfrm>
            <a:off x="3833585" y="1554963"/>
            <a:ext cx="5364844" cy="99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878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BB504F-319E-41A4-92F2-8831F2962DFB}"/>
              </a:ext>
            </a:extLst>
          </p:cNvPr>
          <p:cNvSpPr>
            <a:spLocks noGrp="1"/>
          </p:cNvSpPr>
          <p:nvPr>
            <p:ph type="title"/>
          </p:nvPr>
        </p:nvSpPr>
        <p:spPr/>
        <p:txBody>
          <a:bodyPr/>
          <a:lstStyle/>
          <a:p>
            <a:r>
              <a:rPr lang="it-IT" b="1" dirty="0"/>
              <a:t>      MDT </a:t>
            </a:r>
            <a:r>
              <a:rPr lang="it-IT" b="1" dirty="0" err="1"/>
              <a:t>Efficiency</a:t>
            </a:r>
            <a:r>
              <a:rPr lang="it-IT" b="1" dirty="0"/>
              <a:t>         Ar-CO2 (86%-14%)</a:t>
            </a:r>
            <a:endParaRPr lang="en-US" dirty="0"/>
          </a:p>
        </p:txBody>
      </p:sp>
      <p:pic>
        <p:nvPicPr>
          <p:cNvPr id="6" name="Segnaposto contenuto 5" descr="Immagine che contiene tavolo&#10;&#10;Descrizione generata automaticamente">
            <a:extLst>
              <a:ext uri="{FF2B5EF4-FFF2-40B4-BE49-F238E27FC236}">
                <a16:creationId xmlns:a16="http://schemas.microsoft.com/office/drawing/2014/main" id="{A0ECA20C-72A3-491F-938A-21E45A3314AA}"/>
              </a:ext>
            </a:extLst>
          </p:cNvPr>
          <p:cNvPicPr>
            <a:picLocks noGrp="1" noChangeAspect="1"/>
          </p:cNvPicPr>
          <p:nvPr>
            <p:ph sz="half" idx="1"/>
          </p:nvPr>
        </p:nvPicPr>
        <p:blipFill>
          <a:blip r:embed="rId2"/>
          <a:stretch>
            <a:fillRect/>
          </a:stretch>
        </p:blipFill>
        <p:spPr>
          <a:xfrm>
            <a:off x="141287" y="2521426"/>
            <a:ext cx="5848706" cy="3980135"/>
          </a:xfrm>
        </p:spPr>
      </p:pic>
      <p:pic>
        <p:nvPicPr>
          <p:cNvPr id="8" name="Segnaposto contenuto 7" descr="Immagine che contiene tavolo&#10;&#10;Descrizione generata automaticamente">
            <a:extLst>
              <a:ext uri="{FF2B5EF4-FFF2-40B4-BE49-F238E27FC236}">
                <a16:creationId xmlns:a16="http://schemas.microsoft.com/office/drawing/2014/main" id="{B351D3AD-6E52-4FC5-A80B-BE764B0DF56C}"/>
              </a:ext>
            </a:extLst>
          </p:cNvPr>
          <p:cNvPicPr>
            <a:picLocks noGrp="1" noChangeAspect="1"/>
          </p:cNvPicPr>
          <p:nvPr>
            <p:ph sz="half" idx="2"/>
          </p:nvPr>
        </p:nvPicPr>
        <p:blipFill>
          <a:blip r:embed="rId3"/>
          <a:stretch>
            <a:fillRect/>
          </a:stretch>
        </p:blipFill>
        <p:spPr>
          <a:xfrm>
            <a:off x="5989993" y="2372490"/>
            <a:ext cx="6202007" cy="4220564"/>
          </a:xfrm>
        </p:spPr>
      </p:pic>
      <p:sp>
        <p:nvSpPr>
          <p:cNvPr id="10" name="CasellaDiTesto 9">
            <a:extLst>
              <a:ext uri="{FF2B5EF4-FFF2-40B4-BE49-F238E27FC236}">
                <a16:creationId xmlns:a16="http://schemas.microsoft.com/office/drawing/2014/main" id="{5CFC1950-0DCD-4E7F-9E7D-ACBAE901A2D6}"/>
              </a:ext>
            </a:extLst>
          </p:cNvPr>
          <p:cNvSpPr txBox="1"/>
          <p:nvPr/>
        </p:nvSpPr>
        <p:spPr>
          <a:xfrm>
            <a:off x="1672470" y="1763231"/>
            <a:ext cx="2786340" cy="461665"/>
          </a:xfrm>
          <a:prstGeom prst="rect">
            <a:avLst/>
          </a:prstGeom>
          <a:noFill/>
        </p:spPr>
        <p:txBody>
          <a:bodyPr wrap="none" rtlCol="0">
            <a:spAutoFit/>
          </a:bodyPr>
          <a:lstStyle/>
          <a:p>
            <a:r>
              <a:rPr lang="it-IT" sz="2400" dirty="0"/>
              <a:t>Pick-up on the </a:t>
            </a:r>
            <a:r>
              <a:rPr lang="it-IT" sz="2400" dirty="0" err="1"/>
              <a:t>wire</a:t>
            </a:r>
            <a:endParaRPr lang="en-US" sz="2400" dirty="0"/>
          </a:p>
        </p:txBody>
      </p:sp>
      <p:sp>
        <p:nvSpPr>
          <p:cNvPr id="11" name="CasellaDiTesto 10">
            <a:extLst>
              <a:ext uri="{FF2B5EF4-FFF2-40B4-BE49-F238E27FC236}">
                <a16:creationId xmlns:a16="http://schemas.microsoft.com/office/drawing/2014/main" id="{2F9B8181-C590-4FC6-A880-0E8554CDAA27}"/>
              </a:ext>
            </a:extLst>
          </p:cNvPr>
          <p:cNvSpPr txBox="1"/>
          <p:nvPr/>
        </p:nvSpPr>
        <p:spPr>
          <a:xfrm>
            <a:off x="7751467" y="1690688"/>
            <a:ext cx="2375971" cy="461665"/>
          </a:xfrm>
          <a:prstGeom prst="rect">
            <a:avLst/>
          </a:prstGeom>
          <a:noFill/>
        </p:spPr>
        <p:txBody>
          <a:bodyPr wrap="none" rtlCol="0">
            <a:spAutoFit/>
          </a:bodyPr>
          <a:lstStyle/>
          <a:p>
            <a:r>
              <a:rPr lang="it-IT" sz="2400" dirty="0" err="1"/>
              <a:t>External</a:t>
            </a:r>
            <a:r>
              <a:rPr lang="it-IT" sz="2400" dirty="0"/>
              <a:t> pick-up</a:t>
            </a:r>
            <a:endParaRPr lang="en-US" sz="2400" dirty="0"/>
          </a:p>
        </p:txBody>
      </p:sp>
      <p:sp>
        <p:nvSpPr>
          <p:cNvPr id="12" name="Rettangolo 11">
            <a:extLst>
              <a:ext uri="{FF2B5EF4-FFF2-40B4-BE49-F238E27FC236}">
                <a16:creationId xmlns:a16="http://schemas.microsoft.com/office/drawing/2014/main" id="{4E6D946A-B0FC-4328-AC28-5C2345AE84C5}"/>
              </a:ext>
            </a:extLst>
          </p:cNvPr>
          <p:cNvSpPr/>
          <p:nvPr/>
        </p:nvSpPr>
        <p:spPr>
          <a:xfrm>
            <a:off x="6922822" y="2408490"/>
            <a:ext cx="4213264" cy="178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a:extLst>
              <a:ext uri="{FF2B5EF4-FFF2-40B4-BE49-F238E27FC236}">
                <a16:creationId xmlns:a16="http://schemas.microsoft.com/office/drawing/2014/main" id="{D5EA8969-A54A-4317-A284-E1F8DAE91354}"/>
              </a:ext>
            </a:extLst>
          </p:cNvPr>
          <p:cNvSpPr/>
          <p:nvPr/>
        </p:nvSpPr>
        <p:spPr>
          <a:xfrm>
            <a:off x="1074675" y="2586973"/>
            <a:ext cx="4019839" cy="210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94937-B7C1-4CDE-8BFB-80B72D113378}"/>
              </a:ext>
            </a:extLst>
          </p:cNvPr>
          <p:cNvSpPr>
            <a:spLocks noGrp="1"/>
          </p:cNvSpPr>
          <p:nvPr>
            <p:ph type="title"/>
          </p:nvPr>
        </p:nvSpPr>
        <p:spPr/>
        <p:txBody>
          <a:bodyPr anchor="t" anchorCtr="0"/>
          <a:lstStyle/>
          <a:p>
            <a:r>
              <a:rPr lang="it-IT" dirty="0" err="1"/>
              <a:t>Experimental</a:t>
            </a:r>
            <a:r>
              <a:rPr lang="it-IT" dirty="0"/>
              <a:t> Facility </a:t>
            </a:r>
            <a:endParaRPr lang="en-US" dirty="0"/>
          </a:p>
        </p:txBody>
      </p:sp>
      <p:pic>
        <p:nvPicPr>
          <p:cNvPr id="6" name="Picture 3">
            <a:extLst>
              <a:ext uri="{FF2B5EF4-FFF2-40B4-BE49-F238E27FC236}">
                <a16:creationId xmlns:a16="http://schemas.microsoft.com/office/drawing/2014/main" id="{4D224789-163F-4C87-ACAE-7C6BD03C20D4}"/>
              </a:ext>
            </a:extLst>
          </p:cNvPr>
          <p:cNvPicPr>
            <a:picLocks noChangeAspect="1"/>
          </p:cNvPicPr>
          <p:nvPr/>
        </p:nvPicPr>
        <p:blipFill>
          <a:blip r:embed="rId2"/>
          <a:stretch>
            <a:fillRect/>
          </a:stretch>
        </p:blipFill>
        <p:spPr>
          <a:xfrm>
            <a:off x="697899" y="2255484"/>
            <a:ext cx="4152808" cy="3816094"/>
          </a:xfrm>
          <a:prstGeom prst="rect">
            <a:avLst/>
          </a:prstGeom>
        </p:spPr>
      </p:pic>
      <p:sp>
        <p:nvSpPr>
          <p:cNvPr id="7" name="TextBox 4">
            <a:extLst>
              <a:ext uri="{FF2B5EF4-FFF2-40B4-BE49-F238E27FC236}">
                <a16:creationId xmlns:a16="http://schemas.microsoft.com/office/drawing/2014/main" id="{98AA4E62-484A-4604-8907-93B54B00368D}"/>
              </a:ext>
            </a:extLst>
          </p:cNvPr>
          <p:cNvSpPr txBox="1"/>
          <p:nvPr/>
        </p:nvSpPr>
        <p:spPr>
          <a:xfrm rot="16200000">
            <a:off x="2791327" y="5034749"/>
            <a:ext cx="1127232" cy="307777"/>
          </a:xfrm>
          <a:prstGeom prst="rect">
            <a:avLst/>
          </a:prstGeom>
          <a:noFill/>
        </p:spPr>
        <p:txBody>
          <a:bodyPr wrap="square" rtlCol="0">
            <a:spAutoFit/>
          </a:bodyPr>
          <a:lstStyle/>
          <a:p>
            <a:r>
              <a:rPr lang="it-IT" sz="1400" b="1" dirty="0" err="1"/>
              <a:t>Beam</a:t>
            </a:r>
            <a:r>
              <a:rPr lang="it-IT" sz="1400" b="1" dirty="0"/>
              <a:t> </a:t>
            </a:r>
            <a:r>
              <a:rPr lang="it-IT" sz="1400" b="1" dirty="0" err="1"/>
              <a:t>Dump</a:t>
            </a:r>
            <a:endParaRPr lang="en-US" sz="1400" b="1" dirty="0"/>
          </a:p>
        </p:txBody>
      </p:sp>
      <p:sp>
        <p:nvSpPr>
          <p:cNvPr id="8" name="TextBox 5">
            <a:extLst>
              <a:ext uri="{FF2B5EF4-FFF2-40B4-BE49-F238E27FC236}">
                <a16:creationId xmlns:a16="http://schemas.microsoft.com/office/drawing/2014/main" id="{C997C9B9-B430-4137-BE2A-4DC6B69F7FDB}"/>
              </a:ext>
            </a:extLst>
          </p:cNvPr>
          <p:cNvSpPr txBox="1"/>
          <p:nvPr/>
        </p:nvSpPr>
        <p:spPr>
          <a:xfrm>
            <a:off x="1082909" y="2566853"/>
            <a:ext cx="1187826" cy="646331"/>
          </a:xfrm>
          <a:prstGeom prst="rect">
            <a:avLst/>
          </a:prstGeom>
          <a:noFill/>
        </p:spPr>
        <p:txBody>
          <a:bodyPr wrap="square" rtlCol="0">
            <a:spAutoFit/>
          </a:bodyPr>
          <a:lstStyle/>
          <a:p>
            <a:r>
              <a:rPr lang="it-IT" b="1" dirty="0"/>
              <a:t>GIF++ </a:t>
            </a:r>
          </a:p>
          <a:p>
            <a:r>
              <a:rPr lang="it-IT" b="1" dirty="0" err="1"/>
              <a:t>Prep</a:t>
            </a:r>
            <a:r>
              <a:rPr lang="it-IT" b="1" dirty="0"/>
              <a:t>. Area</a:t>
            </a:r>
            <a:endParaRPr lang="en-US" b="1" dirty="0"/>
          </a:p>
        </p:txBody>
      </p:sp>
      <p:sp>
        <p:nvSpPr>
          <p:cNvPr id="9" name="TextBox 6">
            <a:extLst>
              <a:ext uri="{FF2B5EF4-FFF2-40B4-BE49-F238E27FC236}">
                <a16:creationId xmlns:a16="http://schemas.microsoft.com/office/drawing/2014/main" id="{4EBA593B-5771-49C5-A15D-B1D93B1CF8B9}"/>
              </a:ext>
            </a:extLst>
          </p:cNvPr>
          <p:cNvSpPr txBox="1"/>
          <p:nvPr/>
        </p:nvSpPr>
        <p:spPr>
          <a:xfrm>
            <a:off x="3210223" y="2432111"/>
            <a:ext cx="1463606" cy="646331"/>
          </a:xfrm>
          <a:prstGeom prst="rect">
            <a:avLst/>
          </a:prstGeom>
          <a:noFill/>
        </p:spPr>
        <p:txBody>
          <a:bodyPr wrap="square" rtlCol="0">
            <a:spAutoFit/>
          </a:bodyPr>
          <a:lstStyle/>
          <a:p>
            <a:r>
              <a:rPr lang="it-IT" b="1" dirty="0"/>
              <a:t>GIF++ Bunker</a:t>
            </a:r>
            <a:endParaRPr lang="en-US" b="1" dirty="0"/>
          </a:p>
        </p:txBody>
      </p:sp>
      <p:sp>
        <p:nvSpPr>
          <p:cNvPr id="10" name="TextBox 7">
            <a:extLst>
              <a:ext uri="{FF2B5EF4-FFF2-40B4-BE49-F238E27FC236}">
                <a16:creationId xmlns:a16="http://schemas.microsoft.com/office/drawing/2014/main" id="{01571509-B846-45A6-8E34-3CEC764062C1}"/>
              </a:ext>
            </a:extLst>
          </p:cNvPr>
          <p:cNvSpPr txBox="1"/>
          <p:nvPr/>
        </p:nvSpPr>
        <p:spPr>
          <a:xfrm>
            <a:off x="3653802" y="3050827"/>
            <a:ext cx="1190967" cy="646331"/>
          </a:xfrm>
          <a:prstGeom prst="rect">
            <a:avLst/>
          </a:prstGeom>
          <a:noFill/>
        </p:spPr>
        <p:txBody>
          <a:bodyPr wrap="square" rtlCol="0">
            <a:spAutoFit/>
          </a:bodyPr>
          <a:lstStyle/>
          <a:p>
            <a:r>
              <a:rPr lang="it-IT" b="1" dirty="0"/>
              <a:t>GIF++ Gas </a:t>
            </a:r>
            <a:endParaRPr lang="en-US" b="1" dirty="0"/>
          </a:p>
        </p:txBody>
      </p:sp>
      <p:sp>
        <p:nvSpPr>
          <p:cNvPr id="12" name="TextBox 10">
            <a:extLst>
              <a:ext uri="{FF2B5EF4-FFF2-40B4-BE49-F238E27FC236}">
                <a16:creationId xmlns:a16="http://schemas.microsoft.com/office/drawing/2014/main" id="{F2CD9491-63A6-42A8-AF1E-83D76101CC1F}"/>
              </a:ext>
            </a:extLst>
          </p:cNvPr>
          <p:cNvSpPr txBox="1"/>
          <p:nvPr/>
        </p:nvSpPr>
        <p:spPr>
          <a:xfrm>
            <a:off x="4244270" y="5003972"/>
            <a:ext cx="811889" cy="369332"/>
          </a:xfrm>
          <a:prstGeom prst="rect">
            <a:avLst/>
          </a:prstGeom>
          <a:noFill/>
        </p:spPr>
        <p:txBody>
          <a:bodyPr wrap="square" rtlCol="0">
            <a:spAutoFit/>
          </a:bodyPr>
          <a:lstStyle/>
          <a:p>
            <a:r>
              <a:rPr lang="it-IT" b="1" dirty="0">
                <a:solidFill>
                  <a:schemeClr val="bg1"/>
                </a:solidFill>
              </a:rPr>
              <a:t>Set-up</a:t>
            </a:r>
            <a:endParaRPr lang="en-US" b="1" dirty="0">
              <a:solidFill>
                <a:schemeClr val="bg1"/>
              </a:solidFill>
            </a:endParaRPr>
          </a:p>
        </p:txBody>
      </p:sp>
      <p:sp>
        <p:nvSpPr>
          <p:cNvPr id="13" name="Arrow: Right 11">
            <a:extLst>
              <a:ext uri="{FF2B5EF4-FFF2-40B4-BE49-F238E27FC236}">
                <a16:creationId xmlns:a16="http://schemas.microsoft.com/office/drawing/2014/main" id="{8BEA76DE-E9FA-4B51-B7C4-8662509DADD2}"/>
              </a:ext>
            </a:extLst>
          </p:cNvPr>
          <p:cNvSpPr/>
          <p:nvPr/>
        </p:nvSpPr>
        <p:spPr>
          <a:xfrm rot="5400000">
            <a:off x="3285100" y="3795304"/>
            <a:ext cx="1756260" cy="150990"/>
          </a:xfrm>
          <a:prstGeom prst="rightArrow">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2">
            <a:extLst>
              <a:ext uri="{FF2B5EF4-FFF2-40B4-BE49-F238E27FC236}">
                <a16:creationId xmlns:a16="http://schemas.microsoft.com/office/drawing/2014/main" id="{03E1827B-8554-451A-A0E5-CAB267637AC5}"/>
              </a:ext>
            </a:extLst>
          </p:cNvPr>
          <p:cNvSpPr txBox="1"/>
          <p:nvPr/>
        </p:nvSpPr>
        <p:spPr>
          <a:xfrm rot="16200000">
            <a:off x="3381652" y="3593469"/>
            <a:ext cx="1099981" cy="646331"/>
          </a:xfrm>
          <a:prstGeom prst="rect">
            <a:avLst/>
          </a:prstGeom>
          <a:noFill/>
        </p:spPr>
        <p:txBody>
          <a:bodyPr wrap="square" rtlCol="0">
            <a:spAutoFit/>
          </a:bodyPr>
          <a:lstStyle/>
          <a:p>
            <a:r>
              <a:rPr lang="it-IT" b="1" dirty="0">
                <a:highlight>
                  <a:srgbClr val="FFFF00"/>
                </a:highlight>
              </a:rPr>
              <a:t>Gas </a:t>
            </a:r>
            <a:r>
              <a:rPr lang="it-IT" b="1" dirty="0" err="1">
                <a:highlight>
                  <a:srgbClr val="FFFF00"/>
                </a:highlight>
              </a:rPr>
              <a:t>pipes</a:t>
            </a:r>
            <a:endParaRPr lang="en-US" b="1" dirty="0">
              <a:highlight>
                <a:srgbClr val="FFFF00"/>
              </a:highlight>
            </a:endParaRPr>
          </a:p>
        </p:txBody>
      </p:sp>
      <p:pic>
        <p:nvPicPr>
          <p:cNvPr id="35" name="Picture 43">
            <a:extLst>
              <a:ext uri="{FF2B5EF4-FFF2-40B4-BE49-F238E27FC236}">
                <a16:creationId xmlns:a16="http://schemas.microsoft.com/office/drawing/2014/main" id="{AE6905C2-C34D-4591-84E4-3B1AA021EBD9}"/>
              </a:ext>
            </a:extLst>
          </p:cNvPr>
          <p:cNvPicPr>
            <a:picLocks noChangeAspect="1"/>
          </p:cNvPicPr>
          <p:nvPr/>
        </p:nvPicPr>
        <p:blipFill rotWithShape="1">
          <a:blip r:embed="rId3"/>
          <a:srcRect l="8594" t="18332" r="29531" b="21528"/>
          <a:stretch/>
        </p:blipFill>
        <p:spPr>
          <a:xfrm>
            <a:off x="5216545" y="4294221"/>
            <a:ext cx="3221294" cy="1763679"/>
          </a:xfrm>
          <a:prstGeom prst="rect">
            <a:avLst/>
          </a:prstGeom>
        </p:spPr>
      </p:pic>
      <p:sp>
        <p:nvSpPr>
          <p:cNvPr id="15" name="TextBox 17">
            <a:extLst>
              <a:ext uri="{FF2B5EF4-FFF2-40B4-BE49-F238E27FC236}">
                <a16:creationId xmlns:a16="http://schemas.microsoft.com/office/drawing/2014/main" id="{6A119482-D50A-4B38-9193-F883693709A4}"/>
              </a:ext>
            </a:extLst>
          </p:cNvPr>
          <p:cNvSpPr txBox="1"/>
          <p:nvPr/>
        </p:nvSpPr>
        <p:spPr>
          <a:xfrm>
            <a:off x="1369613" y="4656497"/>
            <a:ext cx="851515" cy="646331"/>
          </a:xfrm>
          <a:prstGeom prst="rect">
            <a:avLst/>
          </a:prstGeom>
          <a:noFill/>
        </p:spPr>
        <p:txBody>
          <a:bodyPr wrap="square" rtlCol="0">
            <a:spAutoFit/>
          </a:bodyPr>
          <a:lstStyle/>
          <a:p>
            <a:r>
              <a:rPr lang="it-IT" b="1" dirty="0"/>
              <a:t>H8 line</a:t>
            </a:r>
            <a:endParaRPr lang="en-US" b="1" dirty="0"/>
          </a:p>
        </p:txBody>
      </p:sp>
      <p:sp>
        <p:nvSpPr>
          <p:cNvPr id="16" name="Arrow: Down 23">
            <a:extLst>
              <a:ext uri="{FF2B5EF4-FFF2-40B4-BE49-F238E27FC236}">
                <a16:creationId xmlns:a16="http://schemas.microsoft.com/office/drawing/2014/main" id="{EA195331-8E4D-4213-AFFC-8F88E8998CA5}"/>
              </a:ext>
            </a:extLst>
          </p:cNvPr>
          <p:cNvSpPr/>
          <p:nvPr/>
        </p:nvSpPr>
        <p:spPr>
          <a:xfrm rot="16200000">
            <a:off x="1835795" y="4115522"/>
            <a:ext cx="637005" cy="2181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dirty="0"/>
              <a:t>H8 </a:t>
            </a:r>
            <a:r>
              <a:rPr lang="it-IT" dirty="0" err="1"/>
              <a:t>beam</a:t>
            </a:r>
            <a:endParaRPr lang="en-US" dirty="0"/>
          </a:p>
        </p:txBody>
      </p:sp>
      <p:pic>
        <p:nvPicPr>
          <p:cNvPr id="34" name="Picture 42">
            <a:extLst>
              <a:ext uri="{FF2B5EF4-FFF2-40B4-BE49-F238E27FC236}">
                <a16:creationId xmlns:a16="http://schemas.microsoft.com/office/drawing/2014/main" id="{5E785AB7-E7AA-4E24-A555-822175B8C714}"/>
              </a:ext>
            </a:extLst>
          </p:cNvPr>
          <p:cNvPicPr>
            <a:picLocks noChangeAspect="1"/>
          </p:cNvPicPr>
          <p:nvPr/>
        </p:nvPicPr>
        <p:blipFill rotWithShape="1">
          <a:blip r:embed="rId4"/>
          <a:srcRect l="9219" t="16945" r="31094" b="20833"/>
          <a:stretch/>
        </p:blipFill>
        <p:spPr>
          <a:xfrm>
            <a:off x="8716060" y="4302575"/>
            <a:ext cx="3050320" cy="1769003"/>
          </a:xfrm>
          <a:prstGeom prst="rect">
            <a:avLst/>
          </a:prstGeom>
        </p:spPr>
      </p:pic>
      <mc:AlternateContent xmlns:mc="http://schemas.openxmlformats.org/markup-compatibility/2006" xmlns:a14="http://schemas.microsoft.com/office/drawing/2010/main">
        <mc:Choice Requires="a14">
          <p:sp>
            <p:nvSpPr>
              <p:cNvPr id="37" name="TextBox 48">
                <a:extLst>
                  <a:ext uri="{FF2B5EF4-FFF2-40B4-BE49-F238E27FC236}">
                    <a16:creationId xmlns:a16="http://schemas.microsoft.com/office/drawing/2014/main" id="{3F41ED0F-6A94-4D67-8959-CC9C5C5561AF}"/>
                  </a:ext>
                </a:extLst>
              </p:cNvPr>
              <p:cNvSpPr txBox="1"/>
              <p:nvPr/>
            </p:nvSpPr>
            <p:spPr>
              <a:xfrm>
                <a:off x="5185528" y="2163053"/>
                <a:ext cx="6425280" cy="1477328"/>
              </a:xfrm>
              <a:prstGeom prst="rect">
                <a:avLst/>
              </a:prstGeom>
              <a:noFill/>
            </p:spPr>
            <p:txBody>
              <a:bodyPr wrap="square" rtlCol="0">
                <a:spAutoFit/>
              </a:bodyPr>
              <a:lstStyle/>
              <a:p>
                <a:r>
                  <a:rPr lang="en-US" dirty="0"/>
                  <a:t>The system was installed downstream from the beamline dump platform. Two different beam profiles were used: tertiary muon beam with a moment of </a:t>
                </a:r>
                <a14:m>
                  <m:oMath xmlns:m="http://schemas.openxmlformats.org/officeDocument/2006/math">
                    <m:r>
                      <a:rPr lang="en-US" i="1" dirty="0" smtClean="0">
                        <a:latin typeface="Cambria Math" panose="02040503050406030204" pitchFamily="18" charset="0"/>
                      </a:rPr>
                      <m:t>165 </m:t>
                    </m:r>
                    <m:r>
                      <a:rPr lang="en-US" i="1" dirty="0" smtClean="0">
                        <a:latin typeface="Cambria Math" panose="02040503050406030204" pitchFamily="18" charset="0"/>
                      </a:rPr>
                      <m:t>𝐺𝑒𝑉</m:t>
                    </m:r>
                    <m:r>
                      <a:rPr lang="en-US" i="1" dirty="0" smtClean="0">
                        <a:latin typeface="Cambria Math" panose="02040503050406030204" pitchFamily="18" charset="0"/>
                      </a:rPr>
                      <m:t>/</m:t>
                    </m:r>
                    <m:r>
                      <a:rPr lang="en-US" i="1" dirty="0" smtClean="0">
                        <a:latin typeface="Cambria Math" panose="02040503050406030204" pitchFamily="18" charset="0"/>
                      </a:rPr>
                      <m:t>𝑐</m:t>
                    </m:r>
                  </m:oMath>
                </a14:m>
                <a:r>
                  <a:rPr lang="en-US" dirty="0"/>
                  <a:t>; secondary beam dumped in the upstream platforms with respect to the test platform (PPE168, PPE158 ... PPE138)</a:t>
                </a:r>
                <a:endParaRPr lang="it-IT" dirty="0"/>
              </a:p>
            </p:txBody>
          </p:sp>
        </mc:Choice>
        <mc:Fallback xmlns="">
          <p:sp>
            <p:nvSpPr>
              <p:cNvPr id="37" name="TextBox 48">
                <a:extLst>
                  <a:ext uri="{FF2B5EF4-FFF2-40B4-BE49-F238E27FC236}">
                    <a16:creationId xmlns:a16="http://schemas.microsoft.com/office/drawing/2014/main" id="{3F41ED0F-6A94-4D67-8959-CC9C5C5561AF}"/>
                  </a:ext>
                </a:extLst>
              </p:cNvPr>
              <p:cNvSpPr txBox="1">
                <a:spLocks noRot="1" noChangeAspect="1" noMove="1" noResize="1" noEditPoints="1" noAdjustHandles="1" noChangeArrowheads="1" noChangeShapeType="1" noTextEdit="1"/>
              </p:cNvSpPr>
              <p:nvPr/>
            </p:nvSpPr>
            <p:spPr>
              <a:xfrm>
                <a:off x="5185528" y="2163053"/>
                <a:ext cx="6425280" cy="1477328"/>
              </a:xfrm>
              <a:prstGeom prst="rect">
                <a:avLst/>
              </a:prstGeom>
              <a:blipFill>
                <a:blip r:embed="rId5"/>
                <a:stretch>
                  <a:fillRect l="-854" t="-2479" r="-1139" b="-5785"/>
                </a:stretch>
              </a:blipFill>
            </p:spPr>
            <p:txBody>
              <a:bodyPr/>
              <a:lstStyle/>
              <a:p>
                <a:r>
                  <a:rPr lang="en-US">
                    <a:noFill/>
                  </a:rPr>
                  <a:t> </a:t>
                </a:r>
              </a:p>
            </p:txBody>
          </p:sp>
        </mc:Fallback>
      </mc:AlternateContent>
      <p:cxnSp>
        <p:nvCxnSpPr>
          <p:cNvPr id="56" name="Connettore 2 55">
            <a:extLst>
              <a:ext uri="{FF2B5EF4-FFF2-40B4-BE49-F238E27FC236}">
                <a16:creationId xmlns:a16="http://schemas.microsoft.com/office/drawing/2014/main" id="{B1B66E6A-B84E-4BD2-9ABF-410402D20805}"/>
              </a:ext>
            </a:extLst>
          </p:cNvPr>
          <p:cNvCxnSpPr>
            <a:cxnSpLocks/>
          </p:cNvCxnSpPr>
          <p:nvPr/>
        </p:nvCxnSpPr>
        <p:spPr>
          <a:xfrm>
            <a:off x="10135427" y="5398172"/>
            <a:ext cx="5336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CasellaDiTesto 56">
                <a:extLst>
                  <a:ext uri="{FF2B5EF4-FFF2-40B4-BE49-F238E27FC236}">
                    <a16:creationId xmlns:a16="http://schemas.microsoft.com/office/drawing/2014/main" id="{068D005E-9193-4501-9D24-19D516E63EEE}"/>
                  </a:ext>
                </a:extLst>
              </p:cNvPr>
              <p:cNvSpPr txBox="1"/>
              <p:nvPr/>
            </p:nvSpPr>
            <p:spPr>
              <a:xfrm>
                <a:off x="9956875" y="5447422"/>
                <a:ext cx="890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4 </m:t>
                      </m:r>
                      <m:r>
                        <a:rPr lang="it-IT" b="0" i="1" smtClean="0">
                          <a:latin typeface="Cambria Math" panose="02040503050406030204" pitchFamily="18" charset="0"/>
                          <a:ea typeface="Cambria Math" panose="02040503050406030204" pitchFamily="18" charset="0"/>
                        </a:rPr>
                        <m:t>𝑐𝑚</m:t>
                      </m:r>
                    </m:oMath>
                  </m:oMathPara>
                </a14:m>
                <a:endParaRPr lang="en-US" dirty="0"/>
              </a:p>
            </p:txBody>
          </p:sp>
        </mc:Choice>
        <mc:Fallback xmlns="">
          <p:sp>
            <p:nvSpPr>
              <p:cNvPr id="57" name="CasellaDiTesto 56">
                <a:extLst>
                  <a:ext uri="{FF2B5EF4-FFF2-40B4-BE49-F238E27FC236}">
                    <a16:creationId xmlns:a16="http://schemas.microsoft.com/office/drawing/2014/main" id="{068D005E-9193-4501-9D24-19D516E63EEE}"/>
                  </a:ext>
                </a:extLst>
              </p:cNvPr>
              <p:cNvSpPr txBox="1">
                <a:spLocks noRot="1" noChangeAspect="1" noMove="1" noResize="1" noEditPoints="1" noAdjustHandles="1" noChangeArrowheads="1" noChangeShapeType="1" noTextEdit="1"/>
              </p:cNvSpPr>
              <p:nvPr/>
            </p:nvSpPr>
            <p:spPr>
              <a:xfrm>
                <a:off x="9956875" y="5447422"/>
                <a:ext cx="89075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CasellaDiTesto 57">
                <a:extLst>
                  <a:ext uri="{FF2B5EF4-FFF2-40B4-BE49-F238E27FC236}">
                    <a16:creationId xmlns:a16="http://schemas.microsoft.com/office/drawing/2014/main" id="{E21BFEAB-E99C-4EC2-8CE9-344640DFEDB6}"/>
                  </a:ext>
                </a:extLst>
              </p:cNvPr>
              <p:cNvSpPr txBox="1"/>
              <p:nvPr/>
            </p:nvSpPr>
            <p:spPr>
              <a:xfrm>
                <a:off x="6372066" y="5447422"/>
                <a:ext cx="10189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20 </m:t>
                      </m:r>
                      <m:r>
                        <a:rPr lang="it-IT" b="0" i="1" smtClean="0">
                          <a:latin typeface="Cambria Math" panose="02040503050406030204" pitchFamily="18" charset="0"/>
                          <a:ea typeface="Cambria Math" panose="02040503050406030204" pitchFamily="18" charset="0"/>
                        </a:rPr>
                        <m:t>𝑐𝑚</m:t>
                      </m:r>
                    </m:oMath>
                  </m:oMathPara>
                </a14:m>
                <a:endParaRPr lang="en-US" dirty="0"/>
              </a:p>
            </p:txBody>
          </p:sp>
        </mc:Choice>
        <mc:Fallback xmlns="">
          <p:sp>
            <p:nvSpPr>
              <p:cNvPr id="58" name="CasellaDiTesto 57">
                <a:extLst>
                  <a:ext uri="{FF2B5EF4-FFF2-40B4-BE49-F238E27FC236}">
                    <a16:creationId xmlns:a16="http://schemas.microsoft.com/office/drawing/2014/main" id="{E21BFEAB-E99C-4EC2-8CE9-344640DFEDB6}"/>
                  </a:ext>
                </a:extLst>
              </p:cNvPr>
              <p:cNvSpPr txBox="1">
                <a:spLocks noRot="1" noChangeAspect="1" noMove="1" noResize="1" noEditPoints="1" noAdjustHandles="1" noChangeArrowheads="1" noChangeShapeType="1" noTextEdit="1"/>
              </p:cNvSpPr>
              <p:nvPr/>
            </p:nvSpPr>
            <p:spPr>
              <a:xfrm>
                <a:off x="6372066" y="5447422"/>
                <a:ext cx="1018997" cy="369332"/>
              </a:xfrm>
              <a:prstGeom prst="rect">
                <a:avLst/>
              </a:prstGeom>
              <a:blipFill>
                <a:blip r:embed="rId7"/>
                <a:stretch>
                  <a:fillRect/>
                </a:stretch>
              </a:blipFill>
            </p:spPr>
            <p:txBody>
              <a:bodyPr/>
              <a:lstStyle/>
              <a:p>
                <a:r>
                  <a:rPr lang="en-US">
                    <a:noFill/>
                  </a:rPr>
                  <a:t> </a:t>
                </a:r>
              </a:p>
            </p:txBody>
          </p:sp>
        </mc:Fallback>
      </mc:AlternateContent>
      <p:cxnSp>
        <p:nvCxnSpPr>
          <p:cNvPr id="60" name="Connettore 2 59">
            <a:extLst>
              <a:ext uri="{FF2B5EF4-FFF2-40B4-BE49-F238E27FC236}">
                <a16:creationId xmlns:a16="http://schemas.microsoft.com/office/drawing/2014/main" id="{A32454B6-5F2D-462B-B799-BCC4B26A57C7}"/>
              </a:ext>
            </a:extLst>
          </p:cNvPr>
          <p:cNvCxnSpPr>
            <a:cxnSpLocks/>
          </p:cNvCxnSpPr>
          <p:nvPr/>
        </p:nvCxnSpPr>
        <p:spPr>
          <a:xfrm>
            <a:off x="5653335" y="5436272"/>
            <a:ext cx="247071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CasellaDiTesto 60">
            <a:extLst>
              <a:ext uri="{FF2B5EF4-FFF2-40B4-BE49-F238E27FC236}">
                <a16:creationId xmlns:a16="http://schemas.microsoft.com/office/drawing/2014/main" id="{4F1416EA-9B71-429A-A46C-D7320EB5F838}"/>
              </a:ext>
            </a:extLst>
          </p:cNvPr>
          <p:cNvSpPr txBox="1"/>
          <p:nvPr/>
        </p:nvSpPr>
        <p:spPr>
          <a:xfrm>
            <a:off x="8998829" y="4007329"/>
            <a:ext cx="2808718" cy="369332"/>
          </a:xfrm>
          <a:prstGeom prst="rect">
            <a:avLst/>
          </a:prstGeom>
          <a:noFill/>
        </p:spPr>
        <p:txBody>
          <a:bodyPr wrap="square" rtlCol="0">
            <a:spAutoFit/>
          </a:bodyPr>
          <a:lstStyle/>
          <a:p>
            <a:r>
              <a:rPr lang="it-IT" b="1" dirty="0" err="1"/>
              <a:t>Tertiary</a:t>
            </a:r>
            <a:r>
              <a:rPr lang="it-IT" b="1" dirty="0"/>
              <a:t> </a:t>
            </a:r>
            <a:r>
              <a:rPr lang="it-IT" b="1" dirty="0" err="1"/>
              <a:t>muon</a:t>
            </a:r>
            <a:r>
              <a:rPr lang="it-IT" b="1" dirty="0"/>
              <a:t> </a:t>
            </a:r>
            <a:r>
              <a:rPr lang="it-IT" b="1" dirty="0" err="1"/>
              <a:t>beam</a:t>
            </a:r>
            <a:r>
              <a:rPr lang="it-IT" b="1" dirty="0"/>
              <a:t> </a:t>
            </a:r>
            <a:r>
              <a:rPr lang="it-IT" b="1" dirty="0" err="1"/>
              <a:t>profile</a:t>
            </a:r>
            <a:endParaRPr lang="en-US" b="1" dirty="0"/>
          </a:p>
        </p:txBody>
      </p:sp>
      <p:sp>
        <p:nvSpPr>
          <p:cNvPr id="62" name="CasellaDiTesto 61">
            <a:extLst>
              <a:ext uri="{FF2B5EF4-FFF2-40B4-BE49-F238E27FC236}">
                <a16:creationId xmlns:a16="http://schemas.microsoft.com/office/drawing/2014/main" id="{4E61D45B-7C12-448C-AC0E-4371615F2230}"/>
              </a:ext>
            </a:extLst>
          </p:cNvPr>
          <p:cNvSpPr txBox="1"/>
          <p:nvPr/>
        </p:nvSpPr>
        <p:spPr>
          <a:xfrm>
            <a:off x="5462106" y="4007329"/>
            <a:ext cx="3358996" cy="369332"/>
          </a:xfrm>
          <a:prstGeom prst="rect">
            <a:avLst/>
          </a:prstGeom>
          <a:noFill/>
        </p:spPr>
        <p:txBody>
          <a:bodyPr wrap="square" rtlCol="0">
            <a:spAutoFit/>
          </a:bodyPr>
          <a:lstStyle/>
          <a:p>
            <a:r>
              <a:rPr lang="it-IT" b="1" dirty="0" err="1"/>
              <a:t>Secondary</a:t>
            </a:r>
            <a:r>
              <a:rPr lang="it-IT" b="1" dirty="0"/>
              <a:t> </a:t>
            </a:r>
            <a:r>
              <a:rPr lang="it-IT" b="1" dirty="0" err="1"/>
              <a:t>dumped</a:t>
            </a:r>
            <a:r>
              <a:rPr lang="it-IT" b="1" dirty="0"/>
              <a:t> </a:t>
            </a:r>
            <a:r>
              <a:rPr lang="it-IT" b="1" dirty="0" err="1"/>
              <a:t>beam</a:t>
            </a:r>
            <a:r>
              <a:rPr lang="it-IT" b="1" dirty="0"/>
              <a:t> </a:t>
            </a:r>
            <a:r>
              <a:rPr lang="it-IT" b="1" dirty="0" err="1"/>
              <a:t>profile</a:t>
            </a:r>
            <a:endParaRPr lang="en-US" b="1" dirty="0"/>
          </a:p>
        </p:txBody>
      </p:sp>
      <p:sp>
        <p:nvSpPr>
          <p:cNvPr id="11" name="Star: 5 Points 8">
            <a:extLst>
              <a:ext uri="{FF2B5EF4-FFF2-40B4-BE49-F238E27FC236}">
                <a16:creationId xmlns:a16="http://schemas.microsoft.com/office/drawing/2014/main" id="{E1958B56-EA44-490A-B042-5174B969B5F9}"/>
              </a:ext>
            </a:extLst>
          </p:cNvPr>
          <p:cNvSpPr/>
          <p:nvPr/>
        </p:nvSpPr>
        <p:spPr>
          <a:xfrm>
            <a:off x="3972644" y="4592175"/>
            <a:ext cx="1318681" cy="109998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asellaDiTesto 62">
            <a:extLst>
              <a:ext uri="{FF2B5EF4-FFF2-40B4-BE49-F238E27FC236}">
                <a16:creationId xmlns:a16="http://schemas.microsoft.com/office/drawing/2014/main" id="{068F5AD4-4B58-42BE-8545-D83C15F08233}"/>
              </a:ext>
            </a:extLst>
          </p:cNvPr>
          <p:cNvSpPr txBox="1"/>
          <p:nvPr/>
        </p:nvSpPr>
        <p:spPr>
          <a:xfrm>
            <a:off x="581192" y="1513365"/>
            <a:ext cx="9169370" cy="369332"/>
          </a:xfrm>
          <a:prstGeom prst="rect">
            <a:avLst/>
          </a:prstGeom>
          <a:noFill/>
        </p:spPr>
        <p:txBody>
          <a:bodyPr wrap="none" rtlCol="0">
            <a:spAutoFit/>
          </a:bodyPr>
          <a:lstStyle/>
          <a:p>
            <a:r>
              <a:rPr lang="en-US" dirty="0"/>
              <a:t>The test was carried out at the CERN SPS (H8 beam line), using the beam in parasitic mode.  </a:t>
            </a:r>
          </a:p>
        </p:txBody>
      </p:sp>
      <p:sp>
        <p:nvSpPr>
          <p:cNvPr id="3" name="Rettangolo 2"/>
          <p:cNvSpPr/>
          <p:nvPr/>
        </p:nvSpPr>
        <p:spPr>
          <a:xfrm>
            <a:off x="697899" y="6355854"/>
            <a:ext cx="6312944" cy="369332"/>
          </a:xfrm>
          <a:prstGeom prst="rect">
            <a:avLst/>
          </a:prstGeom>
        </p:spPr>
        <p:txBody>
          <a:bodyPr wrap="square">
            <a:spAutoFit/>
          </a:bodyPr>
          <a:lstStyle/>
          <a:p>
            <a:r>
              <a:rPr lang="en-US" b="1" dirty="0"/>
              <a:t>N°11 </a:t>
            </a:r>
            <a:r>
              <a:rPr lang="en-US" dirty="0"/>
              <a:t>                                                                              CERN RPC 2022</a:t>
            </a:r>
          </a:p>
        </p:txBody>
      </p:sp>
    </p:spTree>
    <p:extLst>
      <p:ext uri="{BB962C8B-B14F-4D97-AF65-F5344CB8AC3E}">
        <p14:creationId xmlns:p14="http://schemas.microsoft.com/office/powerpoint/2010/main" val="4235136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27C7B1-AE51-4CBD-AC07-B0786C89750D}"/>
              </a:ext>
            </a:extLst>
          </p:cNvPr>
          <p:cNvSpPr>
            <a:spLocks noGrp="1"/>
          </p:cNvSpPr>
          <p:nvPr>
            <p:ph type="title"/>
          </p:nvPr>
        </p:nvSpPr>
        <p:spPr/>
        <p:txBody>
          <a:bodyPr anchor="t" anchorCtr="0"/>
          <a:lstStyle/>
          <a:p>
            <a:r>
              <a:rPr lang="it-IT" dirty="0" err="1"/>
              <a:t>Experimental</a:t>
            </a:r>
            <a:r>
              <a:rPr lang="it-IT" dirty="0"/>
              <a:t> Set-up</a:t>
            </a:r>
            <a:endParaRPr lang="en-US" dirty="0"/>
          </a:p>
        </p:txBody>
      </p:sp>
      <p:grpSp>
        <p:nvGrpSpPr>
          <p:cNvPr id="6" name="Group 40">
            <a:extLst>
              <a:ext uri="{FF2B5EF4-FFF2-40B4-BE49-F238E27FC236}">
                <a16:creationId xmlns:a16="http://schemas.microsoft.com/office/drawing/2014/main" id="{839E9315-D3DD-4CA2-A605-672D420CC62F}"/>
              </a:ext>
            </a:extLst>
          </p:cNvPr>
          <p:cNvGrpSpPr/>
          <p:nvPr/>
        </p:nvGrpSpPr>
        <p:grpSpPr>
          <a:xfrm>
            <a:off x="1215227" y="3345856"/>
            <a:ext cx="3619414" cy="2445211"/>
            <a:chOff x="5786101" y="1839700"/>
            <a:chExt cx="3619414" cy="2445211"/>
          </a:xfrm>
        </p:grpSpPr>
        <p:sp>
          <p:nvSpPr>
            <p:cNvPr id="7" name="Rectangle 24">
              <a:extLst>
                <a:ext uri="{FF2B5EF4-FFF2-40B4-BE49-F238E27FC236}">
                  <a16:creationId xmlns:a16="http://schemas.microsoft.com/office/drawing/2014/main" id="{9FEBE6D4-2EB3-4378-B251-C629B06A0BBC}"/>
                </a:ext>
              </a:extLst>
            </p:cNvPr>
            <p:cNvSpPr/>
            <p:nvPr/>
          </p:nvSpPr>
          <p:spPr>
            <a:xfrm>
              <a:off x="6169919" y="2294705"/>
              <a:ext cx="300493" cy="1609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5">
              <a:extLst>
                <a:ext uri="{FF2B5EF4-FFF2-40B4-BE49-F238E27FC236}">
                  <a16:creationId xmlns:a16="http://schemas.microsoft.com/office/drawing/2014/main" id="{4B281FA5-9406-42DD-96B6-5E04A15B4A11}"/>
                </a:ext>
              </a:extLst>
            </p:cNvPr>
            <p:cNvSpPr/>
            <p:nvPr/>
          </p:nvSpPr>
          <p:spPr>
            <a:xfrm>
              <a:off x="5853552" y="2291899"/>
              <a:ext cx="246507" cy="1609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6">
              <a:extLst>
                <a:ext uri="{FF2B5EF4-FFF2-40B4-BE49-F238E27FC236}">
                  <a16:creationId xmlns:a16="http://schemas.microsoft.com/office/drawing/2014/main" id="{D4585037-8970-4979-ABFF-3787A449C023}"/>
                </a:ext>
              </a:extLst>
            </p:cNvPr>
            <p:cNvSpPr/>
            <p:nvPr/>
          </p:nvSpPr>
          <p:spPr>
            <a:xfrm>
              <a:off x="6517221" y="2562225"/>
              <a:ext cx="757148" cy="1013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7">
              <a:extLst>
                <a:ext uri="{FF2B5EF4-FFF2-40B4-BE49-F238E27FC236}">
                  <a16:creationId xmlns:a16="http://schemas.microsoft.com/office/drawing/2014/main" id="{75440912-3165-4DCE-B18E-6B33F456AC28}"/>
                </a:ext>
              </a:extLst>
            </p:cNvPr>
            <p:cNvSpPr/>
            <p:nvPr/>
          </p:nvSpPr>
          <p:spPr>
            <a:xfrm>
              <a:off x="7359251" y="2294705"/>
              <a:ext cx="251845" cy="1609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8">
              <a:extLst>
                <a:ext uri="{FF2B5EF4-FFF2-40B4-BE49-F238E27FC236}">
                  <a16:creationId xmlns:a16="http://schemas.microsoft.com/office/drawing/2014/main" id="{54FB7BEB-FBFB-4A9B-84B9-44974306B846}"/>
                </a:ext>
              </a:extLst>
            </p:cNvPr>
            <p:cNvSpPr/>
            <p:nvPr/>
          </p:nvSpPr>
          <p:spPr>
            <a:xfrm>
              <a:off x="7707127" y="2900085"/>
              <a:ext cx="160471" cy="360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9">
              <a:extLst>
                <a:ext uri="{FF2B5EF4-FFF2-40B4-BE49-F238E27FC236}">
                  <a16:creationId xmlns:a16="http://schemas.microsoft.com/office/drawing/2014/main" id="{0E14200B-7975-4340-9557-793F95FB66EE}"/>
                </a:ext>
              </a:extLst>
            </p:cNvPr>
            <p:cNvSpPr/>
            <p:nvPr/>
          </p:nvSpPr>
          <p:spPr>
            <a:xfrm>
              <a:off x="8361039" y="2893365"/>
              <a:ext cx="150476" cy="393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30">
              <a:extLst>
                <a:ext uri="{FF2B5EF4-FFF2-40B4-BE49-F238E27FC236}">
                  <a16:creationId xmlns:a16="http://schemas.microsoft.com/office/drawing/2014/main" id="{43529AEB-92E1-421E-92F3-94DAFB8B5E6D}"/>
                </a:ext>
              </a:extLst>
            </p:cNvPr>
            <p:cNvSpPr txBox="1"/>
            <p:nvPr/>
          </p:nvSpPr>
          <p:spPr>
            <a:xfrm rot="16200000">
              <a:off x="6451948" y="2901902"/>
              <a:ext cx="925766" cy="276999"/>
            </a:xfrm>
            <a:prstGeom prst="rect">
              <a:avLst/>
            </a:prstGeom>
            <a:noFill/>
          </p:spPr>
          <p:txBody>
            <a:bodyPr wrap="none" rtlCol="0">
              <a:spAutoFit/>
            </a:bodyPr>
            <a:lstStyle/>
            <a:p>
              <a:r>
                <a:rPr lang="it-IT" sz="1200" dirty="0" err="1"/>
                <a:t>Prototype</a:t>
              </a:r>
              <a:r>
                <a:rPr lang="it-IT" sz="1200" dirty="0"/>
                <a:t> 1</a:t>
              </a:r>
            </a:p>
          </p:txBody>
        </p:sp>
        <p:sp>
          <p:nvSpPr>
            <p:cNvPr id="14" name="TextBox 31">
              <a:extLst>
                <a:ext uri="{FF2B5EF4-FFF2-40B4-BE49-F238E27FC236}">
                  <a16:creationId xmlns:a16="http://schemas.microsoft.com/office/drawing/2014/main" id="{C9328702-6FAB-42E7-B97B-F95AD03E1451}"/>
                </a:ext>
              </a:extLst>
            </p:cNvPr>
            <p:cNvSpPr txBox="1"/>
            <p:nvPr/>
          </p:nvSpPr>
          <p:spPr>
            <a:xfrm rot="16200000">
              <a:off x="5192605" y="2905375"/>
              <a:ext cx="1556323" cy="369332"/>
            </a:xfrm>
            <a:prstGeom prst="rect">
              <a:avLst/>
            </a:prstGeom>
            <a:noFill/>
          </p:spPr>
          <p:txBody>
            <a:bodyPr wrap="none" rtlCol="0">
              <a:spAutoFit/>
            </a:bodyPr>
            <a:lstStyle/>
            <a:p>
              <a:r>
                <a:rPr lang="it-IT" dirty="0"/>
                <a:t>2xScintillators</a:t>
              </a:r>
              <a:endParaRPr lang="en-US" dirty="0"/>
            </a:p>
          </p:txBody>
        </p:sp>
        <p:sp>
          <p:nvSpPr>
            <p:cNvPr id="15" name="TextBox 32">
              <a:extLst>
                <a:ext uri="{FF2B5EF4-FFF2-40B4-BE49-F238E27FC236}">
                  <a16:creationId xmlns:a16="http://schemas.microsoft.com/office/drawing/2014/main" id="{B5ACF466-AE27-422A-84D2-B793DB872B20}"/>
                </a:ext>
              </a:extLst>
            </p:cNvPr>
            <p:cNvSpPr txBox="1"/>
            <p:nvPr/>
          </p:nvSpPr>
          <p:spPr>
            <a:xfrm rot="16200000">
              <a:off x="5617088" y="2879036"/>
              <a:ext cx="1406154" cy="369332"/>
            </a:xfrm>
            <a:prstGeom prst="rect">
              <a:avLst/>
            </a:prstGeom>
            <a:noFill/>
          </p:spPr>
          <p:txBody>
            <a:bodyPr wrap="none" rtlCol="0">
              <a:spAutoFit/>
            </a:bodyPr>
            <a:lstStyle/>
            <a:p>
              <a:r>
                <a:rPr lang="it-IT" dirty="0"/>
                <a:t>RPC 0.2 mm</a:t>
              </a:r>
              <a:endParaRPr lang="en-US" dirty="0"/>
            </a:p>
          </p:txBody>
        </p:sp>
        <p:sp>
          <p:nvSpPr>
            <p:cNvPr id="16" name="TextBox 33">
              <a:extLst>
                <a:ext uri="{FF2B5EF4-FFF2-40B4-BE49-F238E27FC236}">
                  <a16:creationId xmlns:a16="http://schemas.microsoft.com/office/drawing/2014/main" id="{CFE56297-1D4D-4168-90F6-EF8C582A8FA2}"/>
                </a:ext>
              </a:extLst>
            </p:cNvPr>
            <p:cNvSpPr txBox="1"/>
            <p:nvPr/>
          </p:nvSpPr>
          <p:spPr>
            <a:xfrm rot="16200000">
              <a:off x="6782096" y="2884543"/>
              <a:ext cx="1406154" cy="369332"/>
            </a:xfrm>
            <a:prstGeom prst="rect">
              <a:avLst/>
            </a:prstGeom>
            <a:noFill/>
          </p:spPr>
          <p:txBody>
            <a:bodyPr wrap="none" rtlCol="0">
              <a:spAutoFit/>
            </a:bodyPr>
            <a:lstStyle/>
            <a:p>
              <a:r>
                <a:rPr lang="it-IT" dirty="0"/>
                <a:t>RPC 0.5 mm</a:t>
              </a:r>
              <a:endParaRPr lang="en-US" dirty="0"/>
            </a:p>
          </p:txBody>
        </p:sp>
        <p:sp>
          <p:nvSpPr>
            <p:cNvPr id="17" name="Oval 34">
              <a:extLst>
                <a:ext uri="{FF2B5EF4-FFF2-40B4-BE49-F238E27FC236}">
                  <a16:creationId xmlns:a16="http://schemas.microsoft.com/office/drawing/2014/main" id="{D57AEF9F-00FA-4DBF-B383-26FACAC91549}"/>
                </a:ext>
              </a:extLst>
            </p:cNvPr>
            <p:cNvSpPr/>
            <p:nvPr/>
          </p:nvSpPr>
          <p:spPr>
            <a:xfrm>
              <a:off x="7923843" y="2900085"/>
              <a:ext cx="332970" cy="3602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35">
              <a:extLst>
                <a:ext uri="{FF2B5EF4-FFF2-40B4-BE49-F238E27FC236}">
                  <a16:creationId xmlns:a16="http://schemas.microsoft.com/office/drawing/2014/main" id="{2CBA1B77-16F5-44B4-9B2E-50919D695E3B}"/>
                </a:ext>
              </a:extLst>
            </p:cNvPr>
            <p:cNvSpPr txBox="1"/>
            <p:nvPr/>
          </p:nvSpPr>
          <p:spPr>
            <a:xfrm>
              <a:off x="8167676" y="1839700"/>
              <a:ext cx="1237839" cy="923330"/>
            </a:xfrm>
            <a:prstGeom prst="rect">
              <a:avLst/>
            </a:prstGeom>
            <a:noFill/>
          </p:spPr>
          <p:txBody>
            <a:bodyPr wrap="none" rtlCol="0">
              <a:spAutoFit/>
            </a:bodyPr>
            <a:lstStyle/>
            <a:p>
              <a:r>
                <a:rPr lang="it-IT" b="1" dirty="0"/>
                <a:t>Resistive</a:t>
              </a:r>
            </a:p>
            <a:p>
              <a:r>
                <a:rPr lang="it-IT" b="1" dirty="0" err="1"/>
                <a:t>Cylindrical</a:t>
              </a:r>
              <a:r>
                <a:rPr lang="it-IT" b="1" dirty="0"/>
                <a:t> </a:t>
              </a:r>
            </a:p>
            <a:p>
              <a:r>
                <a:rPr lang="it-IT" b="1" dirty="0"/>
                <a:t>Chamber</a:t>
              </a:r>
              <a:endParaRPr lang="en-US" b="1" dirty="0"/>
            </a:p>
          </p:txBody>
        </p:sp>
        <p:sp>
          <p:nvSpPr>
            <p:cNvPr id="19" name="TextBox 36">
              <a:extLst>
                <a:ext uri="{FF2B5EF4-FFF2-40B4-BE49-F238E27FC236}">
                  <a16:creationId xmlns:a16="http://schemas.microsoft.com/office/drawing/2014/main" id="{72881841-4AD6-434A-B216-931C45A4B479}"/>
                </a:ext>
              </a:extLst>
            </p:cNvPr>
            <p:cNvSpPr txBox="1"/>
            <p:nvPr/>
          </p:nvSpPr>
          <p:spPr>
            <a:xfrm>
              <a:off x="7733851" y="3532868"/>
              <a:ext cx="1422184" cy="369332"/>
            </a:xfrm>
            <a:prstGeom prst="rect">
              <a:avLst/>
            </a:prstGeom>
            <a:noFill/>
          </p:spPr>
          <p:txBody>
            <a:bodyPr wrap="none" rtlCol="0">
              <a:spAutoFit/>
            </a:bodyPr>
            <a:lstStyle/>
            <a:p>
              <a:r>
                <a:rPr lang="it-IT" dirty="0"/>
                <a:t>Silicon UFSD</a:t>
              </a:r>
              <a:endParaRPr lang="en-US" dirty="0"/>
            </a:p>
          </p:txBody>
        </p:sp>
        <p:sp>
          <p:nvSpPr>
            <p:cNvPr id="20" name="TextBox 37">
              <a:extLst>
                <a:ext uri="{FF2B5EF4-FFF2-40B4-BE49-F238E27FC236}">
                  <a16:creationId xmlns:a16="http://schemas.microsoft.com/office/drawing/2014/main" id="{7395167D-19B0-404D-9668-70E555793D09}"/>
                </a:ext>
              </a:extLst>
            </p:cNvPr>
            <p:cNvSpPr txBox="1"/>
            <p:nvPr/>
          </p:nvSpPr>
          <p:spPr>
            <a:xfrm>
              <a:off x="7182826" y="3915579"/>
              <a:ext cx="1215141" cy="369332"/>
            </a:xfrm>
            <a:prstGeom prst="rect">
              <a:avLst/>
            </a:prstGeom>
            <a:noFill/>
          </p:spPr>
          <p:txBody>
            <a:bodyPr wrap="none" rtlCol="0">
              <a:spAutoFit/>
            </a:bodyPr>
            <a:lstStyle/>
            <a:p>
              <a:r>
                <a:rPr lang="it-IT" dirty="0" err="1"/>
                <a:t>Scintillator</a:t>
              </a:r>
              <a:endParaRPr lang="en-US" dirty="0"/>
            </a:p>
          </p:txBody>
        </p:sp>
        <p:cxnSp>
          <p:nvCxnSpPr>
            <p:cNvPr id="21" name="Straight Arrow Connector 39">
              <a:extLst>
                <a:ext uri="{FF2B5EF4-FFF2-40B4-BE49-F238E27FC236}">
                  <a16:creationId xmlns:a16="http://schemas.microsoft.com/office/drawing/2014/main" id="{C2867C43-44D7-4566-8097-7F242F8B7BCF}"/>
                </a:ext>
              </a:extLst>
            </p:cNvPr>
            <p:cNvCxnSpPr>
              <a:cxnSpLocks/>
              <a:stCxn id="20" idx="0"/>
            </p:cNvCxnSpPr>
            <p:nvPr/>
          </p:nvCxnSpPr>
          <p:spPr>
            <a:xfrm flipH="1" flipV="1">
              <a:off x="7789802" y="3311707"/>
              <a:ext cx="595" cy="603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2" name="TextBox 41">
            <a:extLst>
              <a:ext uri="{FF2B5EF4-FFF2-40B4-BE49-F238E27FC236}">
                <a16:creationId xmlns:a16="http://schemas.microsoft.com/office/drawing/2014/main" id="{29D81DC4-7493-4A12-B7FB-1697E531FED6}"/>
              </a:ext>
            </a:extLst>
          </p:cNvPr>
          <p:cNvSpPr txBox="1"/>
          <p:nvPr/>
        </p:nvSpPr>
        <p:spPr>
          <a:xfrm>
            <a:off x="440334" y="5891276"/>
            <a:ext cx="5031448" cy="369332"/>
          </a:xfrm>
          <a:prstGeom prst="rect">
            <a:avLst/>
          </a:prstGeom>
          <a:noFill/>
        </p:spPr>
        <p:txBody>
          <a:bodyPr wrap="square" rtlCol="0">
            <a:spAutoFit/>
          </a:bodyPr>
          <a:lstStyle/>
          <a:p>
            <a:r>
              <a:rPr lang="it-IT" dirty="0"/>
              <a:t>Gas </a:t>
            </a:r>
            <a:r>
              <a:rPr lang="it-IT" dirty="0" err="1"/>
              <a:t>mixture</a:t>
            </a:r>
            <a:r>
              <a:rPr lang="it-IT" dirty="0"/>
              <a:t>: </a:t>
            </a:r>
            <a:r>
              <a:rPr lang="it-IT" b="1" dirty="0"/>
              <a:t>94.7% TFE + 5% iC4H10+0.3%SF6</a:t>
            </a:r>
          </a:p>
        </p:txBody>
      </p:sp>
      <p:cxnSp>
        <p:nvCxnSpPr>
          <p:cNvPr id="23" name="Straight Arrow Connector 45">
            <a:extLst>
              <a:ext uri="{FF2B5EF4-FFF2-40B4-BE49-F238E27FC236}">
                <a16:creationId xmlns:a16="http://schemas.microsoft.com/office/drawing/2014/main" id="{796B3BDF-3351-404B-9E8F-9C294C214CB8}"/>
              </a:ext>
            </a:extLst>
          </p:cNvPr>
          <p:cNvCxnSpPr>
            <a:cxnSpLocks/>
            <a:stCxn id="19" idx="0"/>
            <a:endCxn id="12" idx="2"/>
          </p:cNvCxnSpPr>
          <p:nvPr/>
        </p:nvCxnSpPr>
        <p:spPr>
          <a:xfrm flipH="1" flipV="1">
            <a:off x="3865403" y="4792873"/>
            <a:ext cx="8666" cy="246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a gomito 23">
            <a:extLst>
              <a:ext uri="{FF2B5EF4-FFF2-40B4-BE49-F238E27FC236}">
                <a16:creationId xmlns:a16="http://schemas.microsoft.com/office/drawing/2014/main" id="{A5C77EA3-8BC7-43DB-9EC0-C34E4F7CFDB5}"/>
              </a:ext>
            </a:extLst>
          </p:cNvPr>
          <p:cNvCxnSpPr>
            <a:cxnSpLocks/>
            <a:stCxn id="18" idx="1"/>
            <a:endCxn id="17" idx="0"/>
          </p:cNvCxnSpPr>
          <p:nvPr/>
        </p:nvCxnSpPr>
        <p:spPr>
          <a:xfrm rot="10800000" flipV="1">
            <a:off x="3519454" y="3807521"/>
            <a:ext cx="77348" cy="59872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5" name="Picture 3" descr="A picture containing indoor, dirty, cluttered&#10;&#10;Description automatically generated">
            <a:extLst>
              <a:ext uri="{FF2B5EF4-FFF2-40B4-BE49-F238E27FC236}">
                <a16:creationId xmlns:a16="http://schemas.microsoft.com/office/drawing/2014/main" id="{5D25E5FB-9F68-4CC1-B810-8E042BEC7C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15" t="19167" r="10203"/>
          <a:stretch/>
        </p:blipFill>
        <p:spPr>
          <a:xfrm>
            <a:off x="8430419" y="1771396"/>
            <a:ext cx="3192779" cy="4460522"/>
          </a:xfrm>
          <a:prstGeom prst="rect">
            <a:avLst/>
          </a:prstGeom>
        </p:spPr>
      </p:pic>
      <p:pic>
        <p:nvPicPr>
          <p:cNvPr id="26" name="Picture 4">
            <a:extLst>
              <a:ext uri="{FF2B5EF4-FFF2-40B4-BE49-F238E27FC236}">
                <a16:creationId xmlns:a16="http://schemas.microsoft.com/office/drawing/2014/main" id="{F2D55ACA-5B9A-44E9-BA31-2526C9197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031" y="3880133"/>
            <a:ext cx="3119771" cy="2341778"/>
          </a:xfrm>
          <a:prstGeom prst="rect">
            <a:avLst/>
          </a:prstGeom>
        </p:spPr>
      </p:pic>
      <p:sp>
        <p:nvSpPr>
          <p:cNvPr id="27" name="TextBox 5">
            <a:extLst>
              <a:ext uri="{FF2B5EF4-FFF2-40B4-BE49-F238E27FC236}">
                <a16:creationId xmlns:a16="http://schemas.microsoft.com/office/drawing/2014/main" id="{98505C87-9EDD-4975-801B-1ACCF3ECAE9B}"/>
              </a:ext>
            </a:extLst>
          </p:cNvPr>
          <p:cNvSpPr txBox="1"/>
          <p:nvPr/>
        </p:nvSpPr>
        <p:spPr>
          <a:xfrm>
            <a:off x="6204632" y="3459130"/>
            <a:ext cx="1394484" cy="369332"/>
          </a:xfrm>
          <a:prstGeom prst="rect">
            <a:avLst/>
          </a:prstGeom>
          <a:noFill/>
          <a:ln>
            <a:solidFill>
              <a:schemeClr val="tx1"/>
            </a:solidFill>
          </a:ln>
        </p:spPr>
        <p:txBody>
          <a:bodyPr wrap="none" rtlCol="0">
            <a:spAutoFit/>
          </a:bodyPr>
          <a:lstStyle/>
          <a:p>
            <a:r>
              <a:rPr lang="it-IT" b="1" dirty="0" err="1"/>
              <a:t>Beam</a:t>
            </a:r>
            <a:r>
              <a:rPr lang="it-IT" b="1" dirty="0"/>
              <a:t> </a:t>
            </a:r>
            <a:r>
              <a:rPr lang="it-IT" b="1" dirty="0" err="1"/>
              <a:t>Dump</a:t>
            </a:r>
            <a:endParaRPr lang="en-US" b="1" dirty="0"/>
          </a:p>
        </p:txBody>
      </p:sp>
      <p:sp>
        <p:nvSpPr>
          <p:cNvPr id="30" name="TextBox 13">
            <a:extLst>
              <a:ext uri="{FF2B5EF4-FFF2-40B4-BE49-F238E27FC236}">
                <a16:creationId xmlns:a16="http://schemas.microsoft.com/office/drawing/2014/main" id="{74DA160A-6D5C-44A1-AF69-3526F2EAD804}"/>
              </a:ext>
            </a:extLst>
          </p:cNvPr>
          <p:cNvSpPr txBox="1"/>
          <p:nvPr/>
        </p:nvSpPr>
        <p:spPr>
          <a:xfrm>
            <a:off x="8373802" y="1210068"/>
            <a:ext cx="1922065" cy="369332"/>
          </a:xfrm>
          <a:prstGeom prst="rect">
            <a:avLst/>
          </a:prstGeom>
          <a:noFill/>
        </p:spPr>
        <p:txBody>
          <a:bodyPr wrap="none" rtlCol="0">
            <a:spAutoFit/>
          </a:bodyPr>
          <a:lstStyle/>
          <a:p>
            <a:r>
              <a:rPr lang="it-IT" dirty="0" err="1"/>
              <a:t>Radiation</a:t>
            </a:r>
            <a:r>
              <a:rPr lang="it-IT" dirty="0"/>
              <a:t> monitor</a:t>
            </a:r>
            <a:endParaRPr lang="en-US" dirty="0"/>
          </a:p>
        </p:txBody>
      </p:sp>
      <p:cxnSp>
        <p:nvCxnSpPr>
          <p:cNvPr id="31" name="Straight Arrow Connector 16">
            <a:extLst>
              <a:ext uri="{FF2B5EF4-FFF2-40B4-BE49-F238E27FC236}">
                <a16:creationId xmlns:a16="http://schemas.microsoft.com/office/drawing/2014/main" id="{D3E357D4-D23F-4731-9D58-BCE331EFA67A}"/>
              </a:ext>
            </a:extLst>
          </p:cNvPr>
          <p:cNvCxnSpPr>
            <a:cxnSpLocks/>
          </p:cNvCxnSpPr>
          <p:nvPr/>
        </p:nvCxnSpPr>
        <p:spPr>
          <a:xfrm flipH="1">
            <a:off x="9028350" y="1598358"/>
            <a:ext cx="409235" cy="2171635"/>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18">
            <a:extLst>
              <a:ext uri="{FF2B5EF4-FFF2-40B4-BE49-F238E27FC236}">
                <a16:creationId xmlns:a16="http://schemas.microsoft.com/office/drawing/2014/main" id="{E50775A3-2615-46C7-A97D-04C31C32B15B}"/>
              </a:ext>
            </a:extLst>
          </p:cNvPr>
          <p:cNvSpPr txBox="1"/>
          <p:nvPr/>
        </p:nvSpPr>
        <p:spPr>
          <a:xfrm>
            <a:off x="7605951" y="3449530"/>
            <a:ext cx="754181" cy="369332"/>
          </a:xfrm>
          <a:prstGeom prst="rect">
            <a:avLst/>
          </a:prstGeom>
          <a:noFill/>
        </p:spPr>
        <p:txBody>
          <a:bodyPr wrap="none" rtlCol="0">
            <a:spAutoFit/>
          </a:bodyPr>
          <a:lstStyle/>
          <a:p>
            <a:r>
              <a:rPr lang="it-IT" dirty="0"/>
              <a:t>Setup</a:t>
            </a:r>
          </a:p>
        </p:txBody>
      </p:sp>
      <p:cxnSp>
        <p:nvCxnSpPr>
          <p:cNvPr id="33" name="Straight Arrow Connector 19">
            <a:extLst>
              <a:ext uri="{FF2B5EF4-FFF2-40B4-BE49-F238E27FC236}">
                <a16:creationId xmlns:a16="http://schemas.microsoft.com/office/drawing/2014/main" id="{2FD8862F-E407-4F05-BD0A-EBD85F6A6AD7}"/>
              </a:ext>
            </a:extLst>
          </p:cNvPr>
          <p:cNvCxnSpPr>
            <a:cxnSpLocks/>
            <a:stCxn id="32" idx="3"/>
          </p:cNvCxnSpPr>
          <p:nvPr/>
        </p:nvCxnSpPr>
        <p:spPr>
          <a:xfrm>
            <a:off x="8360132" y="3634196"/>
            <a:ext cx="724811" cy="772621"/>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CasellaDiTesto 42">
            <a:extLst>
              <a:ext uri="{FF2B5EF4-FFF2-40B4-BE49-F238E27FC236}">
                <a16:creationId xmlns:a16="http://schemas.microsoft.com/office/drawing/2014/main" id="{CA1A94D0-2C12-4602-9F20-720FD21405E9}"/>
              </a:ext>
            </a:extLst>
          </p:cNvPr>
          <p:cNvSpPr txBox="1"/>
          <p:nvPr/>
        </p:nvSpPr>
        <p:spPr>
          <a:xfrm>
            <a:off x="429883" y="1278626"/>
            <a:ext cx="7930249" cy="2031325"/>
          </a:xfrm>
          <a:prstGeom prst="rect">
            <a:avLst/>
          </a:prstGeom>
          <a:noFill/>
        </p:spPr>
        <p:txBody>
          <a:bodyPr wrap="square" rtlCol="0">
            <a:spAutoFit/>
          </a:bodyPr>
          <a:lstStyle/>
          <a:p>
            <a:r>
              <a:rPr lang="en-US" dirty="0"/>
              <a:t>The experimental setup consists of three scintillators used as triggers and other prototypes taken as reference. A UFSD silicon detector was coupled to the RCC to improve acceptance with respect to the trigger, nevertheless, given the small dimensions of the prototypes compared to the profile and the intensity of the beam, a compromise was chosen between geometric acceptance and trigger rate. </a:t>
            </a:r>
          </a:p>
          <a:p>
            <a:r>
              <a:rPr lang="en-US" dirty="0"/>
              <a:t>The DAQ device is the CAEN V1742 Digitizer (12 bit, 5 GS/s)</a:t>
            </a:r>
          </a:p>
        </p:txBody>
      </p:sp>
      <p:sp>
        <p:nvSpPr>
          <p:cNvPr id="3" name="Rettangolo 2"/>
          <p:cNvSpPr/>
          <p:nvPr/>
        </p:nvSpPr>
        <p:spPr>
          <a:xfrm>
            <a:off x="735653" y="6422761"/>
            <a:ext cx="6276831" cy="369332"/>
          </a:xfrm>
          <a:prstGeom prst="rect">
            <a:avLst/>
          </a:prstGeom>
        </p:spPr>
        <p:txBody>
          <a:bodyPr wrap="square">
            <a:spAutoFit/>
          </a:bodyPr>
          <a:lstStyle/>
          <a:p>
            <a:r>
              <a:rPr lang="en-US" b="1" dirty="0"/>
              <a:t>N°12 </a:t>
            </a:r>
            <a:r>
              <a:rPr lang="en-US" dirty="0"/>
              <a:t>                                                                              CERN RPC 2022</a:t>
            </a:r>
          </a:p>
        </p:txBody>
      </p:sp>
    </p:spTree>
    <p:extLst>
      <p:ext uri="{BB962C8B-B14F-4D97-AF65-F5344CB8AC3E}">
        <p14:creationId xmlns:p14="http://schemas.microsoft.com/office/powerpoint/2010/main" val="1386212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52768"/>
            <a:ext cx="10515600" cy="1325563"/>
          </a:xfrm>
        </p:spPr>
        <p:txBody>
          <a:bodyPr/>
          <a:lstStyle/>
          <a:p>
            <a:r>
              <a:rPr lang="en-US" dirty="0"/>
              <a:t>                       RCC under test at H8</a:t>
            </a:r>
          </a:p>
        </p:txBody>
      </p:sp>
      <p:sp>
        <p:nvSpPr>
          <p:cNvPr id="3" name="Segnaposto contenuto 2"/>
          <p:cNvSpPr>
            <a:spLocks noGrp="1"/>
          </p:cNvSpPr>
          <p:nvPr>
            <p:ph idx="1"/>
          </p:nvPr>
        </p:nvSpPr>
        <p:spPr>
          <a:xfrm>
            <a:off x="224589" y="1328057"/>
            <a:ext cx="10976811" cy="5203371"/>
          </a:xfrm>
          <a:ln w="50800">
            <a:solidFill>
              <a:schemeClr val="bg1"/>
            </a:solidFill>
          </a:ln>
        </p:spPr>
        <p:txBody>
          <a:bodyPr/>
          <a:lstStyle/>
          <a:p>
            <a:pPr marL="0" indent="0">
              <a:buNone/>
            </a:pPr>
            <a:endParaRPr lang="en-US" dirty="0"/>
          </a:p>
        </p:txBody>
      </p:sp>
      <p:grpSp>
        <p:nvGrpSpPr>
          <p:cNvPr id="10" name="Gruppo 9"/>
          <p:cNvGrpSpPr/>
          <p:nvPr/>
        </p:nvGrpSpPr>
        <p:grpSpPr>
          <a:xfrm>
            <a:off x="2656114" y="1893660"/>
            <a:ext cx="4626429" cy="4434795"/>
            <a:chOff x="4517571" y="1745118"/>
            <a:chExt cx="4626429" cy="4434795"/>
          </a:xfrm>
        </p:grpSpPr>
        <p:sp>
          <p:nvSpPr>
            <p:cNvPr id="9" name="Ovale 8"/>
            <p:cNvSpPr/>
            <p:nvPr/>
          </p:nvSpPr>
          <p:spPr>
            <a:xfrm>
              <a:off x="4517571" y="1745118"/>
              <a:ext cx="4626429" cy="4434795"/>
            </a:xfrm>
            <a:prstGeom prst="ellipse">
              <a:avLst/>
            </a:prstGeom>
            <a:pattFill prst="pct5">
              <a:fgClr>
                <a:schemeClr val="accent1"/>
              </a:fgClr>
              <a:bgClr>
                <a:schemeClr val="bg1"/>
              </a:bgClr>
            </a:patt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p:cNvSpPr/>
            <p:nvPr/>
          </p:nvSpPr>
          <p:spPr>
            <a:xfrm>
              <a:off x="4604657" y="1825626"/>
              <a:ext cx="4463143" cy="4259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uppo 6"/>
            <p:cNvGrpSpPr/>
            <p:nvPr/>
          </p:nvGrpSpPr>
          <p:grpSpPr>
            <a:xfrm>
              <a:off x="4735285" y="1981200"/>
              <a:ext cx="4201886" cy="3960812"/>
              <a:chOff x="4724401" y="1992085"/>
              <a:chExt cx="4201886" cy="3973285"/>
            </a:xfrm>
          </p:grpSpPr>
          <p:sp>
            <p:nvSpPr>
              <p:cNvPr id="6" name="Ovale 5"/>
              <p:cNvSpPr/>
              <p:nvPr/>
            </p:nvSpPr>
            <p:spPr>
              <a:xfrm>
                <a:off x="4724401" y="1992085"/>
                <a:ext cx="4201886" cy="3973285"/>
              </a:xfrm>
              <a:prstGeom prst="ellipse">
                <a:avLst/>
              </a:prstGeom>
              <a:solidFill>
                <a:schemeClr val="bg1"/>
              </a:solidFill>
              <a:ln w="635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e 3"/>
              <p:cNvSpPr/>
              <p:nvPr/>
            </p:nvSpPr>
            <p:spPr>
              <a:xfrm>
                <a:off x="4870938" y="2100943"/>
                <a:ext cx="3938954" cy="3745942"/>
              </a:xfrm>
              <a:prstGeom prst="ellipse">
                <a:avLst/>
              </a:prstGeom>
              <a:solidFill>
                <a:schemeClr val="bg1"/>
              </a:solidFill>
              <a:ln w="130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e 4"/>
              <p:cNvSpPr/>
              <p:nvPr/>
            </p:nvSpPr>
            <p:spPr>
              <a:xfrm>
                <a:off x="5331068" y="2585985"/>
                <a:ext cx="3061817" cy="277585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2" name="Connettore 1 11"/>
          <p:cNvCxnSpPr>
            <a:stCxn id="5" idx="0"/>
          </p:cNvCxnSpPr>
          <p:nvPr/>
        </p:nvCxnSpPr>
        <p:spPr>
          <a:xfrm>
            <a:off x="5011404" y="2721778"/>
            <a:ext cx="46551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ttore 1 13"/>
          <p:cNvCxnSpPr>
            <a:stCxn id="5" idx="4"/>
          </p:cNvCxnSpPr>
          <p:nvPr/>
        </p:nvCxnSpPr>
        <p:spPr>
          <a:xfrm>
            <a:off x="5011404" y="5488921"/>
            <a:ext cx="466599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V="1">
            <a:off x="9361714" y="2721778"/>
            <a:ext cx="10886" cy="71810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9361714" y="4113213"/>
            <a:ext cx="10886" cy="137570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8199697" y="3463862"/>
            <a:ext cx="2975495" cy="584775"/>
          </a:xfrm>
          <a:prstGeom prst="rect">
            <a:avLst/>
          </a:prstGeom>
          <a:noFill/>
        </p:spPr>
        <p:txBody>
          <a:bodyPr wrap="none" rtlCol="0">
            <a:spAutoFit/>
          </a:bodyPr>
          <a:lstStyle/>
          <a:p>
            <a:r>
              <a:rPr lang="en-US" sz="3200" b="1" dirty="0"/>
              <a:t>4 mm aluminum</a:t>
            </a:r>
          </a:p>
        </p:txBody>
      </p:sp>
      <p:cxnSp>
        <p:nvCxnSpPr>
          <p:cNvPr id="21" name="Connettore 1 20"/>
          <p:cNvCxnSpPr/>
          <p:nvPr/>
        </p:nvCxnSpPr>
        <p:spPr>
          <a:xfrm>
            <a:off x="5053064" y="2328300"/>
            <a:ext cx="4613450" cy="327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8752114" y="1974168"/>
            <a:ext cx="10886" cy="37051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V="1">
            <a:off x="8763000" y="2721778"/>
            <a:ext cx="0" cy="35905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7484817" y="1409527"/>
            <a:ext cx="2637145" cy="584775"/>
          </a:xfrm>
          <a:prstGeom prst="rect">
            <a:avLst/>
          </a:prstGeom>
          <a:noFill/>
        </p:spPr>
        <p:txBody>
          <a:bodyPr wrap="square" rtlCol="0">
            <a:spAutoFit/>
          </a:bodyPr>
          <a:lstStyle/>
          <a:p>
            <a:r>
              <a:rPr lang="en-US" sz="3200" b="1" dirty="0"/>
              <a:t>Gas gap 1 mm</a:t>
            </a:r>
          </a:p>
        </p:txBody>
      </p:sp>
      <p:cxnSp>
        <p:nvCxnSpPr>
          <p:cNvPr id="31" name="Connettore 2 30"/>
          <p:cNvCxnSpPr>
            <a:endCxn id="4" idx="6"/>
          </p:cNvCxnSpPr>
          <p:nvPr/>
        </p:nvCxnSpPr>
        <p:spPr>
          <a:xfrm>
            <a:off x="5053064" y="4103912"/>
            <a:ext cx="1906255" cy="1438"/>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p:cNvCxnSpPr>
            <a:endCxn id="5" idx="0"/>
          </p:cNvCxnSpPr>
          <p:nvPr/>
        </p:nvCxnSpPr>
        <p:spPr>
          <a:xfrm flipH="1" flipV="1">
            <a:off x="5011404" y="2721778"/>
            <a:ext cx="41660" cy="1382134"/>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p:cNvSpPr txBox="1"/>
          <p:nvPr/>
        </p:nvSpPr>
        <p:spPr>
          <a:xfrm>
            <a:off x="5053064" y="3308154"/>
            <a:ext cx="435429" cy="369332"/>
          </a:xfrm>
          <a:prstGeom prst="rect">
            <a:avLst/>
          </a:prstGeom>
          <a:noFill/>
        </p:spPr>
        <p:txBody>
          <a:bodyPr wrap="square" rtlCol="0">
            <a:spAutoFit/>
          </a:bodyPr>
          <a:lstStyle/>
          <a:p>
            <a:r>
              <a:rPr lang="en-US" b="1" dirty="0">
                <a:solidFill>
                  <a:srgbClr val="00B050"/>
                </a:solidFill>
              </a:rPr>
              <a:t>R1</a:t>
            </a:r>
          </a:p>
        </p:txBody>
      </p:sp>
      <p:sp>
        <p:nvSpPr>
          <p:cNvPr id="38" name="CasellaDiTesto 37"/>
          <p:cNvSpPr txBox="1"/>
          <p:nvPr/>
        </p:nvSpPr>
        <p:spPr>
          <a:xfrm>
            <a:off x="5597757" y="4064819"/>
            <a:ext cx="431528" cy="369332"/>
          </a:xfrm>
          <a:prstGeom prst="rect">
            <a:avLst/>
          </a:prstGeom>
          <a:noFill/>
        </p:spPr>
        <p:txBody>
          <a:bodyPr wrap="none" rtlCol="0">
            <a:spAutoFit/>
          </a:bodyPr>
          <a:lstStyle/>
          <a:p>
            <a:r>
              <a:rPr lang="en-US" b="1" dirty="0">
                <a:solidFill>
                  <a:srgbClr val="00B050"/>
                </a:solidFill>
              </a:rPr>
              <a:t>R2</a:t>
            </a:r>
          </a:p>
        </p:txBody>
      </p:sp>
      <p:cxnSp>
        <p:nvCxnSpPr>
          <p:cNvPr id="40" name="Connettore 1 39"/>
          <p:cNvCxnSpPr/>
          <p:nvPr/>
        </p:nvCxnSpPr>
        <p:spPr>
          <a:xfrm flipH="1">
            <a:off x="838200" y="4103912"/>
            <a:ext cx="4214864" cy="930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flipH="1">
            <a:off x="545432" y="1893660"/>
            <a:ext cx="4465972" cy="25246"/>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5" name="Gruppo 54"/>
          <p:cNvGrpSpPr/>
          <p:nvPr/>
        </p:nvGrpSpPr>
        <p:grpSpPr>
          <a:xfrm>
            <a:off x="812416" y="2672981"/>
            <a:ext cx="278322" cy="859574"/>
            <a:chOff x="9939104" y="512344"/>
            <a:chExt cx="490325" cy="1279830"/>
          </a:xfrm>
        </p:grpSpPr>
        <p:cxnSp>
          <p:nvCxnSpPr>
            <p:cNvPr id="46" name="Connettore 1 45"/>
            <p:cNvCxnSpPr/>
            <p:nvPr/>
          </p:nvCxnSpPr>
          <p:spPr>
            <a:xfrm>
              <a:off x="9940249" y="512344"/>
              <a:ext cx="446887" cy="272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flipH="1">
              <a:off x="10037897" y="780710"/>
              <a:ext cx="333197" cy="224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9975630" y="1002416"/>
              <a:ext cx="453799" cy="253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a:off x="9939104" y="1519459"/>
              <a:ext cx="446887" cy="272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ttore 1 51"/>
            <p:cNvCxnSpPr/>
            <p:nvPr/>
          </p:nvCxnSpPr>
          <p:spPr>
            <a:xfrm flipH="1">
              <a:off x="10035930" y="1286314"/>
              <a:ext cx="333197" cy="224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flipH="1" flipV="1">
              <a:off x="10107671" y="1536570"/>
              <a:ext cx="109755" cy="1363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7" name="Connettore 1 56"/>
          <p:cNvCxnSpPr/>
          <p:nvPr/>
        </p:nvCxnSpPr>
        <p:spPr>
          <a:xfrm flipV="1">
            <a:off x="833151" y="1918906"/>
            <a:ext cx="34226" cy="75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a:off x="1056509" y="3532555"/>
            <a:ext cx="0" cy="571357"/>
          </a:xfrm>
          <a:prstGeom prst="line">
            <a:avLst/>
          </a:prstGeom>
        </p:spPr>
        <p:style>
          <a:lnRef idx="1">
            <a:schemeClr val="accent1"/>
          </a:lnRef>
          <a:fillRef idx="0">
            <a:schemeClr val="accent1"/>
          </a:fillRef>
          <a:effectRef idx="0">
            <a:schemeClr val="accent1"/>
          </a:effectRef>
          <a:fontRef idx="minor">
            <a:schemeClr val="tx1"/>
          </a:fontRef>
        </p:style>
      </p:cxnSp>
      <p:sp>
        <p:nvSpPr>
          <p:cNvPr id="63" name="CasellaDiTesto 62"/>
          <p:cNvSpPr txBox="1"/>
          <p:nvPr/>
        </p:nvSpPr>
        <p:spPr>
          <a:xfrm>
            <a:off x="96397" y="2843791"/>
            <a:ext cx="768159" cy="584775"/>
          </a:xfrm>
          <a:prstGeom prst="rect">
            <a:avLst/>
          </a:prstGeom>
          <a:noFill/>
        </p:spPr>
        <p:txBody>
          <a:bodyPr wrap="none" rtlCol="0">
            <a:spAutoFit/>
          </a:bodyPr>
          <a:lstStyle/>
          <a:p>
            <a:r>
              <a:rPr lang="en-US" sz="3200" b="1" dirty="0">
                <a:solidFill>
                  <a:schemeClr val="accent5"/>
                </a:solidFill>
              </a:rPr>
              <a:t>out</a:t>
            </a:r>
          </a:p>
        </p:txBody>
      </p:sp>
      <p:sp>
        <p:nvSpPr>
          <p:cNvPr id="64" name="Ovale 63"/>
          <p:cNvSpPr/>
          <p:nvPr/>
        </p:nvSpPr>
        <p:spPr>
          <a:xfrm flipH="1" flipV="1">
            <a:off x="800875" y="1846422"/>
            <a:ext cx="138373" cy="174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e 64"/>
          <p:cNvSpPr/>
          <p:nvPr/>
        </p:nvSpPr>
        <p:spPr>
          <a:xfrm flipH="1" flipV="1">
            <a:off x="996894" y="4047568"/>
            <a:ext cx="138373" cy="174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iangolo isoscele 65"/>
          <p:cNvSpPr/>
          <p:nvPr/>
        </p:nvSpPr>
        <p:spPr>
          <a:xfrm rot="10800000">
            <a:off x="1410647" y="4636510"/>
            <a:ext cx="592324" cy="32911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Connettore 1 67"/>
          <p:cNvCxnSpPr>
            <a:stCxn id="66" idx="3"/>
          </p:cNvCxnSpPr>
          <p:nvPr/>
        </p:nvCxnSpPr>
        <p:spPr>
          <a:xfrm flipH="1" flipV="1">
            <a:off x="1684617" y="4129456"/>
            <a:ext cx="22192" cy="507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flipH="1" flipV="1">
            <a:off x="2002971" y="2295944"/>
            <a:ext cx="2087766" cy="323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CasellaDiTesto 70"/>
          <p:cNvSpPr txBox="1"/>
          <p:nvPr/>
        </p:nvSpPr>
        <p:spPr>
          <a:xfrm>
            <a:off x="1845941" y="2941071"/>
            <a:ext cx="722591" cy="584775"/>
          </a:xfrm>
          <a:prstGeom prst="rect">
            <a:avLst/>
          </a:prstGeom>
          <a:noFill/>
        </p:spPr>
        <p:txBody>
          <a:bodyPr wrap="square" rtlCol="0">
            <a:spAutoFit/>
          </a:bodyPr>
          <a:lstStyle/>
          <a:p>
            <a:r>
              <a:rPr lang="en-US" sz="3200" b="1" dirty="0">
                <a:solidFill>
                  <a:srgbClr val="FF0000"/>
                </a:solidFill>
              </a:rPr>
              <a:t>HV</a:t>
            </a:r>
          </a:p>
        </p:txBody>
      </p:sp>
      <p:sp>
        <p:nvSpPr>
          <p:cNvPr id="72" name="Ovale 71"/>
          <p:cNvSpPr/>
          <p:nvPr/>
        </p:nvSpPr>
        <p:spPr>
          <a:xfrm>
            <a:off x="4856711" y="3898687"/>
            <a:ext cx="312466" cy="336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Connettore 2 73"/>
          <p:cNvCxnSpPr>
            <a:stCxn id="71" idx="0"/>
          </p:cNvCxnSpPr>
          <p:nvPr/>
        </p:nvCxnSpPr>
        <p:spPr>
          <a:xfrm flipH="1" flipV="1">
            <a:off x="2207236" y="2384644"/>
            <a:ext cx="1" cy="55642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0" name="Gruppo 79"/>
          <p:cNvGrpSpPr/>
          <p:nvPr/>
        </p:nvGrpSpPr>
        <p:grpSpPr>
          <a:xfrm>
            <a:off x="1458114" y="2303215"/>
            <a:ext cx="625642" cy="617485"/>
            <a:chOff x="10888579" y="2384644"/>
            <a:chExt cx="625642" cy="617485"/>
          </a:xfrm>
        </p:grpSpPr>
        <p:cxnSp>
          <p:nvCxnSpPr>
            <p:cNvPr id="77" name="Connettore 1 76"/>
            <p:cNvCxnSpPr/>
            <p:nvPr/>
          </p:nvCxnSpPr>
          <p:spPr>
            <a:xfrm>
              <a:off x="11201400" y="2384644"/>
              <a:ext cx="0" cy="61748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10888579" y="2700356"/>
              <a:ext cx="62564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2" name="Connettore 1 81"/>
          <p:cNvCxnSpPr/>
          <p:nvPr/>
        </p:nvCxnSpPr>
        <p:spPr>
          <a:xfrm>
            <a:off x="4090737" y="3706664"/>
            <a:ext cx="54682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ttore 2 83"/>
          <p:cNvCxnSpPr>
            <a:stCxn id="85" idx="1"/>
          </p:cNvCxnSpPr>
          <p:nvPr/>
        </p:nvCxnSpPr>
        <p:spPr>
          <a:xfrm flipH="1" flipV="1">
            <a:off x="4037225" y="2355015"/>
            <a:ext cx="4265249" cy="35381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CasellaDiTesto 84"/>
          <p:cNvSpPr txBox="1"/>
          <p:nvPr/>
        </p:nvSpPr>
        <p:spPr>
          <a:xfrm>
            <a:off x="8302474" y="5600765"/>
            <a:ext cx="1669431" cy="584775"/>
          </a:xfrm>
          <a:prstGeom prst="rect">
            <a:avLst/>
          </a:prstGeom>
          <a:noFill/>
        </p:spPr>
        <p:txBody>
          <a:bodyPr wrap="none" rtlCol="0">
            <a:spAutoFit/>
          </a:bodyPr>
          <a:lstStyle/>
          <a:p>
            <a:r>
              <a:rPr lang="en-US" sz="3200" b="1" dirty="0"/>
              <a:t>Graphite</a:t>
            </a:r>
          </a:p>
        </p:txBody>
      </p:sp>
      <p:cxnSp>
        <p:nvCxnSpPr>
          <p:cNvPr id="87" name="Connettore 2 86"/>
          <p:cNvCxnSpPr/>
          <p:nvPr/>
        </p:nvCxnSpPr>
        <p:spPr>
          <a:xfrm flipV="1">
            <a:off x="2568532" y="5293895"/>
            <a:ext cx="911963" cy="54371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8" name="CasellaDiTesto 87"/>
          <p:cNvSpPr txBox="1"/>
          <p:nvPr/>
        </p:nvSpPr>
        <p:spPr>
          <a:xfrm>
            <a:off x="1014043" y="5646704"/>
            <a:ext cx="1707385" cy="584775"/>
          </a:xfrm>
          <a:prstGeom prst="rect">
            <a:avLst/>
          </a:prstGeom>
          <a:noFill/>
        </p:spPr>
        <p:txBody>
          <a:bodyPr wrap="square" rtlCol="0">
            <a:spAutoFit/>
          </a:bodyPr>
          <a:lstStyle/>
          <a:p>
            <a:r>
              <a:rPr lang="en-US" sz="3200" b="1" dirty="0">
                <a:solidFill>
                  <a:schemeClr val="accent2"/>
                </a:solidFill>
              </a:rPr>
              <a:t>Bakelite</a:t>
            </a:r>
          </a:p>
        </p:txBody>
      </p:sp>
      <p:cxnSp>
        <p:nvCxnSpPr>
          <p:cNvPr id="90" name="Connettore 2 89"/>
          <p:cNvCxnSpPr>
            <a:stCxn id="29" idx="1"/>
          </p:cNvCxnSpPr>
          <p:nvPr/>
        </p:nvCxnSpPr>
        <p:spPr>
          <a:xfrm flipH="1">
            <a:off x="4637564" y="1701915"/>
            <a:ext cx="2847253" cy="9100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ttore 2 93"/>
          <p:cNvCxnSpPr/>
          <p:nvPr/>
        </p:nvCxnSpPr>
        <p:spPr>
          <a:xfrm flipH="1" flipV="1">
            <a:off x="6651716" y="5714088"/>
            <a:ext cx="354301" cy="411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CasellaDiTesto 94"/>
          <p:cNvSpPr txBox="1"/>
          <p:nvPr/>
        </p:nvSpPr>
        <p:spPr>
          <a:xfrm>
            <a:off x="6800424" y="6001563"/>
            <a:ext cx="1367297" cy="584775"/>
          </a:xfrm>
          <a:prstGeom prst="rect">
            <a:avLst/>
          </a:prstGeom>
          <a:noFill/>
        </p:spPr>
        <p:txBody>
          <a:bodyPr wrap="none" rtlCol="0">
            <a:spAutoFit/>
          </a:bodyPr>
          <a:lstStyle/>
          <a:p>
            <a:r>
              <a:rPr lang="en-US" sz="3200" b="1" dirty="0">
                <a:solidFill>
                  <a:srgbClr val="FF0000"/>
                </a:solidFill>
              </a:rPr>
              <a:t>copper</a:t>
            </a:r>
          </a:p>
        </p:txBody>
      </p:sp>
      <p:cxnSp>
        <p:nvCxnSpPr>
          <p:cNvPr id="97" name="Connettore 2 96"/>
          <p:cNvCxnSpPr/>
          <p:nvPr/>
        </p:nvCxnSpPr>
        <p:spPr>
          <a:xfrm flipH="1" flipV="1">
            <a:off x="7075714" y="4434151"/>
            <a:ext cx="2896191" cy="5314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8" name="CasellaDiTesto 97"/>
          <p:cNvSpPr txBox="1"/>
          <p:nvPr/>
        </p:nvSpPr>
        <p:spPr>
          <a:xfrm>
            <a:off x="10121962" y="4965623"/>
            <a:ext cx="1029897" cy="369332"/>
          </a:xfrm>
          <a:prstGeom prst="rect">
            <a:avLst/>
          </a:prstGeom>
          <a:noFill/>
        </p:spPr>
        <p:txBody>
          <a:bodyPr wrap="none" rtlCol="0">
            <a:spAutoFit/>
          </a:bodyPr>
          <a:lstStyle/>
          <a:p>
            <a:r>
              <a:rPr lang="en-US" b="1" dirty="0"/>
              <a:t>insulator</a:t>
            </a:r>
          </a:p>
        </p:txBody>
      </p:sp>
    </p:spTree>
    <p:extLst>
      <p:ext uri="{BB962C8B-B14F-4D97-AF65-F5344CB8AC3E}">
        <p14:creationId xmlns:p14="http://schemas.microsoft.com/office/powerpoint/2010/main" val="2769285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8AEAD-D82B-4CA0-A269-1785BBB9748E}"/>
              </a:ext>
            </a:extLst>
          </p:cNvPr>
          <p:cNvSpPr>
            <a:spLocks noGrp="1"/>
          </p:cNvSpPr>
          <p:nvPr>
            <p:ph type="title"/>
          </p:nvPr>
        </p:nvSpPr>
        <p:spPr>
          <a:xfrm>
            <a:off x="581192" y="702156"/>
            <a:ext cx="11029616" cy="1188720"/>
          </a:xfrm>
        </p:spPr>
        <p:txBody>
          <a:bodyPr anchor="t" anchorCtr="0">
            <a:normAutofit/>
          </a:bodyPr>
          <a:lstStyle/>
          <a:p>
            <a:r>
              <a:rPr lang="it-IT" dirty="0" err="1"/>
              <a:t>Efficiency</a:t>
            </a:r>
            <a:r>
              <a:rPr lang="it-IT" dirty="0"/>
              <a:t> with Front-End </a:t>
            </a:r>
            <a:r>
              <a:rPr lang="it-IT" dirty="0" err="1"/>
              <a:t>preamplifier</a:t>
            </a:r>
            <a:endParaRPr lang="en-US" dirty="0"/>
          </a:p>
        </p:txBody>
      </p:sp>
      <p:pic>
        <p:nvPicPr>
          <p:cNvPr id="7" name="Segnaposto contenuto 6">
            <a:extLst>
              <a:ext uri="{FF2B5EF4-FFF2-40B4-BE49-F238E27FC236}">
                <a16:creationId xmlns:a16="http://schemas.microsoft.com/office/drawing/2014/main" id="{71544D79-6BEA-4C94-B89F-75068E402EF3}"/>
              </a:ext>
            </a:extLst>
          </p:cNvPr>
          <p:cNvPicPr>
            <a:picLocks noGrp="1" noChangeAspect="1"/>
          </p:cNvPicPr>
          <p:nvPr>
            <p:ph idx="1"/>
          </p:nvPr>
        </p:nvPicPr>
        <p:blipFill rotWithShape="1">
          <a:blip r:embed="rId2"/>
          <a:srcRect l="7049" t="9656" r="7263" b="10751"/>
          <a:stretch/>
        </p:blipFill>
        <p:spPr>
          <a:xfrm>
            <a:off x="215774" y="1624176"/>
            <a:ext cx="8358088" cy="4367049"/>
          </a:xfrm>
          <a:noFill/>
        </p:spPr>
      </p:pic>
      <p:sp>
        <p:nvSpPr>
          <p:cNvPr id="8" name="CasellaDiTesto 7">
            <a:extLst>
              <a:ext uri="{FF2B5EF4-FFF2-40B4-BE49-F238E27FC236}">
                <a16:creationId xmlns:a16="http://schemas.microsoft.com/office/drawing/2014/main" id="{1ED19D95-6E04-49CB-9CE0-E91D43D418C9}"/>
              </a:ext>
            </a:extLst>
          </p:cNvPr>
          <p:cNvSpPr txBox="1"/>
          <p:nvPr/>
        </p:nvSpPr>
        <p:spPr>
          <a:xfrm>
            <a:off x="8573862" y="1466910"/>
            <a:ext cx="3241160" cy="4524315"/>
          </a:xfrm>
          <a:prstGeom prst="rect">
            <a:avLst/>
          </a:prstGeom>
          <a:noFill/>
        </p:spPr>
        <p:txBody>
          <a:bodyPr wrap="square" rtlCol="0">
            <a:spAutoFit/>
          </a:bodyPr>
          <a:lstStyle/>
          <a:p>
            <a:endParaRPr lang="en-US" dirty="0"/>
          </a:p>
          <a:p>
            <a:r>
              <a:rPr lang="en-US" dirty="0"/>
              <a:t>In this measure the UFSD pixel detector was used to optimize geometric acceptance at the expense of statistics .</a:t>
            </a:r>
          </a:p>
          <a:p>
            <a:endParaRPr lang="en-US" dirty="0"/>
          </a:p>
          <a:p>
            <a:r>
              <a:rPr lang="en-US" dirty="0"/>
              <a:t>A Front-end preamplifier with 1 GHz bandwidth and 50 Ohm input impedance has been used.</a:t>
            </a:r>
          </a:p>
          <a:p>
            <a:endParaRPr lang="en-US" dirty="0"/>
          </a:p>
          <a:p>
            <a:r>
              <a:rPr lang="en-US" dirty="0"/>
              <a:t>With the front-end electronics, even the configuration in positive polarity reaches excellent performance levels</a:t>
            </a:r>
          </a:p>
          <a:p>
            <a:endParaRPr lang="en-US" dirty="0"/>
          </a:p>
        </p:txBody>
      </p:sp>
      <p:cxnSp>
        <p:nvCxnSpPr>
          <p:cNvPr id="6" name="Connettore 1 5"/>
          <p:cNvCxnSpPr/>
          <p:nvPr/>
        </p:nvCxnSpPr>
        <p:spPr>
          <a:xfrm flipV="1">
            <a:off x="1925053" y="1624176"/>
            <a:ext cx="1900989" cy="382612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1925053" y="1624176"/>
            <a:ext cx="4170947" cy="374190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635989" y="6372325"/>
            <a:ext cx="6380105" cy="369332"/>
          </a:xfrm>
          <a:prstGeom prst="rect">
            <a:avLst/>
          </a:prstGeom>
        </p:spPr>
        <p:txBody>
          <a:bodyPr wrap="square">
            <a:spAutoFit/>
          </a:bodyPr>
          <a:lstStyle/>
          <a:p>
            <a:r>
              <a:rPr lang="en-US" b="1" dirty="0"/>
              <a:t>N°13 </a:t>
            </a:r>
            <a:r>
              <a:rPr lang="en-US" dirty="0"/>
              <a:t>                                                                              CERN RPC 2022</a:t>
            </a:r>
          </a:p>
        </p:txBody>
      </p:sp>
    </p:spTree>
    <p:extLst>
      <p:ext uri="{BB962C8B-B14F-4D97-AF65-F5344CB8AC3E}">
        <p14:creationId xmlns:p14="http://schemas.microsoft.com/office/powerpoint/2010/main" val="2394322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FCEC0-C5CB-43BB-8C6F-EE87D2EA7E19}"/>
              </a:ext>
            </a:extLst>
          </p:cNvPr>
          <p:cNvSpPr>
            <a:spLocks noGrp="1"/>
          </p:cNvSpPr>
          <p:nvPr>
            <p:ph type="title"/>
          </p:nvPr>
        </p:nvSpPr>
        <p:spPr/>
        <p:txBody>
          <a:bodyPr anchor="t" anchorCtr="0"/>
          <a:lstStyle/>
          <a:p>
            <a:r>
              <a:rPr lang="it-IT" dirty="0" err="1"/>
              <a:t>Amplitude</a:t>
            </a:r>
            <a:r>
              <a:rPr lang="it-IT" dirty="0"/>
              <a:t> </a:t>
            </a:r>
            <a:r>
              <a:rPr lang="it-IT" dirty="0" err="1"/>
              <a:t>distribution</a:t>
            </a:r>
            <a:endParaRPr lang="en-US" dirty="0"/>
          </a:p>
        </p:txBody>
      </p:sp>
      <p:pic>
        <p:nvPicPr>
          <p:cNvPr id="7" name="Immagine 6">
            <a:extLst>
              <a:ext uri="{FF2B5EF4-FFF2-40B4-BE49-F238E27FC236}">
                <a16:creationId xmlns:a16="http://schemas.microsoft.com/office/drawing/2014/main" id="{1F7FF79D-94EC-48A1-A8E1-4B1580F25075}"/>
              </a:ext>
            </a:extLst>
          </p:cNvPr>
          <p:cNvPicPr>
            <a:picLocks noChangeAspect="1"/>
          </p:cNvPicPr>
          <p:nvPr/>
        </p:nvPicPr>
        <p:blipFill rotWithShape="1">
          <a:blip r:embed="rId2"/>
          <a:srcRect l="7733" t="19722" r="12656" b="6330"/>
          <a:stretch/>
        </p:blipFill>
        <p:spPr>
          <a:xfrm>
            <a:off x="6173009" y="3360669"/>
            <a:ext cx="5710681" cy="2983826"/>
          </a:xfrm>
          <a:prstGeom prst="rect">
            <a:avLst/>
          </a:prstGeom>
        </p:spPr>
      </p:pic>
      <p:pic>
        <p:nvPicPr>
          <p:cNvPr id="9" name="Immagine 8">
            <a:extLst>
              <a:ext uri="{FF2B5EF4-FFF2-40B4-BE49-F238E27FC236}">
                <a16:creationId xmlns:a16="http://schemas.microsoft.com/office/drawing/2014/main" id="{F7F7B37A-0C65-4D53-A320-95242CD6419A}"/>
              </a:ext>
            </a:extLst>
          </p:cNvPr>
          <p:cNvPicPr>
            <a:picLocks noChangeAspect="1"/>
          </p:cNvPicPr>
          <p:nvPr/>
        </p:nvPicPr>
        <p:blipFill rotWithShape="1">
          <a:blip r:embed="rId3"/>
          <a:srcRect l="8047" t="19722" r="13516" b="6329"/>
          <a:stretch/>
        </p:blipFill>
        <p:spPr>
          <a:xfrm>
            <a:off x="537998" y="3360669"/>
            <a:ext cx="5667208" cy="3005350"/>
          </a:xfrm>
          <a:prstGeom prst="rect">
            <a:avLst/>
          </a:prstGeom>
        </p:spPr>
      </p:pic>
      <p:pic>
        <p:nvPicPr>
          <p:cNvPr id="11" name="Immagine 10">
            <a:extLst>
              <a:ext uri="{FF2B5EF4-FFF2-40B4-BE49-F238E27FC236}">
                <a16:creationId xmlns:a16="http://schemas.microsoft.com/office/drawing/2014/main" id="{0D617441-0A07-470E-8530-C7A3C147C72C}"/>
              </a:ext>
            </a:extLst>
          </p:cNvPr>
          <p:cNvPicPr>
            <a:picLocks noChangeAspect="1"/>
          </p:cNvPicPr>
          <p:nvPr/>
        </p:nvPicPr>
        <p:blipFill rotWithShape="1">
          <a:blip r:embed="rId4"/>
          <a:srcRect l="69142" t="27572" r="12421" b="15139"/>
          <a:stretch/>
        </p:blipFill>
        <p:spPr>
          <a:xfrm>
            <a:off x="10350795" y="1009887"/>
            <a:ext cx="1247775" cy="2180873"/>
          </a:xfrm>
          <a:prstGeom prst="rect">
            <a:avLst/>
          </a:prstGeom>
        </p:spPr>
      </p:pic>
      <p:sp>
        <p:nvSpPr>
          <p:cNvPr id="12" name="CasellaDiTesto 11">
            <a:extLst>
              <a:ext uri="{FF2B5EF4-FFF2-40B4-BE49-F238E27FC236}">
                <a16:creationId xmlns:a16="http://schemas.microsoft.com/office/drawing/2014/main" id="{C3FF4A22-E88D-436C-92F1-4A5D8A7FC065}"/>
              </a:ext>
            </a:extLst>
          </p:cNvPr>
          <p:cNvSpPr txBox="1"/>
          <p:nvPr/>
        </p:nvSpPr>
        <p:spPr>
          <a:xfrm>
            <a:off x="3076243" y="3662450"/>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sp>
        <p:nvSpPr>
          <p:cNvPr id="13" name="CasellaDiTesto 12">
            <a:extLst>
              <a:ext uri="{FF2B5EF4-FFF2-40B4-BE49-F238E27FC236}">
                <a16:creationId xmlns:a16="http://schemas.microsoft.com/office/drawing/2014/main" id="{42A910E2-F45D-465B-B040-7B46FFE7BB12}"/>
              </a:ext>
            </a:extLst>
          </p:cNvPr>
          <p:cNvSpPr txBox="1"/>
          <p:nvPr/>
        </p:nvSpPr>
        <p:spPr>
          <a:xfrm>
            <a:off x="6979798" y="3662450"/>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sp>
        <p:nvSpPr>
          <p:cNvPr id="14" name="CasellaDiTesto 13">
            <a:extLst>
              <a:ext uri="{FF2B5EF4-FFF2-40B4-BE49-F238E27FC236}">
                <a16:creationId xmlns:a16="http://schemas.microsoft.com/office/drawing/2014/main" id="{DFF329AB-5248-48A9-AEA9-6E533C50C985}"/>
              </a:ext>
            </a:extLst>
          </p:cNvPr>
          <p:cNvSpPr txBox="1"/>
          <p:nvPr/>
        </p:nvSpPr>
        <p:spPr>
          <a:xfrm>
            <a:off x="593430" y="1290711"/>
            <a:ext cx="9745127" cy="1754326"/>
          </a:xfrm>
          <a:prstGeom prst="rect">
            <a:avLst/>
          </a:prstGeom>
          <a:noFill/>
        </p:spPr>
        <p:txBody>
          <a:bodyPr wrap="square" rtlCol="0">
            <a:spAutoFit/>
          </a:bodyPr>
          <a:lstStyle/>
          <a:p>
            <a:br>
              <a:rPr lang="en-US" dirty="0"/>
            </a:br>
            <a:r>
              <a:rPr lang="en-US" b="0" i="0" dirty="0">
                <a:solidFill>
                  <a:srgbClr val="202124"/>
                </a:solidFill>
                <a:effectLst/>
                <a:latin typeface="arial" panose="020B0604020202020204" pitchFamily="34" charset="0"/>
              </a:rPr>
              <a:t>The amplitude distributions of the signals reflect what has been observed in the measurement of efficiency. The signals produced under positive polarization conditions are significantly smaller.</a:t>
            </a:r>
          </a:p>
          <a:p>
            <a:r>
              <a:rPr lang="en-US" dirty="0"/>
              <a:t>Despite the very large amplitude of the signals, the temporal analysis shows that the working regime is that of a saturated avalanche</a:t>
            </a:r>
          </a:p>
        </p:txBody>
      </p:sp>
      <p:pic>
        <p:nvPicPr>
          <p:cNvPr id="15" name="Immagine 14">
            <a:extLst>
              <a:ext uri="{FF2B5EF4-FFF2-40B4-BE49-F238E27FC236}">
                <a16:creationId xmlns:a16="http://schemas.microsoft.com/office/drawing/2014/main" id="{F96D95A7-BCA0-491A-B975-3C304FF28514}"/>
              </a:ext>
            </a:extLst>
          </p:cNvPr>
          <p:cNvPicPr>
            <a:picLocks noChangeAspect="1"/>
          </p:cNvPicPr>
          <p:nvPr/>
        </p:nvPicPr>
        <p:blipFill rotWithShape="1">
          <a:blip r:embed="rId5"/>
          <a:srcRect l="58828" t="27572" r="23594" b="15139"/>
          <a:stretch/>
        </p:blipFill>
        <p:spPr>
          <a:xfrm>
            <a:off x="10350794" y="1009887"/>
            <a:ext cx="1172413" cy="2149335"/>
          </a:xfrm>
          <a:prstGeom prst="rect">
            <a:avLst/>
          </a:prstGeom>
        </p:spPr>
      </p:pic>
      <p:sp>
        <p:nvSpPr>
          <p:cNvPr id="3" name="Rettangolo 2"/>
          <p:cNvSpPr/>
          <p:nvPr/>
        </p:nvSpPr>
        <p:spPr>
          <a:xfrm>
            <a:off x="710518" y="6456698"/>
            <a:ext cx="6805863" cy="369332"/>
          </a:xfrm>
          <a:prstGeom prst="rect">
            <a:avLst/>
          </a:prstGeom>
        </p:spPr>
        <p:txBody>
          <a:bodyPr wrap="square">
            <a:spAutoFit/>
          </a:bodyPr>
          <a:lstStyle/>
          <a:p>
            <a:r>
              <a:rPr lang="en-US" b="1" dirty="0"/>
              <a:t>N°14 </a:t>
            </a:r>
            <a:r>
              <a:rPr lang="en-US" dirty="0"/>
              <a:t>                                                                              CERN RPC 2022</a:t>
            </a:r>
          </a:p>
        </p:txBody>
      </p:sp>
    </p:spTree>
    <p:extLst>
      <p:ext uri="{BB962C8B-B14F-4D97-AF65-F5344CB8AC3E}">
        <p14:creationId xmlns:p14="http://schemas.microsoft.com/office/powerpoint/2010/main" val="197133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solidFill>
                  <a:srgbClr val="FF0000"/>
                </a:solidFill>
              </a:rPr>
              <a:t>Detector with almost uniform electric field but different geometry</a:t>
            </a:r>
          </a:p>
        </p:txBody>
      </p:sp>
      <p:grpSp>
        <p:nvGrpSpPr>
          <p:cNvPr id="7" name="Gruppo 6"/>
          <p:cNvGrpSpPr/>
          <p:nvPr/>
        </p:nvGrpSpPr>
        <p:grpSpPr>
          <a:xfrm>
            <a:off x="1445871" y="3180529"/>
            <a:ext cx="9300257" cy="3154956"/>
            <a:chOff x="838200" y="2524884"/>
            <a:chExt cx="9300257" cy="4153332"/>
          </a:xfrm>
        </p:grpSpPr>
        <p:grpSp>
          <p:nvGrpSpPr>
            <p:cNvPr id="20" name="Gruppo 19"/>
            <p:cNvGrpSpPr/>
            <p:nvPr/>
          </p:nvGrpSpPr>
          <p:grpSpPr>
            <a:xfrm>
              <a:off x="4983881" y="2524884"/>
              <a:ext cx="4285445" cy="4153332"/>
              <a:chOff x="5473235" y="2217947"/>
              <a:chExt cx="4285445" cy="2045212"/>
            </a:xfrm>
          </p:grpSpPr>
          <p:grpSp>
            <p:nvGrpSpPr>
              <p:cNvPr id="16" name="Gruppo 15"/>
              <p:cNvGrpSpPr/>
              <p:nvPr/>
            </p:nvGrpSpPr>
            <p:grpSpPr>
              <a:xfrm>
                <a:off x="7205740" y="2217947"/>
                <a:ext cx="2552940" cy="1285336"/>
                <a:chOff x="6870460" y="2543067"/>
                <a:chExt cx="2552940" cy="1285336"/>
              </a:xfrm>
            </p:grpSpPr>
            <p:sp>
              <p:nvSpPr>
                <p:cNvPr id="4" name="Ovale 3"/>
                <p:cNvSpPr/>
                <p:nvPr/>
              </p:nvSpPr>
              <p:spPr>
                <a:xfrm>
                  <a:off x="6870460" y="2543067"/>
                  <a:ext cx="719060" cy="128533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e 5"/>
                <p:cNvSpPr/>
                <p:nvPr/>
              </p:nvSpPr>
              <p:spPr>
                <a:xfrm>
                  <a:off x="6965422" y="2664028"/>
                  <a:ext cx="508815" cy="1043413"/>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1 7"/>
                <p:cNvCxnSpPr/>
                <p:nvPr/>
              </p:nvCxnSpPr>
              <p:spPr>
                <a:xfrm>
                  <a:off x="7311270" y="2543067"/>
                  <a:ext cx="176161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7311270" y="3828403"/>
                  <a:ext cx="176161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a:stCxn id="6" idx="0"/>
                </p:cNvCxnSpPr>
                <p:nvPr/>
              </p:nvCxnSpPr>
              <p:spPr>
                <a:xfrm>
                  <a:off x="7219830" y="2664028"/>
                  <a:ext cx="1766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7222945" y="3709549"/>
                  <a:ext cx="1766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8722360" y="2543067"/>
                  <a:ext cx="701040" cy="128533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4"/>
                <p:cNvSpPr/>
                <p:nvPr/>
              </p:nvSpPr>
              <p:spPr>
                <a:xfrm>
                  <a:off x="8646160" y="2580640"/>
                  <a:ext cx="426720" cy="1217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Connettore 2 17"/>
              <p:cNvCxnSpPr>
                <a:stCxn id="118" idx="2"/>
              </p:cNvCxnSpPr>
              <p:nvPr/>
            </p:nvCxnSpPr>
            <p:spPr>
              <a:xfrm flipV="1">
                <a:off x="5867733" y="3369763"/>
                <a:ext cx="1599663" cy="5197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5473235" y="3893827"/>
                <a:ext cx="920958" cy="369332"/>
              </a:xfrm>
              <a:prstGeom prst="rect">
                <a:avLst/>
              </a:prstGeom>
              <a:noFill/>
            </p:spPr>
            <p:txBody>
              <a:bodyPr wrap="none" rtlCol="0">
                <a:spAutoFit/>
              </a:bodyPr>
              <a:lstStyle/>
              <a:p>
                <a:r>
                  <a:rPr lang="en-US" dirty="0">
                    <a:solidFill>
                      <a:srgbClr val="FF0000"/>
                    </a:solidFill>
                  </a:rPr>
                  <a:t>Gas gap</a:t>
                </a:r>
              </a:p>
            </p:txBody>
          </p:sp>
        </p:grpSp>
        <p:grpSp>
          <p:nvGrpSpPr>
            <p:cNvPr id="38" name="Gruppo 37"/>
            <p:cNvGrpSpPr/>
            <p:nvPr/>
          </p:nvGrpSpPr>
          <p:grpSpPr>
            <a:xfrm>
              <a:off x="1016219" y="2865591"/>
              <a:ext cx="4238204" cy="1079740"/>
              <a:chOff x="838200" y="2489391"/>
              <a:chExt cx="4238204" cy="1079740"/>
            </a:xfrm>
          </p:grpSpPr>
          <p:grpSp>
            <p:nvGrpSpPr>
              <p:cNvPr id="24" name="Gruppo 23"/>
              <p:cNvGrpSpPr/>
              <p:nvPr/>
            </p:nvGrpSpPr>
            <p:grpSpPr>
              <a:xfrm>
                <a:off x="838200" y="3105150"/>
                <a:ext cx="2885440" cy="463981"/>
                <a:chOff x="1056640" y="2243449"/>
                <a:chExt cx="2885440" cy="463981"/>
              </a:xfrm>
            </p:grpSpPr>
            <p:sp>
              <p:nvSpPr>
                <p:cNvPr id="22" name="Rettangolo 21"/>
                <p:cNvSpPr/>
                <p:nvPr/>
              </p:nvSpPr>
              <p:spPr>
                <a:xfrm>
                  <a:off x="1056640" y="2243449"/>
                  <a:ext cx="2885440" cy="169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ttangolo 22"/>
                <p:cNvSpPr/>
                <p:nvPr/>
              </p:nvSpPr>
              <p:spPr>
                <a:xfrm>
                  <a:off x="1056640" y="2538089"/>
                  <a:ext cx="2885440" cy="169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Connettore 1 27"/>
              <p:cNvCxnSpPr/>
              <p:nvPr/>
            </p:nvCxnSpPr>
            <p:spPr>
              <a:xfrm flipV="1">
                <a:off x="838200" y="2489391"/>
                <a:ext cx="1312364" cy="609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flipV="1">
                <a:off x="3638430" y="2533446"/>
                <a:ext cx="1418470" cy="61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flipV="1">
                <a:off x="3733392" y="2680847"/>
                <a:ext cx="1343012" cy="593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flipV="1">
                <a:off x="3743144" y="2977669"/>
                <a:ext cx="1313756" cy="578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flipV="1">
                <a:off x="3696072" y="2820004"/>
                <a:ext cx="1360828" cy="59534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0" name="Connettore 2 39"/>
            <p:cNvCxnSpPr/>
            <p:nvPr/>
          </p:nvCxnSpPr>
          <p:spPr>
            <a:xfrm flipH="1" flipV="1">
              <a:off x="3642579" y="3721118"/>
              <a:ext cx="1861783" cy="21730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CasellaDiTesto 73"/>
            <p:cNvSpPr txBox="1"/>
            <p:nvPr/>
          </p:nvSpPr>
          <p:spPr>
            <a:xfrm>
              <a:off x="838200" y="4042676"/>
              <a:ext cx="3689087" cy="461665"/>
            </a:xfrm>
            <a:prstGeom prst="rect">
              <a:avLst/>
            </a:prstGeom>
            <a:noFill/>
          </p:spPr>
          <p:txBody>
            <a:bodyPr wrap="none" rtlCol="0">
              <a:spAutoFit/>
            </a:bodyPr>
            <a:lstStyle/>
            <a:p>
              <a:r>
                <a:rPr lang="en-US" sz="2400" b="1" dirty="0">
                  <a:solidFill>
                    <a:srgbClr val="0070C0"/>
                  </a:solidFill>
                </a:rPr>
                <a:t>Mono-gap planar geometry</a:t>
              </a:r>
            </a:p>
          </p:txBody>
        </p:sp>
        <p:sp>
          <p:nvSpPr>
            <p:cNvPr id="75" name="CasellaDiTesto 74"/>
            <p:cNvSpPr txBox="1"/>
            <p:nvPr/>
          </p:nvSpPr>
          <p:spPr>
            <a:xfrm>
              <a:off x="5909329" y="5527081"/>
              <a:ext cx="4229128" cy="461665"/>
            </a:xfrm>
            <a:prstGeom prst="rect">
              <a:avLst/>
            </a:prstGeom>
            <a:noFill/>
          </p:spPr>
          <p:txBody>
            <a:bodyPr wrap="square" rtlCol="0">
              <a:spAutoFit/>
            </a:bodyPr>
            <a:lstStyle/>
            <a:p>
              <a:r>
                <a:rPr lang="en-US" sz="2400" b="1" dirty="0"/>
                <a:t>Cylindrical mono-gap geometry</a:t>
              </a:r>
            </a:p>
          </p:txBody>
        </p:sp>
        <p:grpSp>
          <p:nvGrpSpPr>
            <p:cNvPr id="101" name="Gruppo 100"/>
            <p:cNvGrpSpPr/>
            <p:nvPr/>
          </p:nvGrpSpPr>
          <p:grpSpPr>
            <a:xfrm>
              <a:off x="1007866" y="4507709"/>
              <a:ext cx="4350441" cy="1120874"/>
              <a:chOff x="829847" y="4131509"/>
              <a:chExt cx="4350441" cy="2296412"/>
            </a:xfrm>
          </p:grpSpPr>
          <p:grpSp>
            <p:nvGrpSpPr>
              <p:cNvPr id="79" name="Gruppo 78"/>
              <p:cNvGrpSpPr/>
              <p:nvPr/>
            </p:nvGrpSpPr>
            <p:grpSpPr>
              <a:xfrm>
                <a:off x="829847" y="4747268"/>
                <a:ext cx="2885440" cy="463981"/>
                <a:chOff x="1056640" y="2243449"/>
                <a:chExt cx="2885440" cy="463981"/>
              </a:xfrm>
            </p:grpSpPr>
            <p:sp>
              <p:nvSpPr>
                <p:cNvPr id="85" name="Rettangolo 84"/>
                <p:cNvSpPr/>
                <p:nvPr/>
              </p:nvSpPr>
              <p:spPr>
                <a:xfrm>
                  <a:off x="1056640" y="2243449"/>
                  <a:ext cx="2885440" cy="169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ttangolo 85"/>
                <p:cNvSpPr/>
                <p:nvPr/>
              </p:nvSpPr>
              <p:spPr>
                <a:xfrm>
                  <a:off x="1056640" y="2538089"/>
                  <a:ext cx="2885440" cy="169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Connettore 1 79"/>
              <p:cNvCxnSpPr/>
              <p:nvPr/>
            </p:nvCxnSpPr>
            <p:spPr>
              <a:xfrm flipV="1">
                <a:off x="829847" y="4131509"/>
                <a:ext cx="1312364" cy="609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ttore 1 80"/>
              <p:cNvCxnSpPr/>
              <p:nvPr/>
            </p:nvCxnSpPr>
            <p:spPr>
              <a:xfrm flipV="1">
                <a:off x="3630077" y="4175564"/>
                <a:ext cx="1418470" cy="61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nettore 1 81"/>
              <p:cNvCxnSpPr/>
              <p:nvPr/>
            </p:nvCxnSpPr>
            <p:spPr>
              <a:xfrm flipV="1">
                <a:off x="3725039" y="4322965"/>
                <a:ext cx="1343012" cy="593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nettore 1 82"/>
              <p:cNvCxnSpPr/>
              <p:nvPr/>
            </p:nvCxnSpPr>
            <p:spPr>
              <a:xfrm flipV="1">
                <a:off x="3734791" y="4619787"/>
                <a:ext cx="1313756" cy="578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Connettore 1 83"/>
              <p:cNvCxnSpPr/>
              <p:nvPr/>
            </p:nvCxnSpPr>
            <p:spPr>
              <a:xfrm flipV="1">
                <a:off x="3687719" y="4462122"/>
                <a:ext cx="1360828" cy="595341"/>
              </a:xfrm>
              <a:prstGeom prst="line">
                <a:avLst/>
              </a:prstGeom>
            </p:spPr>
            <p:style>
              <a:lnRef idx="1">
                <a:schemeClr val="accent1"/>
              </a:lnRef>
              <a:fillRef idx="0">
                <a:schemeClr val="accent1"/>
              </a:fillRef>
              <a:effectRef idx="0">
                <a:schemeClr val="accent1"/>
              </a:effectRef>
              <a:fontRef idx="minor">
                <a:schemeClr val="tx1"/>
              </a:fontRef>
            </p:style>
          </p:cxnSp>
          <p:grpSp>
            <p:nvGrpSpPr>
              <p:cNvPr id="87" name="Gruppo 86"/>
              <p:cNvGrpSpPr/>
              <p:nvPr/>
            </p:nvGrpSpPr>
            <p:grpSpPr>
              <a:xfrm>
                <a:off x="840232" y="5356311"/>
                <a:ext cx="2885440" cy="463981"/>
                <a:chOff x="1056640" y="2243449"/>
                <a:chExt cx="2885440" cy="463981"/>
              </a:xfrm>
            </p:grpSpPr>
            <p:sp>
              <p:nvSpPr>
                <p:cNvPr id="88" name="Rettangolo 87"/>
                <p:cNvSpPr/>
                <p:nvPr/>
              </p:nvSpPr>
              <p:spPr>
                <a:xfrm>
                  <a:off x="1056640" y="2243449"/>
                  <a:ext cx="2885440" cy="169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ttangolo 88"/>
                <p:cNvSpPr/>
                <p:nvPr/>
              </p:nvSpPr>
              <p:spPr>
                <a:xfrm>
                  <a:off x="1056640" y="2538089"/>
                  <a:ext cx="2885440" cy="169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uppo 89"/>
              <p:cNvGrpSpPr/>
              <p:nvPr/>
            </p:nvGrpSpPr>
            <p:grpSpPr>
              <a:xfrm>
                <a:off x="847952" y="5963940"/>
                <a:ext cx="2885440" cy="463981"/>
                <a:chOff x="1056640" y="2243449"/>
                <a:chExt cx="2885440" cy="463981"/>
              </a:xfrm>
            </p:grpSpPr>
            <p:sp>
              <p:nvSpPr>
                <p:cNvPr id="91" name="Rettangolo 90"/>
                <p:cNvSpPr/>
                <p:nvPr/>
              </p:nvSpPr>
              <p:spPr>
                <a:xfrm>
                  <a:off x="1056640" y="2243449"/>
                  <a:ext cx="2885440" cy="169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ttangolo 91"/>
                <p:cNvSpPr/>
                <p:nvPr/>
              </p:nvSpPr>
              <p:spPr>
                <a:xfrm>
                  <a:off x="1056640" y="2538089"/>
                  <a:ext cx="2885440" cy="169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3" name="Connettore 1 92"/>
              <p:cNvCxnSpPr/>
              <p:nvPr/>
            </p:nvCxnSpPr>
            <p:spPr>
              <a:xfrm flipV="1">
                <a:off x="3752607" y="4734917"/>
                <a:ext cx="1418470" cy="61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nettore 1 93"/>
              <p:cNvCxnSpPr/>
              <p:nvPr/>
            </p:nvCxnSpPr>
            <p:spPr>
              <a:xfrm flipV="1">
                <a:off x="3719654" y="4934353"/>
                <a:ext cx="1418470" cy="61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nettore 1 94"/>
              <p:cNvCxnSpPr/>
              <p:nvPr/>
            </p:nvCxnSpPr>
            <p:spPr>
              <a:xfrm flipV="1">
                <a:off x="3711775" y="5048932"/>
                <a:ext cx="1418470" cy="61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nettore 1 95"/>
              <p:cNvCxnSpPr/>
              <p:nvPr/>
            </p:nvCxnSpPr>
            <p:spPr>
              <a:xfrm flipV="1">
                <a:off x="3751589" y="5201316"/>
                <a:ext cx="1418470" cy="61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Connettore 1 96"/>
              <p:cNvCxnSpPr/>
              <p:nvPr/>
            </p:nvCxnSpPr>
            <p:spPr>
              <a:xfrm flipV="1">
                <a:off x="3761818" y="5353700"/>
                <a:ext cx="1418470" cy="61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nettore 1 97"/>
              <p:cNvCxnSpPr/>
              <p:nvPr/>
            </p:nvCxnSpPr>
            <p:spPr>
              <a:xfrm flipV="1">
                <a:off x="3751589" y="5518003"/>
                <a:ext cx="1418470" cy="61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Connettore 1 98"/>
              <p:cNvCxnSpPr/>
              <p:nvPr/>
            </p:nvCxnSpPr>
            <p:spPr>
              <a:xfrm flipV="1">
                <a:off x="3751589" y="5648341"/>
                <a:ext cx="1418470" cy="610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nettore 1 99"/>
              <p:cNvCxnSpPr/>
              <p:nvPr/>
            </p:nvCxnSpPr>
            <p:spPr>
              <a:xfrm flipV="1">
                <a:off x="3741360" y="5802745"/>
                <a:ext cx="1418470" cy="6102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CasellaDiTesto 101"/>
            <p:cNvSpPr txBox="1"/>
            <p:nvPr/>
          </p:nvSpPr>
          <p:spPr>
            <a:xfrm>
              <a:off x="841319" y="5962126"/>
              <a:ext cx="3616952" cy="461665"/>
            </a:xfrm>
            <a:prstGeom prst="rect">
              <a:avLst/>
            </a:prstGeom>
            <a:noFill/>
          </p:spPr>
          <p:txBody>
            <a:bodyPr wrap="none" rtlCol="0">
              <a:spAutoFit/>
            </a:bodyPr>
            <a:lstStyle/>
            <a:p>
              <a:r>
                <a:rPr lang="en-US" sz="2400" b="1" dirty="0">
                  <a:solidFill>
                    <a:srgbClr val="0070C0"/>
                  </a:solidFill>
                </a:rPr>
                <a:t>Multi-gap planar geometry</a:t>
              </a:r>
            </a:p>
          </p:txBody>
        </p:sp>
        <p:cxnSp>
          <p:nvCxnSpPr>
            <p:cNvPr id="104" name="Connettore 2 103"/>
            <p:cNvCxnSpPr/>
            <p:nvPr/>
          </p:nvCxnSpPr>
          <p:spPr>
            <a:xfrm flipH="1" flipV="1">
              <a:off x="4048979" y="4881213"/>
              <a:ext cx="1455383" cy="10809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ttore 2 105"/>
            <p:cNvCxnSpPr/>
            <p:nvPr/>
          </p:nvCxnSpPr>
          <p:spPr>
            <a:xfrm flipH="1" flipV="1">
              <a:off x="4048979" y="5028415"/>
              <a:ext cx="1455383" cy="9180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ttore 2 107"/>
            <p:cNvCxnSpPr/>
            <p:nvPr/>
          </p:nvCxnSpPr>
          <p:spPr>
            <a:xfrm flipH="1" flipV="1">
              <a:off x="4048980" y="5159594"/>
              <a:ext cx="1395380" cy="802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ttore 2 109"/>
            <p:cNvCxnSpPr/>
            <p:nvPr/>
          </p:nvCxnSpPr>
          <p:spPr>
            <a:xfrm flipH="1" flipV="1">
              <a:off x="4048980" y="5323436"/>
              <a:ext cx="1455382" cy="6229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ttore 2 111"/>
            <p:cNvCxnSpPr/>
            <p:nvPr/>
          </p:nvCxnSpPr>
          <p:spPr>
            <a:xfrm flipH="1" flipV="1">
              <a:off x="4048979" y="5482310"/>
              <a:ext cx="1455383" cy="464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8" name="Ovale 117"/>
            <p:cNvSpPr/>
            <p:nvPr/>
          </p:nvSpPr>
          <p:spPr>
            <a:xfrm>
              <a:off x="5378379" y="5823884"/>
              <a:ext cx="196455" cy="1912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asellaDiTesto 8"/>
          <p:cNvSpPr txBox="1"/>
          <p:nvPr/>
        </p:nvSpPr>
        <p:spPr>
          <a:xfrm>
            <a:off x="1611920" y="2511923"/>
            <a:ext cx="3454022" cy="523220"/>
          </a:xfrm>
          <a:prstGeom prst="rect">
            <a:avLst/>
          </a:prstGeom>
          <a:noFill/>
        </p:spPr>
        <p:txBody>
          <a:bodyPr wrap="none" rtlCol="0">
            <a:spAutoFit/>
          </a:bodyPr>
          <a:lstStyle/>
          <a:p>
            <a:r>
              <a:rPr lang="en-US" sz="2800" b="1" dirty="0">
                <a:solidFill>
                  <a:srgbClr val="0070C0"/>
                </a:solidFill>
              </a:rPr>
              <a:t>Low pressure solution</a:t>
            </a:r>
          </a:p>
        </p:txBody>
      </p:sp>
      <p:sp>
        <p:nvSpPr>
          <p:cNvPr id="11" name="CasellaDiTesto 10"/>
          <p:cNvSpPr txBox="1"/>
          <p:nvPr/>
        </p:nvSpPr>
        <p:spPr>
          <a:xfrm>
            <a:off x="6998781" y="2486406"/>
            <a:ext cx="3747347" cy="523220"/>
          </a:xfrm>
          <a:prstGeom prst="rect">
            <a:avLst/>
          </a:prstGeom>
          <a:noFill/>
        </p:spPr>
        <p:txBody>
          <a:bodyPr wrap="square" rtlCol="0">
            <a:spAutoFit/>
          </a:bodyPr>
          <a:lstStyle/>
          <a:p>
            <a:r>
              <a:rPr lang="en-US" sz="2800" b="1" dirty="0"/>
              <a:t>High pressure solution</a:t>
            </a:r>
          </a:p>
        </p:txBody>
      </p:sp>
      <p:sp>
        <p:nvSpPr>
          <p:cNvPr id="17" name="CasellaDiTesto 16"/>
          <p:cNvSpPr txBox="1"/>
          <p:nvPr/>
        </p:nvSpPr>
        <p:spPr>
          <a:xfrm>
            <a:off x="2873386" y="1921551"/>
            <a:ext cx="768159" cy="523220"/>
          </a:xfrm>
          <a:prstGeom prst="rect">
            <a:avLst/>
          </a:prstGeom>
          <a:noFill/>
        </p:spPr>
        <p:txBody>
          <a:bodyPr wrap="none" rtlCol="0">
            <a:spAutoFit/>
          </a:bodyPr>
          <a:lstStyle/>
          <a:p>
            <a:r>
              <a:rPr lang="en-US" sz="2800" b="1" dirty="0">
                <a:solidFill>
                  <a:schemeClr val="accent1"/>
                </a:solidFill>
              </a:rPr>
              <a:t>RPC</a:t>
            </a:r>
          </a:p>
        </p:txBody>
      </p:sp>
      <p:sp>
        <p:nvSpPr>
          <p:cNvPr id="21" name="CasellaDiTesto 20"/>
          <p:cNvSpPr txBox="1"/>
          <p:nvPr/>
        </p:nvSpPr>
        <p:spPr>
          <a:xfrm>
            <a:off x="6512510" y="1861591"/>
            <a:ext cx="5187382" cy="523220"/>
          </a:xfrm>
          <a:prstGeom prst="rect">
            <a:avLst/>
          </a:prstGeom>
          <a:noFill/>
        </p:spPr>
        <p:txBody>
          <a:bodyPr wrap="none" rtlCol="0">
            <a:spAutoFit/>
          </a:bodyPr>
          <a:lstStyle/>
          <a:p>
            <a:r>
              <a:rPr lang="en-US" sz="2800" b="1" dirty="0"/>
              <a:t>RCC (R</a:t>
            </a:r>
            <a:r>
              <a:rPr lang="en-US" sz="2800" i="1" dirty="0"/>
              <a:t>esistive</a:t>
            </a:r>
            <a:r>
              <a:rPr lang="en-US" sz="2800" b="1" dirty="0"/>
              <a:t> </a:t>
            </a:r>
            <a:r>
              <a:rPr lang="en-US" sz="2800" b="1" dirty="0" err="1"/>
              <a:t>C</a:t>
            </a:r>
            <a:r>
              <a:rPr lang="en-US" sz="2800" dirty="0" err="1"/>
              <a:t>ylendric</a:t>
            </a:r>
            <a:r>
              <a:rPr lang="en-US" sz="2800" b="1" dirty="0"/>
              <a:t> C</a:t>
            </a:r>
            <a:r>
              <a:rPr lang="en-US" sz="2800" dirty="0"/>
              <a:t>hamber</a:t>
            </a:r>
            <a:r>
              <a:rPr lang="en-US" sz="2800" b="1" dirty="0"/>
              <a:t>)</a:t>
            </a:r>
          </a:p>
        </p:txBody>
      </p:sp>
      <p:sp>
        <p:nvSpPr>
          <p:cNvPr id="25" name="Rettangolo 24"/>
          <p:cNvSpPr/>
          <p:nvPr/>
        </p:nvSpPr>
        <p:spPr>
          <a:xfrm>
            <a:off x="838200" y="6404185"/>
            <a:ext cx="6550085" cy="369332"/>
          </a:xfrm>
          <a:prstGeom prst="rect">
            <a:avLst/>
          </a:prstGeom>
        </p:spPr>
        <p:txBody>
          <a:bodyPr wrap="square">
            <a:spAutoFit/>
          </a:bodyPr>
          <a:lstStyle/>
          <a:p>
            <a:r>
              <a:rPr lang="en-US" b="1" dirty="0"/>
              <a:t>N°2 </a:t>
            </a:r>
            <a:r>
              <a:rPr lang="en-US" dirty="0"/>
              <a:t>                                                                              CERN RPC 2022</a:t>
            </a:r>
          </a:p>
        </p:txBody>
      </p:sp>
    </p:spTree>
    <p:extLst>
      <p:ext uri="{BB962C8B-B14F-4D97-AF65-F5344CB8AC3E}">
        <p14:creationId xmlns:p14="http://schemas.microsoft.com/office/powerpoint/2010/main" val="564438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99AA2D7-A9A7-4549-BB3D-F6305367EF16}"/>
              </a:ext>
            </a:extLst>
          </p:cNvPr>
          <p:cNvPicPr>
            <a:picLocks noChangeAspect="1"/>
          </p:cNvPicPr>
          <p:nvPr/>
        </p:nvPicPr>
        <p:blipFill rotWithShape="1">
          <a:blip r:embed="rId2"/>
          <a:srcRect l="6564" t="19861" r="14281" b="6329"/>
          <a:stretch/>
        </p:blipFill>
        <p:spPr>
          <a:xfrm>
            <a:off x="6614605" y="3699677"/>
            <a:ext cx="5306835" cy="2783476"/>
          </a:xfrm>
          <a:prstGeom prst="rect">
            <a:avLst/>
          </a:prstGeom>
        </p:spPr>
      </p:pic>
      <p:sp>
        <p:nvSpPr>
          <p:cNvPr id="2" name="Titolo 1">
            <a:extLst>
              <a:ext uri="{FF2B5EF4-FFF2-40B4-BE49-F238E27FC236}">
                <a16:creationId xmlns:a16="http://schemas.microsoft.com/office/drawing/2014/main" id="{68E4CE07-807A-4A3A-9F38-773633823DA6}"/>
              </a:ext>
            </a:extLst>
          </p:cNvPr>
          <p:cNvSpPr>
            <a:spLocks noGrp="1"/>
          </p:cNvSpPr>
          <p:nvPr>
            <p:ph type="title"/>
          </p:nvPr>
        </p:nvSpPr>
        <p:spPr/>
        <p:txBody>
          <a:bodyPr anchor="t" anchorCtr="0"/>
          <a:lstStyle/>
          <a:p>
            <a:r>
              <a:rPr lang="it-IT" dirty="0"/>
              <a:t>Time </a:t>
            </a:r>
            <a:r>
              <a:rPr lang="it-IT" dirty="0" err="1"/>
              <a:t>response</a:t>
            </a:r>
            <a:r>
              <a:rPr lang="it-IT" dirty="0"/>
              <a:t> (1)</a:t>
            </a:r>
            <a:endParaRPr lang="en-US" dirty="0"/>
          </a:p>
        </p:txBody>
      </p:sp>
      <p:pic>
        <p:nvPicPr>
          <p:cNvPr id="7" name="Immagine 6">
            <a:extLst>
              <a:ext uri="{FF2B5EF4-FFF2-40B4-BE49-F238E27FC236}">
                <a16:creationId xmlns:a16="http://schemas.microsoft.com/office/drawing/2014/main" id="{64894CEA-F26D-49AE-B2E3-596628013E5B}"/>
              </a:ext>
            </a:extLst>
          </p:cNvPr>
          <p:cNvPicPr>
            <a:picLocks noChangeAspect="1"/>
          </p:cNvPicPr>
          <p:nvPr/>
        </p:nvPicPr>
        <p:blipFill rotWithShape="1">
          <a:blip r:embed="rId3"/>
          <a:srcRect l="7032" t="19583" r="14921" b="6329"/>
          <a:stretch/>
        </p:blipFill>
        <p:spPr>
          <a:xfrm>
            <a:off x="6614605" y="770930"/>
            <a:ext cx="5196394" cy="2774671"/>
          </a:xfrm>
          <a:prstGeom prst="rect">
            <a:avLst/>
          </a:prstGeom>
        </p:spPr>
      </p:pic>
      <p:sp>
        <p:nvSpPr>
          <p:cNvPr id="13" name="CasellaDiTesto 12">
            <a:extLst>
              <a:ext uri="{FF2B5EF4-FFF2-40B4-BE49-F238E27FC236}">
                <a16:creationId xmlns:a16="http://schemas.microsoft.com/office/drawing/2014/main" id="{16EC08E7-D627-4CAA-B793-A3BDA22FCADF}"/>
              </a:ext>
            </a:extLst>
          </p:cNvPr>
          <p:cNvSpPr txBox="1"/>
          <p:nvPr/>
        </p:nvSpPr>
        <p:spPr>
          <a:xfrm>
            <a:off x="10355284" y="810579"/>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sp>
        <p:nvSpPr>
          <p:cNvPr id="15" name="CasellaDiTesto 14">
            <a:extLst>
              <a:ext uri="{FF2B5EF4-FFF2-40B4-BE49-F238E27FC236}">
                <a16:creationId xmlns:a16="http://schemas.microsoft.com/office/drawing/2014/main" id="{81FB320D-E320-445E-ACEE-148933398D44}"/>
              </a:ext>
            </a:extLst>
          </p:cNvPr>
          <p:cNvSpPr txBox="1"/>
          <p:nvPr/>
        </p:nvSpPr>
        <p:spPr>
          <a:xfrm>
            <a:off x="9732655" y="3694597"/>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sp>
        <p:nvSpPr>
          <p:cNvPr id="16" name="CasellaDiTesto 15">
            <a:extLst>
              <a:ext uri="{FF2B5EF4-FFF2-40B4-BE49-F238E27FC236}">
                <a16:creationId xmlns:a16="http://schemas.microsoft.com/office/drawing/2014/main" id="{9E86FC5C-B3E6-436E-B937-31D97245570B}"/>
              </a:ext>
            </a:extLst>
          </p:cNvPr>
          <p:cNvSpPr txBox="1"/>
          <p:nvPr/>
        </p:nvSpPr>
        <p:spPr>
          <a:xfrm>
            <a:off x="457201" y="2182263"/>
            <a:ext cx="4781549" cy="3139321"/>
          </a:xfrm>
          <a:prstGeom prst="rect">
            <a:avLst/>
          </a:prstGeom>
          <a:noFill/>
        </p:spPr>
        <p:txBody>
          <a:bodyPr wrap="square" rtlCol="0">
            <a:spAutoFit/>
          </a:bodyPr>
          <a:lstStyle/>
          <a:p>
            <a:r>
              <a:rPr lang="en-US" dirty="0"/>
              <a:t>The time response was characterized by measuring the crossing time of some set thresholds. Signals produced in positive polarity conditions are systematically larger. In this condition, the fall time is longer, as expected, meaning that the electrons produced near the cathode give a significant contribution to the signal. The rise time trend is affected by the fact that the signals in negative polarity are significantly faster</a:t>
            </a:r>
          </a:p>
          <a:p>
            <a:endParaRPr lang="en-US" dirty="0"/>
          </a:p>
        </p:txBody>
      </p:sp>
      <p:pic>
        <p:nvPicPr>
          <p:cNvPr id="12" name="Immagine 11">
            <a:extLst>
              <a:ext uri="{FF2B5EF4-FFF2-40B4-BE49-F238E27FC236}">
                <a16:creationId xmlns:a16="http://schemas.microsoft.com/office/drawing/2014/main" id="{3ECB86FA-C4B5-4344-A856-2CAA2A18E736}"/>
              </a:ext>
            </a:extLst>
          </p:cNvPr>
          <p:cNvPicPr>
            <a:picLocks noChangeAspect="1"/>
          </p:cNvPicPr>
          <p:nvPr/>
        </p:nvPicPr>
        <p:blipFill rotWithShape="1">
          <a:blip r:embed="rId4"/>
          <a:srcRect l="69142" t="27572" r="12421" b="15139"/>
          <a:stretch/>
        </p:blipFill>
        <p:spPr>
          <a:xfrm>
            <a:off x="5422322" y="3951654"/>
            <a:ext cx="1247775" cy="2180873"/>
          </a:xfrm>
          <a:prstGeom prst="rect">
            <a:avLst/>
          </a:prstGeom>
        </p:spPr>
      </p:pic>
      <p:pic>
        <p:nvPicPr>
          <p:cNvPr id="17" name="Immagine 16">
            <a:extLst>
              <a:ext uri="{FF2B5EF4-FFF2-40B4-BE49-F238E27FC236}">
                <a16:creationId xmlns:a16="http://schemas.microsoft.com/office/drawing/2014/main" id="{1485C4BF-C375-4C88-98B7-76205C80059F}"/>
              </a:ext>
            </a:extLst>
          </p:cNvPr>
          <p:cNvPicPr>
            <a:picLocks noChangeAspect="1"/>
          </p:cNvPicPr>
          <p:nvPr/>
        </p:nvPicPr>
        <p:blipFill rotWithShape="1">
          <a:blip r:embed="rId5"/>
          <a:srcRect l="58828" t="27572" r="23594" b="15139"/>
          <a:stretch/>
        </p:blipFill>
        <p:spPr>
          <a:xfrm>
            <a:off x="5466237" y="4007048"/>
            <a:ext cx="1148310" cy="2105148"/>
          </a:xfrm>
          <a:prstGeom prst="rect">
            <a:avLst/>
          </a:prstGeom>
        </p:spPr>
      </p:pic>
      <p:sp>
        <p:nvSpPr>
          <p:cNvPr id="3" name="Rettangolo 2"/>
          <p:cNvSpPr/>
          <p:nvPr/>
        </p:nvSpPr>
        <p:spPr>
          <a:xfrm>
            <a:off x="749968" y="6384504"/>
            <a:ext cx="7202905" cy="369332"/>
          </a:xfrm>
          <a:prstGeom prst="rect">
            <a:avLst/>
          </a:prstGeom>
        </p:spPr>
        <p:txBody>
          <a:bodyPr wrap="square">
            <a:spAutoFit/>
          </a:bodyPr>
          <a:lstStyle/>
          <a:p>
            <a:r>
              <a:rPr lang="en-US" b="1" dirty="0"/>
              <a:t>N°15</a:t>
            </a:r>
            <a:r>
              <a:rPr lang="en-US" dirty="0"/>
              <a:t>                                                                              CERN RPC 2022</a:t>
            </a:r>
          </a:p>
        </p:txBody>
      </p:sp>
    </p:spTree>
    <p:extLst>
      <p:ext uri="{BB962C8B-B14F-4D97-AF65-F5344CB8AC3E}">
        <p14:creationId xmlns:p14="http://schemas.microsoft.com/office/powerpoint/2010/main" val="4087422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DCFABF-F477-47BD-9225-4ACFC634D516}"/>
              </a:ext>
            </a:extLst>
          </p:cNvPr>
          <p:cNvSpPr>
            <a:spLocks noGrp="1"/>
          </p:cNvSpPr>
          <p:nvPr>
            <p:ph type="title"/>
          </p:nvPr>
        </p:nvSpPr>
        <p:spPr/>
        <p:txBody>
          <a:bodyPr anchor="b" anchorCtr="0"/>
          <a:lstStyle/>
          <a:p>
            <a:r>
              <a:rPr lang="it-IT" dirty="0"/>
              <a:t>Time </a:t>
            </a:r>
            <a:r>
              <a:rPr lang="it-IT" dirty="0" err="1"/>
              <a:t>response</a:t>
            </a:r>
            <a:r>
              <a:rPr lang="it-IT" dirty="0"/>
              <a:t> (2)</a:t>
            </a:r>
            <a:endParaRPr lang="en-US" dirty="0"/>
          </a:p>
        </p:txBody>
      </p:sp>
      <p:pic>
        <p:nvPicPr>
          <p:cNvPr id="7" name="Immagine 6">
            <a:extLst>
              <a:ext uri="{FF2B5EF4-FFF2-40B4-BE49-F238E27FC236}">
                <a16:creationId xmlns:a16="http://schemas.microsoft.com/office/drawing/2014/main" id="{8C764F06-4D09-4191-BFCB-6397D37142A3}"/>
              </a:ext>
            </a:extLst>
          </p:cNvPr>
          <p:cNvPicPr>
            <a:picLocks noChangeAspect="1"/>
          </p:cNvPicPr>
          <p:nvPr/>
        </p:nvPicPr>
        <p:blipFill rotWithShape="1">
          <a:blip r:embed="rId2"/>
          <a:srcRect l="7892" t="19444" r="14281" b="6330"/>
          <a:stretch/>
        </p:blipFill>
        <p:spPr>
          <a:xfrm>
            <a:off x="6200774" y="561975"/>
            <a:ext cx="5678428" cy="3046304"/>
          </a:xfrm>
          <a:prstGeom prst="rect">
            <a:avLst/>
          </a:prstGeom>
        </p:spPr>
      </p:pic>
      <p:pic>
        <p:nvPicPr>
          <p:cNvPr id="9" name="Immagine 8">
            <a:extLst>
              <a:ext uri="{FF2B5EF4-FFF2-40B4-BE49-F238E27FC236}">
                <a16:creationId xmlns:a16="http://schemas.microsoft.com/office/drawing/2014/main" id="{EA61FD2D-8B9A-4776-AD06-62D28CBA8E43}"/>
              </a:ext>
            </a:extLst>
          </p:cNvPr>
          <p:cNvPicPr>
            <a:picLocks noChangeAspect="1"/>
          </p:cNvPicPr>
          <p:nvPr/>
        </p:nvPicPr>
        <p:blipFill rotWithShape="1">
          <a:blip r:embed="rId3"/>
          <a:srcRect l="8594" t="20833" r="14281" b="6330"/>
          <a:stretch/>
        </p:blipFill>
        <p:spPr>
          <a:xfrm>
            <a:off x="6254529" y="3551129"/>
            <a:ext cx="5624673" cy="2988000"/>
          </a:xfrm>
          <a:prstGeom prst="rect">
            <a:avLst/>
          </a:prstGeom>
        </p:spPr>
      </p:pic>
      <p:pic>
        <p:nvPicPr>
          <p:cNvPr id="10" name="Immagine 9">
            <a:extLst>
              <a:ext uri="{FF2B5EF4-FFF2-40B4-BE49-F238E27FC236}">
                <a16:creationId xmlns:a16="http://schemas.microsoft.com/office/drawing/2014/main" id="{5728823F-FCFC-4F8A-A573-496732FAF3F4}"/>
              </a:ext>
            </a:extLst>
          </p:cNvPr>
          <p:cNvPicPr>
            <a:picLocks noChangeAspect="1"/>
          </p:cNvPicPr>
          <p:nvPr/>
        </p:nvPicPr>
        <p:blipFill rotWithShape="1">
          <a:blip r:embed="rId4"/>
          <a:srcRect l="69142" t="27572" r="12421" b="15139"/>
          <a:stretch/>
        </p:blipFill>
        <p:spPr>
          <a:xfrm>
            <a:off x="5011749" y="619702"/>
            <a:ext cx="1247775" cy="2180873"/>
          </a:xfrm>
          <a:prstGeom prst="rect">
            <a:avLst/>
          </a:prstGeom>
        </p:spPr>
      </p:pic>
      <p:sp>
        <p:nvSpPr>
          <p:cNvPr id="11" name="CasellaDiTesto 10">
            <a:extLst>
              <a:ext uri="{FF2B5EF4-FFF2-40B4-BE49-F238E27FC236}">
                <a16:creationId xmlns:a16="http://schemas.microsoft.com/office/drawing/2014/main" id="{F8CB8162-6784-493B-A399-2886942194DF}"/>
              </a:ext>
            </a:extLst>
          </p:cNvPr>
          <p:cNvSpPr txBox="1"/>
          <p:nvPr/>
        </p:nvSpPr>
        <p:spPr>
          <a:xfrm>
            <a:off x="10355284" y="810579"/>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sp>
        <p:nvSpPr>
          <p:cNvPr id="12" name="CasellaDiTesto 11">
            <a:extLst>
              <a:ext uri="{FF2B5EF4-FFF2-40B4-BE49-F238E27FC236}">
                <a16:creationId xmlns:a16="http://schemas.microsoft.com/office/drawing/2014/main" id="{99A12F3A-7C93-415A-BD3A-34AD6B564D79}"/>
              </a:ext>
            </a:extLst>
          </p:cNvPr>
          <p:cNvSpPr txBox="1"/>
          <p:nvPr/>
        </p:nvSpPr>
        <p:spPr>
          <a:xfrm>
            <a:off x="10355283" y="3799733"/>
            <a:ext cx="1037207" cy="646331"/>
          </a:xfrm>
          <a:prstGeom prst="rect">
            <a:avLst/>
          </a:prstGeom>
          <a:noFill/>
        </p:spPr>
        <p:txBody>
          <a:bodyPr wrap="none" rtlCol="0">
            <a:spAutoFit/>
          </a:bodyPr>
          <a:lstStyle/>
          <a:p>
            <a:r>
              <a:rPr lang="it-IT" b="1" dirty="0"/>
              <a:t>Negative</a:t>
            </a:r>
          </a:p>
          <a:p>
            <a:r>
              <a:rPr lang="it-IT" b="1" dirty="0">
                <a:solidFill>
                  <a:srgbClr val="FF0000"/>
                </a:solidFill>
              </a:rPr>
              <a:t>Positive</a:t>
            </a:r>
            <a:endParaRPr lang="en-US" b="1" dirty="0">
              <a:solidFill>
                <a:srgbClr val="FF0000"/>
              </a:solidFill>
            </a:endParaRPr>
          </a:p>
        </p:txBody>
      </p:sp>
      <p:sp>
        <p:nvSpPr>
          <p:cNvPr id="14" name="CasellaDiTesto 13">
            <a:extLst>
              <a:ext uri="{FF2B5EF4-FFF2-40B4-BE49-F238E27FC236}">
                <a16:creationId xmlns:a16="http://schemas.microsoft.com/office/drawing/2014/main" id="{DA26B4C4-53AF-4500-BEA8-3013374E3B8F}"/>
              </a:ext>
            </a:extLst>
          </p:cNvPr>
          <p:cNvSpPr txBox="1"/>
          <p:nvPr/>
        </p:nvSpPr>
        <p:spPr>
          <a:xfrm>
            <a:off x="640761" y="3016523"/>
            <a:ext cx="5438860" cy="3139321"/>
          </a:xfrm>
          <a:prstGeom prst="rect">
            <a:avLst/>
          </a:prstGeom>
          <a:noFill/>
        </p:spPr>
        <p:txBody>
          <a:bodyPr wrap="square" rtlCol="0">
            <a:spAutoFit/>
          </a:bodyPr>
          <a:lstStyle/>
          <a:p>
            <a:r>
              <a:rPr lang="en-US" dirty="0"/>
              <a:t>The arrival time was measured using an RPC detector with two coupled 0.2mm gaps as a reference.</a:t>
            </a:r>
          </a:p>
          <a:p>
            <a:endParaRPr lang="en-US" dirty="0"/>
          </a:p>
          <a:p>
            <a:r>
              <a:rPr lang="en-US" dirty="0"/>
              <a:t>Since the amplitude of the signals at fixed voltage is significantly different between the two polarities, the arrival time has been studied as a function of the pulse amplitude.</a:t>
            </a:r>
          </a:p>
          <a:p>
            <a:endParaRPr lang="en-US" dirty="0"/>
          </a:p>
          <a:p>
            <a:r>
              <a:rPr lang="en-US" dirty="0"/>
              <a:t>It can be observed that with the same amplitude, the signals produced in positive polarity systematically anticipate those produced in negative polarity.</a:t>
            </a:r>
          </a:p>
        </p:txBody>
      </p:sp>
      <p:pic>
        <p:nvPicPr>
          <p:cNvPr id="15" name="Immagine 14">
            <a:extLst>
              <a:ext uri="{FF2B5EF4-FFF2-40B4-BE49-F238E27FC236}">
                <a16:creationId xmlns:a16="http://schemas.microsoft.com/office/drawing/2014/main" id="{1BC91BD0-E510-4653-8C3A-BDD117B57BAB}"/>
              </a:ext>
            </a:extLst>
          </p:cNvPr>
          <p:cNvPicPr>
            <a:picLocks noChangeAspect="1"/>
          </p:cNvPicPr>
          <p:nvPr/>
        </p:nvPicPr>
        <p:blipFill rotWithShape="1">
          <a:blip r:embed="rId2"/>
          <a:srcRect l="7892" t="19444" r="88685" b="6330"/>
          <a:stretch/>
        </p:blipFill>
        <p:spPr>
          <a:xfrm>
            <a:off x="6189136" y="3550552"/>
            <a:ext cx="249764" cy="3046304"/>
          </a:xfrm>
          <a:prstGeom prst="rect">
            <a:avLst/>
          </a:prstGeom>
        </p:spPr>
      </p:pic>
      <p:pic>
        <p:nvPicPr>
          <p:cNvPr id="13" name="Immagine 12">
            <a:extLst>
              <a:ext uri="{FF2B5EF4-FFF2-40B4-BE49-F238E27FC236}">
                <a16:creationId xmlns:a16="http://schemas.microsoft.com/office/drawing/2014/main" id="{FB3E911C-9BBF-40B7-849D-40963F8BBEE0}"/>
              </a:ext>
            </a:extLst>
          </p:cNvPr>
          <p:cNvPicPr>
            <a:picLocks noChangeAspect="1"/>
          </p:cNvPicPr>
          <p:nvPr/>
        </p:nvPicPr>
        <p:blipFill rotWithShape="1">
          <a:blip r:embed="rId5"/>
          <a:srcRect l="58828" t="27572" r="23594" b="15139"/>
          <a:stretch/>
        </p:blipFill>
        <p:spPr>
          <a:xfrm>
            <a:off x="5061481" y="657564"/>
            <a:ext cx="1148310" cy="2105148"/>
          </a:xfrm>
          <a:prstGeom prst="rect">
            <a:avLst/>
          </a:prstGeom>
        </p:spPr>
      </p:pic>
      <p:sp>
        <p:nvSpPr>
          <p:cNvPr id="3" name="Rettangolo 2"/>
          <p:cNvSpPr/>
          <p:nvPr/>
        </p:nvSpPr>
        <p:spPr>
          <a:xfrm>
            <a:off x="749968" y="6412190"/>
            <a:ext cx="6625389" cy="369332"/>
          </a:xfrm>
          <a:prstGeom prst="rect">
            <a:avLst/>
          </a:prstGeom>
        </p:spPr>
        <p:txBody>
          <a:bodyPr wrap="square">
            <a:spAutoFit/>
          </a:bodyPr>
          <a:lstStyle/>
          <a:p>
            <a:r>
              <a:rPr lang="en-US" b="1" dirty="0"/>
              <a:t>N°16</a:t>
            </a:r>
            <a:r>
              <a:rPr lang="en-US" dirty="0"/>
              <a:t>                                                                              CERN RPC 2022</a:t>
            </a:r>
          </a:p>
        </p:txBody>
      </p:sp>
    </p:spTree>
    <p:extLst>
      <p:ext uri="{BB962C8B-B14F-4D97-AF65-F5344CB8AC3E}">
        <p14:creationId xmlns:p14="http://schemas.microsoft.com/office/powerpoint/2010/main" val="2846215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3DFAD-45E2-46AC-B9BA-27B3ACC5A167}"/>
              </a:ext>
            </a:extLst>
          </p:cNvPr>
          <p:cNvSpPr>
            <a:spLocks noGrp="1"/>
          </p:cNvSpPr>
          <p:nvPr>
            <p:ph type="title"/>
          </p:nvPr>
        </p:nvSpPr>
        <p:spPr/>
        <p:txBody>
          <a:bodyPr anchor="t" anchorCtr="0"/>
          <a:lstStyle/>
          <a:p>
            <a:r>
              <a:rPr lang="it-IT" dirty="0"/>
              <a:t>Time </a:t>
            </a:r>
            <a:r>
              <a:rPr lang="it-IT" dirty="0" err="1"/>
              <a:t>resolution</a:t>
            </a:r>
            <a:endParaRPr lang="en-US" dirty="0"/>
          </a:p>
        </p:txBody>
      </p:sp>
      <p:graphicFrame>
        <p:nvGraphicFramePr>
          <p:cNvPr id="6" name="Grafico 5">
            <a:extLst>
              <a:ext uri="{FF2B5EF4-FFF2-40B4-BE49-F238E27FC236}">
                <a16:creationId xmlns:a16="http://schemas.microsoft.com/office/drawing/2014/main" id="{4BF92944-4602-486D-826C-446AA2BC084B}"/>
              </a:ext>
            </a:extLst>
          </p:cNvPr>
          <p:cNvGraphicFramePr>
            <a:graphicFrameLocks/>
          </p:cNvGraphicFramePr>
          <p:nvPr>
            <p:extLst>
              <p:ext uri="{D42A27DB-BD31-4B8C-83A1-F6EECF244321}">
                <p14:modId xmlns:p14="http://schemas.microsoft.com/office/powerpoint/2010/main" val="3752190104"/>
              </p:ext>
            </p:extLst>
          </p:nvPr>
        </p:nvGraphicFramePr>
        <p:xfrm>
          <a:off x="61930" y="3522751"/>
          <a:ext cx="6469444" cy="3102156"/>
        </p:xfrm>
        <a:graphic>
          <a:graphicData uri="http://schemas.openxmlformats.org/drawingml/2006/chart">
            <c:chart xmlns:c="http://schemas.openxmlformats.org/drawingml/2006/chart" xmlns:r="http://schemas.openxmlformats.org/officeDocument/2006/relationships" r:id="rId2"/>
          </a:graphicData>
        </a:graphic>
      </p:graphicFrame>
      <p:pic>
        <p:nvPicPr>
          <p:cNvPr id="8" name="Immagine 7">
            <a:extLst>
              <a:ext uri="{FF2B5EF4-FFF2-40B4-BE49-F238E27FC236}">
                <a16:creationId xmlns:a16="http://schemas.microsoft.com/office/drawing/2014/main" id="{43C807E2-1DD7-4B40-B4DD-3716BA8ED9B8}"/>
              </a:ext>
            </a:extLst>
          </p:cNvPr>
          <p:cNvPicPr>
            <a:picLocks noChangeAspect="1"/>
          </p:cNvPicPr>
          <p:nvPr/>
        </p:nvPicPr>
        <p:blipFill rotWithShape="1">
          <a:blip r:embed="rId3"/>
          <a:srcRect l="14453" t="18889" r="14282" b="13195"/>
          <a:stretch/>
        </p:blipFill>
        <p:spPr>
          <a:xfrm>
            <a:off x="6370828" y="542381"/>
            <a:ext cx="5384762" cy="2886618"/>
          </a:xfrm>
          <a:prstGeom prst="rect">
            <a:avLst/>
          </a:prstGeom>
        </p:spPr>
      </p:pic>
      <p:pic>
        <p:nvPicPr>
          <p:cNvPr id="10" name="Immagine 9">
            <a:extLst>
              <a:ext uri="{FF2B5EF4-FFF2-40B4-BE49-F238E27FC236}">
                <a16:creationId xmlns:a16="http://schemas.microsoft.com/office/drawing/2014/main" id="{CF39D293-4AC6-4DE4-B5F8-EE36FA259E2D}"/>
              </a:ext>
            </a:extLst>
          </p:cNvPr>
          <p:cNvPicPr>
            <a:picLocks noChangeAspect="1"/>
          </p:cNvPicPr>
          <p:nvPr/>
        </p:nvPicPr>
        <p:blipFill rotWithShape="1">
          <a:blip r:embed="rId4"/>
          <a:srcRect l="14687" t="18889" r="13360" b="14028"/>
          <a:stretch/>
        </p:blipFill>
        <p:spPr>
          <a:xfrm>
            <a:off x="6374411" y="3429001"/>
            <a:ext cx="5381179" cy="2822052"/>
          </a:xfrm>
          <a:prstGeom prst="rect">
            <a:avLst/>
          </a:prstGeom>
        </p:spPr>
      </p:pic>
      <p:sp>
        <p:nvSpPr>
          <p:cNvPr id="11" name="CasellaDiTesto 10">
            <a:extLst>
              <a:ext uri="{FF2B5EF4-FFF2-40B4-BE49-F238E27FC236}">
                <a16:creationId xmlns:a16="http://schemas.microsoft.com/office/drawing/2014/main" id="{81883A6A-887E-4019-9BEE-9AD38CE65A0E}"/>
              </a:ext>
            </a:extLst>
          </p:cNvPr>
          <p:cNvSpPr txBox="1"/>
          <p:nvPr/>
        </p:nvSpPr>
        <p:spPr>
          <a:xfrm>
            <a:off x="355858" y="1296516"/>
            <a:ext cx="6240305" cy="2031325"/>
          </a:xfrm>
          <a:prstGeom prst="rect">
            <a:avLst/>
          </a:prstGeom>
          <a:noFill/>
        </p:spPr>
        <p:txBody>
          <a:bodyPr wrap="square" rtlCol="0">
            <a:spAutoFit/>
          </a:bodyPr>
          <a:lstStyle/>
          <a:p>
            <a:r>
              <a:rPr lang="en-US" dirty="0"/>
              <a:t>The time resolution was estimated by measuring the time of flight with respect to an RPC detector with  0.2 mm gas-gap whose time resolution is less than 170 ps. </a:t>
            </a:r>
          </a:p>
          <a:p>
            <a:r>
              <a:rPr lang="en-US" dirty="0"/>
              <a:t>The time resolution improve as the applied voltage increases and for high field values ​​it is systematically better in the case of positive polarization, in which multiplication occurs mainly near the cathode (behavior like that of a thinner gap).</a:t>
            </a:r>
          </a:p>
        </p:txBody>
      </p:sp>
      <p:pic>
        <p:nvPicPr>
          <p:cNvPr id="9" name="Immagine 8">
            <a:extLst>
              <a:ext uri="{FF2B5EF4-FFF2-40B4-BE49-F238E27FC236}">
                <a16:creationId xmlns:a16="http://schemas.microsoft.com/office/drawing/2014/main" id="{57F34A07-345B-4150-89E9-DA564D9338AC}"/>
              </a:ext>
            </a:extLst>
          </p:cNvPr>
          <p:cNvPicPr>
            <a:picLocks noChangeAspect="1"/>
          </p:cNvPicPr>
          <p:nvPr/>
        </p:nvPicPr>
        <p:blipFill rotWithShape="1">
          <a:blip r:embed="rId5"/>
          <a:srcRect l="58828" t="27572" r="23594" b="15139"/>
          <a:stretch/>
        </p:blipFill>
        <p:spPr>
          <a:xfrm>
            <a:off x="5137496" y="3421933"/>
            <a:ext cx="1058345" cy="1940219"/>
          </a:xfrm>
          <a:prstGeom prst="rect">
            <a:avLst/>
          </a:prstGeom>
        </p:spPr>
      </p:pic>
      <p:cxnSp>
        <p:nvCxnSpPr>
          <p:cNvPr id="7" name="Connettore 1 6"/>
          <p:cNvCxnSpPr/>
          <p:nvPr/>
        </p:nvCxnSpPr>
        <p:spPr>
          <a:xfrm>
            <a:off x="974558" y="4379495"/>
            <a:ext cx="4644189" cy="1708484"/>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974558" y="4656221"/>
            <a:ext cx="4608095" cy="10467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355858" y="6526933"/>
            <a:ext cx="6805863" cy="369332"/>
          </a:xfrm>
          <a:prstGeom prst="rect">
            <a:avLst/>
          </a:prstGeom>
        </p:spPr>
        <p:txBody>
          <a:bodyPr wrap="square">
            <a:spAutoFit/>
          </a:bodyPr>
          <a:lstStyle/>
          <a:p>
            <a:r>
              <a:rPr lang="en-US" b="1" dirty="0"/>
              <a:t>N°17 </a:t>
            </a:r>
            <a:r>
              <a:rPr lang="en-US" dirty="0"/>
              <a:t>                                                                              CERN RPC 2022</a:t>
            </a:r>
          </a:p>
        </p:txBody>
      </p:sp>
      <p:sp>
        <p:nvSpPr>
          <p:cNvPr id="3" name="Rettangolo 2"/>
          <p:cNvSpPr/>
          <p:nvPr/>
        </p:nvSpPr>
        <p:spPr>
          <a:xfrm>
            <a:off x="2840589" y="4291098"/>
            <a:ext cx="982320" cy="369332"/>
          </a:xfrm>
          <a:prstGeom prst="rect">
            <a:avLst/>
          </a:prstGeom>
        </p:spPr>
        <p:txBody>
          <a:bodyPr wrap="none">
            <a:spAutoFit/>
          </a:bodyPr>
          <a:lstStyle/>
          <a:p>
            <a:r>
              <a:rPr lang="en-US" dirty="0"/>
              <a:t>negative</a:t>
            </a:r>
          </a:p>
        </p:txBody>
      </p:sp>
    </p:spTree>
    <p:extLst>
      <p:ext uri="{BB962C8B-B14F-4D97-AF65-F5344CB8AC3E}">
        <p14:creationId xmlns:p14="http://schemas.microsoft.com/office/powerpoint/2010/main" val="3257001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B15BD8-C725-4A25-8254-9CEE637345D4}"/>
              </a:ext>
            </a:extLst>
          </p:cNvPr>
          <p:cNvSpPr>
            <a:spLocks noGrp="1"/>
          </p:cNvSpPr>
          <p:nvPr>
            <p:ph type="title"/>
          </p:nvPr>
        </p:nvSpPr>
        <p:spPr>
          <a:xfrm>
            <a:off x="305928" y="-711734"/>
            <a:ext cx="11923603" cy="1325563"/>
          </a:xfrm>
        </p:spPr>
        <p:txBody>
          <a:bodyPr>
            <a:normAutofit/>
          </a:bodyPr>
          <a:lstStyle/>
          <a:p>
            <a:r>
              <a:rPr lang="en-US" dirty="0"/>
              <a:t>        Future test for calorimetric application</a:t>
            </a:r>
            <a:br>
              <a:rPr lang="en-US" dirty="0"/>
            </a:br>
            <a:r>
              <a:rPr lang="en-US" sz="3600" dirty="0"/>
              <a:t>Scintillator + RCC High Time, </a:t>
            </a:r>
            <a:r>
              <a:rPr lang="en-US" sz="3600" dirty="0" err="1"/>
              <a:t>spazial</a:t>
            </a:r>
            <a:r>
              <a:rPr lang="en-US" sz="3600" dirty="0"/>
              <a:t> and Energy resolution</a:t>
            </a:r>
          </a:p>
        </p:txBody>
      </p:sp>
      <p:sp>
        <p:nvSpPr>
          <p:cNvPr id="4" name="Segnaposto contenuto 2">
            <a:extLst>
              <a:ext uri="{FF2B5EF4-FFF2-40B4-BE49-F238E27FC236}">
                <a16:creationId xmlns:a16="http://schemas.microsoft.com/office/drawing/2014/main" id="{10332DF7-7D2F-4A46-9D6D-885714DF35A6}"/>
              </a:ext>
            </a:extLst>
          </p:cNvPr>
          <p:cNvSpPr>
            <a:spLocks noGrp="1"/>
          </p:cNvSpPr>
          <p:nvPr/>
        </p:nvSpPr>
        <p:spPr>
          <a:xfrm>
            <a:off x="606558" y="1274074"/>
            <a:ext cx="10515600" cy="4938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6" name="Ovale 5">
            <a:extLst>
              <a:ext uri="{FF2B5EF4-FFF2-40B4-BE49-F238E27FC236}">
                <a16:creationId xmlns:a16="http://schemas.microsoft.com/office/drawing/2014/main" id="{B6E45CD0-6DD4-4EFE-8F33-C81BBCC3ACD5}"/>
              </a:ext>
            </a:extLst>
          </p:cNvPr>
          <p:cNvSpPr/>
          <p:nvPr/>
        </p:nvSpPr>
        <p:spPr>
          <a:xfrm>
            <a:off x="3143208" y="149594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e 8">
            <a:extLst>
              <a:ext uri="{FF2B5EF4-FFF2-40B4-BE49-F238E27FC236}">
                <a16:creationId xmlns:a16="http://schemas.microsoft.com/office/drawing/2014/main" id="{25756DCC-EABB-44A8-80B9-A0BE5FF25F3D}"/>
              </a:ext>
            </a:extLst>
          </p:cNvPr>
          <p:cNvSpPr/>
          <p:nvPr/>
        </p:nvSpPr>
        <p:spPr>
          <a:xfrm>
            <a:off x="4415063" y="2134268"/>
            <a:ext cx="4863509" cy="4567635"/>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e 9">
            <a:extLst>
              <a:ext uri="{FF2B5EF4-FFF2-40B4-BE49-F238E27FC236}">
                <a16:creationId xmlns:a16="http://schemas.microsoft.com/office/drawing/2014/main" id="{67A2DCCF-E76C-40D4-A97D-E2CE7E0F8CB5}"/>
              </a:ext>
            </a:extLst>
          </p:cNvPr>
          <p:cNvSpPr/>
          <p:nvPr/>
        </p:nvSpPr>
        <p:spPr>
          <a:xfrm>
            <a:off x="4519606" y="2269589"/>
            <a:ext cx="4672811" cy="4310942"/>
          </a:xfrm>
          <a:prstGeom prst="ellipse">
            <a:avLst/>
          </a:prstGeom>
          <a:solidFill>
            <a:schemeClr val="bg1"/>
          </a:solidFill>
          <a:ln w="1174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e 10">
            <a:extLst>
              <a:ext uri="{FF2B5EF4-FFF2-40B4-BE49-F238E27FC236}">
                <a16:creationId xmlns:a16="http://schemas.microsoft.com/office/drawing/2014/main" id="{AF80918E-A604-49AA-A863-C9EDA06070F9}"/>
              </a:ext>
            </a:extLst>
          </p:cNvPr>
          <p:cNvSpPr/>
          <p:nvPr/>
        </p:nvSpPr>
        <p:spPr>
          <a:xfrm>
            <a:off x="4605138" y="2356580"/>
            <a:ext cx="4501235" cy="4136959"/>
          </a:xfrm>
          <a:prstGeom prst="ellipse">
            <a:avLst/>
          </a:prstGeom>
          <a:solidFill>
            <a:schemeClr val="bg1"/>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e 11">
            <a:extLst>
              <a:ext uri="{FF2B5EF4-FFF2-40B4-BE49-F238E27FC236}">
                <a16:creationId xmlns:a16="http://schemas.microsoft.com/office/drawing/2014/main" id="{FFC408B8-C662-4D41-9292-13072CCC2E2E}"/>
              </a:ext>
            </a:extLst>
          </p:cNvPr>
          <p:cNvSpPr/>
          <p:nvPr/>
        </p:nvSpPr>
        <p:spPr>
          <a:xfrm>
            <a:off x="4691537" y="2439179"/>
            <a:ext cx="4326800" cy="3962534"/>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e 12">
            <a:extLst>
              <a:ext uri="{FF2B5EF4-FFF2-40B4-BE49-F238E27FC236}">
                <a16:creationId xmlns:a16="http://schemas.microsoft.com/office/drawing/2014/main" id="{A9A8F0B6-D352-4C75-8936-FBDB83801395}"/>
              </a:ext>
            </a:extLst>
          </p:cNvPr>
          <p:cNvSpPr/>
          <p:nvPr/>
        </p:nvSpPr>
        <p:spPr>
          <a:xfrm>
            <a:off x="4925675" y="2662480"/>
            <a:ext cx="3858525" cy="3515931"/>
          </a:xfrm>
          <a:prstGeom prst="ellipse">
            <a:avLst/>
          </a:prstGeom>
          <a:solidFill>
            <a:schemeClr val="bg1"/>
          </a:solid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Connettore 2 14">
            <a:extLst>
              <a:ext uri="{FF2B5EF4-FFF2-40B4-BE49-F238E27FC236}">
                <a16:creationId xmlns:a16="http://schemas.microsoft.com/office/drawing/2014/main" id="{F33413F9-60C7-4BCD-98B5-8AE63DE9312B}"/>
              </a:ext>
            </a:extLst>
          </p:cNvPr>
          <p:cNvCxnSpPr/>
          <p:nvPr/>
        </p:nvCxnSpPr>
        <p:spPr>
          <a:xfrm flipH="1">
            <a:off x="8596716" y="3390821"/>
            <a:ext cx="1340030" cy="222313"/>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CasellaDiTesto 21">
            <a:extLst>
              <a:ext uri="{FF2B5EF4-FFF2-40B4-BE49-F238E27FC236}">
                <a16:creationId xmlns:a16="http://schemas.microsoft.com/office/drawing/2014/main" id="{7B9C1720-67A1-4B2D-BFDD-F43B1247850E}"/>
              </a:ext>
            </a:extLst>
          </p:cNvPr>
          <p:cNvSpPr txBox="1"/>
          <p:nvPr/>
        </p:nvSpPr>
        <p:spPr>
          <a:xfrm>
            <a:off x="9582691" y="3016030"/>
            <a:ext cx="1864613"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Aluminum tube</a:t>
            </a:r>
          </a:p>
        </p:txBody>
      </p:sp>
      <p:cxnSp>
        <p:nvCxnSpPr>
          <p:cNvPr id="17" name="Connettore 2 16">
            <a:extLst>
              <a:ext uri="{FF2B5EF4-FFF2-40B4-BE49-F238E27FC236}">
                <a16:creationId xmlns:a16="http://schemas.microsoft.com/office/drawing/2014/main" id="{F60596BC-97D5-42B7-BD70-F65483B2FA8A}"/>
              </a:ext>
            </a:extLst>
          </p:cNvPr>
          <p:cNvCxnSpPr/>
          <p:nvPr/>
        </p:nvCxnSpPr>
        <p:spPr>
          <a:xfrm flipH="1">
            <a:off x="9048144" y="4628041"/>
            <a:ext cx="1777202" cy="289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24">
            <a:extLst>
              <a:ext uri="{FF2B5EF4-FFF2-40B4-BE49-F238E27FC236}">
                <a16:creationId xmlns:a16="http://schemas.microsoft.com/office/drawing/2014/main" id="{2B22509D-C4ED-46AD-8983-179014F414C2}"/>
              </a:ext>
            </a:extLst>
          </p:cNvPr>
          <p:cNvSpPr txBox="1"/>
          <p:nvPr/>
        </p:nvSpPr>
        <p:spPr>
          <a:xfrm>
            <a:off x="9488025" y="4184260"/>
            <a:ext cx="2078012" cy="37479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Bakelite tube</a:t>
            </a:r>
          </a:p>
        </p:txBody>
      </p:sp>
      <p:cxnSp>
        <p:nvCxnSpPr>
          <p:cNvPr id="19" name="Connettore 2 18">
            <a:extLst>
              <a:ext uri="{FF2B5EF4-FFF2-40B4-BE49-F238E27FC236}">
                <a16:creationId xmlns:a16="http://schemas.microsoft.com/office/drawing/2014/main" id="{FF7878EB-2F69-49A2-BE19-EB072F6EECA8}"/>
              </a:ext>
            </a:extLst>
          </p:cNvPr>
          <p:cNvCxnSpPr/>
          <p:nvPr/>
        </p:nvCxnSpPr>
        <p:spPr>
          <a:xfrm flipH="1">
            <a:off x="8672746" y="2733547"/>
            <a:ext cx="1369748" cy="4446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28">
            <a:extLst>
              <a:ext uri="{FF2B5EF4-FFF2-40B4-BE49-F238E27FC236}">
                <a16:creationId xmlns:a16="http://schemas.microsoft.com/office/drawing/2014/main" id="{541849B6-BE85-42E6-9569-8A1EDF52527B}"/>
              </a:ext>
            </a:extLst>
          </p:cNvPr>
          <p:cNvSpPr txBox="1"/>
          <p:nvPr/>
        </p:nvSpPr>
        <p:spPr>
          <a:xfrm>
            <a:off x="10009226" y="2473148"/>
            <a:ext cx="1069524"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Graphite</a:t>
            </a:r>
          </a:p>
        </p:txBody>
      </p:sp>
      <p:cxnSp>
        <p:nvCxnSpPr>
          <p:cNvPr id="21" name="Connettore 2 20">
            <a:extLst>
              <a:ext uri="{FF2B5EF4-FFF2-40B4-BE49-F238E27FC236}">
                <a16:creationId xmlns:a16="http://schemas.microsoft.com/office/drawing/2014/main" id="{A8DD26C5-C8E1-4F12-9610-7FC22D809940}"/>
              </a:ext>
            </a:extLst>
          </p:cNvPr>
          <p:cNvCxnSpPr/>
          <p:nvPr/>
        </p:nvCxnSpPr>
        <p:spPr>
          <a:xfrm flipH="1" flipV="1">
            <a:off x="8900836" y="5671947"/>
            <a:ext cx="1244992" cy="96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CasellaDiTesto 33">
            <a:extLst>
              <a:ext uri="{FF2B5EF4-FFF2-40B4-BE49-F238E27FC236}">
                <a16:creationId xmlns:a16="http://schemas.microsoft.com/office/drawing/2014/main" id="{22A3ECCD-EFD1-4707-BDC4-A030B6A5E9A4}"/>
              </a:ext>
            </a:extLst>
          </p:cNvPr>
          <p:cNvSpPr txBox="1"/>
          <p:nvPr/>
        </p:nvSpPr>
        <p:spPr>
          <a:xfrm>
            <a:off x="9707361" y="5636114"/>
            <a:ext cx="1454244"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Copper tube</a:t>
            </a:r>
          </a:p>
        </p:txBody>
      </p:sp>
      <p:cxnSp>
        <p:nvCxnSpPr>
          <p:cNvPr id="23" name="Connettore 2 22">
            <a:extLst>
              <a:ext uri="{FF2B5EF4-FFF2-40B4-BE49-F238E27FC236}">
                <a16:creationId xmlns:a16="http://schemas.microsoft.com/office/drawing/2014/main" id="{68D6D0F4-DC04-4DE0-A245-2F6598FBC0FA}"/>
              </a:ext>
            </a:extLst>
          </p:cNvPr>
          <p:cNvCxnSpPr/>
          <p:nvPr/>
        </p:nvCxnSpPr>
        <p:spPr>
          <a:xfrm flipH="1" flipV="1">
            <a:off x="8368626" y="6097242"/>
            <a:ext cx="1378045" cy="811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36">
            <a:extLst>
              <a:ext uri="{FF2B5EF4-FFF2-40B4-BE49-F238E27FC236}">
                <a16:creationId xmlns:a16="http://schemas.microsoft.com/office/drawing/2014/main" id="{8525FD0B-60BE-4815-839E-1254FC46E0E6}"/>
              </a:ext>
            </a:extLst>
          </p:cNvPr>
          <p:cNvSpPr txBox="1"/>
          <p:nvPr/>
        </p:nvSpPr>
        <p:spPr>
          <a:xfrm>
            <a:off x="8430605" y="6247164"/>
            <a:ext cx="1672253"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insulating tube</a:t>
            </a:r>
          </a:p>
        </p:txBody>
      </p:sp>
      <p:sp>
        <p:nvSpPr>
          <p:cNvPr id="42" name="CasellaDiTesto 72">
            <a:extLst>
              <a:ext uri="{FF2B5EF4-FFF2-40B4-BE49-F238E27FC236}">
                <a16:creationId xmlns:a16="http://schemas.microsoft.com/office/drawing/2014/main" id="{9BCF6359-79F2-48F9-8E2F-4959C26FB46C}"/>
              </a:ext>
            </a:extLst>
          </p:cNvPr>
          <p:cNvSpPr txBox="1"/>
          <p:nvPr/>
        </p:nvSpPr>
        <p:spPr>
          <a:xfrm>
            <a:off x="1869564" y="3020644"/>
            <a:ext cx="2432964" cy="37479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Resistance 1Mohm</a:t>
            </a:r>
          </a:p>
        </p:txBody>
      </p:sp>
      <p:sp>
        <p:nvSpPr>
          <p:cNvPr id="49" name="Rettangolo 48">
            <a:extLst>
              <a:ext uri="{FF2B5EF4-FFF2-40B4-BE49-F238E27FC236}">
                <a16:creationId xmlns:a16="http://schemas.microsoft.com/office/drawing/2014/main" id="{20489FD3-C3EF-435A-9E49-F239A1339C0F}"/>
              </a:ext>
            </a:extLst>
          </p:cNvPr>
          <p:cNvSpPr/>
          <p:nvPr/>
        </p:nvSpPr>
        <p:spPr>
          <a:xfrm>
            <a:off x="2054287" y="2276904"/>
            <a:ext cx="604353" cy="227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Rettangolo 49">
            <a:extLst>
              <a:ext uri="{FF2B5EF4-FFF2-40B4-BE49-F238E27FC236}">
                <a16:creationId xmlns:a16="http://schemas.microsoft.com/office/drawing/2014/main" id="{E70EF1F6-5796-4D99-8454-9B08C617780E}"/>
              </a:ext>
            </a:extLst>
          </p:cNvPr>
          <p:cNvSpPr/>
          <p:nvPr/>
        </p:nvSpPr>
        <p:spPr>
          <a:xfrm>
            <a:off x="2053506" y="2770240"/>
            <a:ext cx="604353" cy="227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Rettangolo 50">
            <a:extLst>
              <a:ext uri="{FF2B5EF4-FFF2-40B4-BE49-F238E27FC236}">
                <a16:creationId xmlns:a16="http://schemas.microsoft.com/office/drawing/2014/main" id="{1C0BC181-A125-49DD-B90B-D7F5421D34D3}"/>
              </a:ext>
            </a:extLst>
          </p:cNvPr>
          <p:cNvSpPr/>
          <p:nvPr/>
        </p:nvSpPr>
        <p:spPr>
          <a:xfrm>
            <a:off x="4456015" y="1937366"/>
            <a:ext cx="604353" cy="227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Ovale 51">
            <a:extLst>
              <a:ext uri="{FF2B5EF4-FFF2-40B4-BE49-F238E27FC236}">
                <a16:creationId xmlns:a16="http://schemas.microsoft.com/office/drawing/2014/main" id="{4C068C79-B2B1-4743-860D-077F87B603B4}"/>
              </a:ext>
            </a:extLst>
          </p:cNvPr>
          <p:cNvSpPr/>
          <p:nvPr/>
        </p:nvSpPr>
        <p:spPr>
          <a:xfrm>
            <a:off x="1089695" y="2392283"/>
            <a:ext cx="399158" cy="42529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3" name="Connettore 1 90">
            <a:extLst>
              <a:ext uri="{FF2B5EF4-FFF2-40B4-BE49-F238E27FC236}">
                <a16:creationId xmlns:a16="http://schemas.microsoft.com/office/drawing/2014/main" id="{C71C30D3-FC0E-491C-A2BC-82E8D1A7E484}"/>
              </a:ext>
            </a:extLst>
          </p:cNvPr>
          <p:cNvCxnSpPr>
            <a:stCxn id="52" idx="0"/>
            <a:endCxn id="52" idx="4"/>
          </p:cNvCxnSpPr>
          <p:nvPr/>
        </p:nvCxnSpPr>
        <p:spPr>
          <a:xfrm>
            <a:off x="1289273" y="2392283"/>
            <a:ext cx="0" cy="42529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Connettore 1 91">
            <a:extLst>
              <a:ext uri="{FF2B5EF4-FFF2-40B4-BE49-F238E27FC236}">
                <a16:creationId xmlns:a16="http://schemas.microsoft.com/office/drawing/2014/main" id="{68662C12-412C-4A5C-9241-9A40F2C06E5D}"/>
              </a:ext>
            </a:extLst>
          </p:cNvPr>
          <p:cNvCxnSpPr/>
          <p:nvPr/>
        </p:nvCxnSpPr>
        <p:spPr>
          <a:xfrm>
            <a:off x="1144773" y="3094663"/>
            <a:ext cx="3021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onnettore 1 92">
            <a:extLst>
              <a:ext uri="{FF2B5EF4-FFF2-40B4-BE49-F238E27FC236}">
                <a16:creationId xmlns:a16="http://schemas.microsoft.com/office/drawing/2014/main" id="{2C8424D0-84A0-4FFE-9DF4-6C1CB20B6D91}"/>
              </a:ext>
            </a:extLst>
          </p:cNvPr>
          <p:cNvCxnSpPr/>
          <p:nvPr/>
        </p:nvCxnSpPr>
        <p:spPr>
          <a:xfrm>
            <a:off x="1289273" y="2962564"/>
            <a:ext cx="0" cy="2803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Connettore 1 93">
            <a:extLst>
              <a:ext uri="{FF2B5EF4-FFF2-40B4-BE49-F238E27FC236}">
                <a16:creationId xmlns:a16="http://schemas.microsoft.com/office/drawing/2014/main" id="{ACDA5DFE-07DF-4260-9EC2-2AC1CB2DD26A}"/>
              </a:ext>
            </a:extLst>
          </p:cNvPr>
          <p:cNvCxnSpPr/>
          <p:nvPr/>
        </p:nvCxnSpPr>
        <p:spPr>
          <a:xfrm>
            <a:off x="1184732" y="2167522"/>
            <a:ext cx="29797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ttore 1 95">
            <a:extLst>
              <a:ext uri="{FF2B5EF4-FFF2-40B4-BE49-F238E27FC236}">
                <a16:creationId xmlns:a16="http://schemas.microsoft.com/office/drawing/2014/main" id="{1E3A4451-D7B6-408F-A3A5-B53F909C4148}"/>
              </a:ext>
            </a:extLst>
          </p:cNvPr>
          <p:cNvCxnSpPr>
            <a:stCxn id="52" idx="0"/>
            <a:endCxn id="49" idx="1"/>
          </p:cNvCxnSpPr>
          <p:nvPr/>
        </p:nvCxnSpPr>
        <p:spPr>
          <a:xfrm flipV="1">
            <a:off x="1289273" y="2390477"/>
            <a:ext cx="765014" cy="18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ttore 1 98">
            <a:extLst>
              <a:ext uri="{FF2B5EF4-FFF2-40B4-BE49-F238E27FC236}">
                <a16:creationId xmlns:a16="http://schemas.microsoft.com/office/drawing/2014/main" id="{AE852E34-992E-43E4-AB20-E402373352BF}"/>
              </a:ext>
            </a:extLst>
          </p:cNvPr>
          <p:cNvCxnSpPr>
            <a:stCxn id="52" idx="5"/>
            <a:endCxn id="50" idx="1"/>
          </p:cNvCxnSpPr>
          <p:nvPr/>
        </p:nvCxnSpPr>
        <p:spPr>
          <a:xfrm>
            <a:off x="1430397" y="2755295"/>
            <a:ext cx="623109" cy="1285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Connettore 1 100">
            <a:extLst>
              <a:ext uri="{FF2B5EF4-FFF2-40B4-BE49-F238E27FC236}">
                <a16:creationId xmlns:a16="http://schemas.microsoft.com/office/drawing/2014/main" id="{1E9C82D8-3AA4-4842-99B7-EAFF74E6B252}"/>
              </a:ext>
            </a:extLst>
          </p:cNvPr>
          <p:cNvCxnSpPr>
            <a:stCxn id="50" idx="3"/>
            <a:endCxn id="11" idx="1"/>
          </p:cNvCxnSpPr>
          <p:nvPr/>
        </p:nvCxnSpPr>
        <p:spPr>
          <a:xfrm>
            <a:off x="2657859" y="2883814"/>
            <a:ext cx="2606469" cy="786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nettore 1 102">
            <a:extLst>
              <a:ext uri="{FF2B5EF4-FFF2-40B4-BE49-F238E27FC236}">
                <a16:creationId xmlns:a16="http://schemas.microsoft.com/office/drawing/2014/main" id="{B6C91641-CA9E-4760-9DF3-778606F1B3EB}"/>
              </a:ext>
            </a:extLst>
          </p:cNvPr>
          <p:cNvCxnSpPr>
            <a:stCxn id="49" idx="3"/>
          </p:cNvCxnSpPr>
          <p:nvPr/>
        </p:nvCxnSpPr>
        <p:spPr>
          <a:xfrm>
            <a:off x="2658640" y="2390477"/>
            <a:ext cx="2915881" cy="826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CasellaDiTesto 103">
            <a:extLst>
              <a:ext uri="{FF2B5EF4-FFF2-40B4-BE49-F238E27FC236}">
                <a16:creationId xmlns:a16="http://schemas.microsoft.com/office/drawing/2014/main" id="{2609F0AC-5240-471F-BE9B-F16B31C4D482}"/>
              </a:ext>
            </a:extLst>
          </p:cNvPr>
          <p:cNvSpPr txBox="1"/>
          <p:nvPr/>
        </p:nvSpPr>
        <p:spPr>
          <a:xfrm>
            <a:off x="1052796" y="1638842"/>
            <a:ext cx="1545267" cy="37479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HV RPC</a:t>
            </a:r>
          </a:p>
        </p:txBody>
      </p:sp>
      <p:cxnSp>
        <p:nvCxnSpPr>
          <p:cNvPr id="62" name="Connettore 1 105">
            <a:extLst>
              <a:ext uri="{FF2B5EF4-FFF2-40B4-BE49-F238E27FC236}">
                <a16:creationId xmlns:a16="http://schemas.microsoft.com/office/drawing/2014/main" id="{8252F5BC-23B9-438B-A8BA-2A7BFB9FDB2E}"/>
              </a:ext>
            </a:extLst>
          </p:cNvPr>
          <p:cNvCxnSpPr>
            <a:stCxn id="51" idx="3"/>
          </p:cNvCxnSpPr>
          <p:nvPr/>
        </p:nvCxnSpPr>
        <p:spPr>
          <a:xfrm>
            <a:off x="5060368" y="2050939"/>
            <a:ext cx="1483537" cy="6096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ttore 1 107">
            <a:extLst>
              <a:ext uri="{FF2B5EF4-FFF2-40B4-BE49-F238E27FC236}">
                <a16:creationId xmlns:a16="http://schemas.microsoft.com/office/drawing/2014/main" id="{DD2ECA62-F0BE-4602-8A08-0B6BC422784B}"/>
              </a:ext>
            </a:extLst>
          </p:cNvPr>
          <p:cNvCxnSpPr>
            <a:stCxn id="9" idx="1"/>
          </p:cNvCxnSpPr>
          <p:nvPr/>
        </p:nvCxnSpPr>
        <p:spPr>
          <a:xfrm flipH="1" flipV="1">
            <a:off x="3880531" y="2079769"/>
            <a:ext cx="1246776" cy="7234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nettore 1 110">
            <a:extLst>
              <a:ext uri="{FF2B5EF4-FFF2-40B4-BE49-F238E27FC236}">
                <a16:creationId xmlns:a16="http://schemas.microsoft.com/office/drawing/2014/main" id="{8B0287DA-0B2B-46B1-BACB-1E8BE6A80D6F}"/>
              </a:ext>
            </a:extLst>
          </p:cNvPr>
          <p:cNvCxnSpPr>
            <a:endCxn id="51" idx="1"/>
          </p:cNvCxnSpPr>
          <p:nvPr/>
        </p:nvCxnSpPr>
        <p:spPr>
          <a:xfrm flipV="1">
            <a:off x="3872699" y="2050939"/>
            <a:ext cx="583316" cy="111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Connettore 1 113">
            <a:extLst>
              <a:ext uri="{FF2B5EF4-FFF2-40B4-BE49-F238E27FC236}">
                <a16:creationId xmlns:a16="http://schemas.microsoft.com/office/drawing/2014/main" id="{B270388D-3B6A-4E7B-A381-8299721F0EC9}"/>
              </a:ext>
            </a:extLst>
          </p:cNvPr>
          <p:cNvCxnSpPr/>
          <p:nvPr/>
        </p:nvCxnSpPr>
        <p:spPr>
          <a:xfrm flipV="1">
            <a:off x="5264328" y="1709943"/>
            <a:ext cx="0" cy="441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ttore 1 115">
            <a:extLst>
              <a:ext uri="{FF2B5EF4-FFF2-40B4-BE49-F238E27FC236}">
                <a16:creationId xmlns:a16="http://schemas.microsoft.com/office/drawing/2014/main" id="{D76430D4-8A0C-4FF4-AE98-2BEC9EE2FF12}"/>
              </a:ext>
            </a:extLst>
          </p:cNvPr>
          <p:cNvCxnSpPr/>
          <p:nvPr/>
        </p:nvCxnSpPr>
        <p:spPr>
          <a:xfrm>
            <a:off x="4116581" y="1709943"/>
            <a:ext cx="0" cy="34099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Ovale 66">
            <a:extLst>
              <a:ext uri="{FF2B5EF4-FFF2-40B4-BE49-F238E27FC236}">
                <a16:creationId xmlns:a16="http://schemas.microsoft.com/office/drawing/2014/main" id="{EBBFE9C1-B3D5-4B0B-9CBD-581AC3DDB1B2}"/>
              </a:ext>
            </a:extLst>
          </p:cNvPr>
          <p:cNvSpPr/>
          <p:nvPr/>
        </p:nvSpPr>
        <p:spPr>
          <a:xfrm>
            <a:off x="4025409" y="1563075"/>
            <a:ext cx="171068" cy="154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Ovale 67">
            <a:extLst>
              <a:ext uri="{FF2B5EF4-FFF2-40B4-BE49-F238E27FC236}">
                <a16:creationId xmlns:a16="http://schemas.microsoft.com/office/drawing/2014/main" id="{6D0D1F45-72EB-461E-B961-270B7A047A0C}"/>
              </a:ext>
            </a:extLst>
          </p:cNvPr>
          <p:cNvSpPr/>
          <p:nvPr/>
        </p:nvSpPr>
        <p:spPr>
          <a:xfrm>
            <a:off x="5178794" y="1564627"/>
            <a:ext cx="171068" cy="154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CasellaDiTesto 122">
            <a:extLst>
              <a:ext uri="{FF2B5EF4-FFF2-40B4-BE49-F238E27FC236}">
                <a16:creationId xmlns:a16="http://schemas.microsoft.com/office/drawing/2014/main" id="{596B1936-3B34-4A86-9857-D9C0C5C2C6E1}"/>
              </a:ext>
            </a:extLst>
          </p:cNvPr>
          <p:cNvSpPr txBox="1"/>
          <p:nvPr/>
        </p:nvSpPr>
        <p:spPr>
          <a:xfrm>
            <a:off x="4172559" y="1467374"/>
            <a:ext cx="956330" cy="374791"/>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Out RCC</a:t>
            </a:r>
          </a:p>
        </p:txBody>
      </p:sp>
      <p:sp>
        <p:nvSpPr>
          <p:cNvPr id="70" name="Triangolo isoscele 69">
            <a:extLst>
              <a:ext uri="{FF2B5EF4-FFF2-40B4-BE49-F238E27FC236}">
                <a16:creationId xmlns:a16="http://schemas.microsoft.com/office/drawing/2014/main" id="{A5D7D807-287D-4D75-AD0D-59BACF168DCC}"/>
              </a:ext>
            </a:extLst>
          </p:cNvPr>
          <p:cNvSpPr/>
          <p:nvPr/>
        </p:nvSpPr>
        <p:spPr>
          <a:xfrm rot="10800000">
            <a:off x="3742286" y="2152127"/>
            <a:ext cx="197807" cy="20257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71" name="Connettore 1 125">
            <a:extLst>
              <a:ext uri="{FF2B5EF4-FFF2-40B4-BE49-F238E27FC236}">
                <a16:creationId xmlns:a16="http://schemas.microsoft.com/office/drawing/2014/main" id="{DBE07C3F-82D5-4EA1-A70F-9E0279B76216}"/>
              </a:ext>
            </a:extLst>
          </p:cNvPr>
          <p:cNvCxnSpPr>
            <a:stCxn id="70" idx="3"/>
            <a:endCxn id="70" idx="3"/>
          </p:cNvCxnSpPr>
          <p:nvPr/>
        </p:nvCxnSpPr>
        <p:spPr>
          <a:xfrm>
            <a:off x="3841189" y="215212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nettore 1 128">
            <a:extLst>
              <a:ext uri="{FF2B5EF4-FFF2-40B4-BE49-F238E27FC236}">
                <a16:creationId xmlns:a16="http://schemas.microsoft.com/office/drawing/2014/main" id="{F1FDFDEA-9591-4A09-8E8F-D2C72BE730A8}"/>
              </a:ext>
            </a:extLst>
          </p:cNvPr>
          <p:cNvCxnSpPr>
            <a:stCxn id="70" idx="3"/>
          </p:cNvCxnSpPr>
          <p:nvPr/>
        </p:nvCxnSpPr>
        <p:spPr>
          <a:xfrm flipV="1">
            <a:off x="3841189" y="2062077"/>
            <a:ext cx="98904" cy="900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CasellaDiTesto 132">
            <a:extLst>
              <a:ext uri="{FF2B5EF4-FFF2-40B4-BE49-F238E27FC236}">
                <a16:creationId xmlns:a16="http://schemas.microsoft.com/office/drawing/2014/main" id="{6C066753-68B4-445A-9A09-B8AB5CEB96E3}"/>
              </a:ext>
            </a:extLst>
          </p:cNvPr>
          <p:cNvSpPr txBox="1"/>
          <p:nvPr/>
        </p:nvSpPr>
        <p:spPr>
          <a:xfrm>
            <a:off x="3644071" y="1117082"/>
            <a:ext cx="2256927" cy="37479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Resistance 30 ohm</a:t>
            </a:r>
          </a:p>
        </p:txBody>
      </p:sp>
      <p:cxnSp>
        <p:nvCxnSpPr>
          <p:cNvPr id="76" name="Connettore 2 75">
            <a:extLst>
              <a:ext uri="{FF2B5EF4-FFF2-40B4-BE49-F238E27FC236}">
                <a16:creationId xmlns:a16="http://schemas.microsoft.com/office/drawing/2014/main" id="{1A1CE9BD-91CF-42E2-B49F-86E5048A334D}"/>
              </a:ext>
            </a:extLst>
          </p:cNvPr>
          <p:cNvCxnSpPr/>
          <p:nvPr/>
        </p:nvCxnSpPr>
        <p:spPr>
          <a:xfrm flipH="1">
            <a:off x="8848402" y="3943069"/>
            <a:ext cx="1570950" cy="2693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CasellaDiTesto 139">
            <a:extLst>
              <a:ext uri="{FF2B5EF4-FFF2-40B4-BE49-F238E27FC236}">
                <a16:creationId xmlns:a16="http://schemas.microsoft.com/office/drawing/2014/main" id="{FA537BF5-F377-45D9-B8DA-4DC663647447}"/>
              </a:ext>
            </a:extLst>
          </p:cNvPr>
          <p:cNvSpPr txBox="1"/>
          <p:nvPr/>
        </p:nvSpPr>
        <p:spPr>
          <a:xfrm>
            <a:off x="9624853" y="3594492"/>
            <a:ext cx="1357231"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0000"/>
                </a:solidFill>
              </a:rPr>
              <a:t>Gas gap RCC</a:t>
            </a:r>
          </a:p>
        </p:txBody>
      </p:sp>
      <p:sp>
        <p:nvSpPr>
          <p:cNvPr id="84" name="CasellaDiTesto 72">
            <a:extLst>
              <a:ext uri="{FF2B5EF4-FFF2-40B4-BE49-F238E27FC236}">
                <a16:creationId xmlns:a16="http://schemas.microsoft.com/office/drawing/2014/main" id="{F822C8D7-E00D-46DC-AB09-7B9C886FFC84}"/>
              </a:ext>
            </a:extLst>
          </p:cNvPr>
          <p:cNvSpPr txBox="1"/>
          <p:nvPr/>
        </p:nvSpPr>
        <p:spPr>
          <a:xfrm>
            <a:off x="1659447" y="1915794"/>
            <a:ext cx="2432964" cy="37479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Resistance 1Mohm</a:t>
            </a:r>
          </a:p>
        </p:txBody>
      </p:sp>
      <p:sp>
        <p:nvSpPr>
          <p:cNvPr id="3" name="Ovale 2"/>
          <p:cNvSpPr/>
          <p:nvPr/>
        </p:nvSpPr>
        <p:spPr>
          <a:xfrm>
            <a:off x="5056887" y="2802947"/>
            <a:ext cx="3582061" cy="3258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onnettore 2 39"/>
          <p:cNvCxnSpPr/>
          <p:nvPr/>
        </p:nvCxnSpPr>
        <p:spPr>
          <a:xfrm flipV="1">
            <a:off x="2503714" y="4076700"/>
            <a:ext cx="3070807" cy="48235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2" name="CasellaDiTesto 81"/>
          <p:cNvSpPr txBox="1"/>
          <p:nvPr/>
        </p:nvSpPr>
        <p:spPr>
          <a:xfrm>
            <a:off x="585350" y="4616954"/>
            <a:ext cx="2014911" cy="584775"/>
          </a:xfrm>
          <a:prstGeom prst="rect">
            <a:avLst/>
          </a:prstGeom>
          <a:noFill/>
        </p:spPr>
        <p:txBody>
          <a:bodyPr wrap="none" rtlCol="0">
            <a:spAutoFit/>
          </a:bodyPr>
          <a:lstStyle/>
          <a:p>
            <a:r>
              <a:rPr lang="en-US" sz="3200" dirty="0">
                <a:solidFill>
                  <a:schemeClr val="accent4"/>
                </a:solidFill>
              </a:rPr>
              <a:t>Scintillator</a:t>
            </a:r>
            <a:r>
              <a:rPr lang="en-US" dirty="0"/>
              <a:t> </a:t>
            </a:r>
          </a:p>
        </p:txBody>
      </p:sp>
      <p:sp>
        <p:nvSpPr>
          <p:cNvPr id="83" name="Rettangolo 82"/>
          <p:cNvSpPr/>
          <p:nvPr/>
        </p:nvSpPr>
        <p:spPr>
          <a:xfrm>
            <a:off x="2665867" y="4637685"/>
            <a:ext cx="1394934" cy="584775"/>
          </a:xfrm>
          <a:prstGeom prst="rect">
            <a:avLst/>
          </a:prstGeom>
        </p:spPr>
        <p:txBody>
          <a:bodyPr wrap="none">
            <a:spAutoFit/>
          </a:bodyPr>
          <a:lstStyle/>
          <a:p>
            <a:r>
              <a:rPr lang="it-IT" sz="3200" dirty="0">
                <a:solidFill>
                  <a:schemeClr val="accent4"/>
                </a:solidFill>
              </a:rPr>
              <a:t>PbW04</a:t>
            </a:r>
            <a:endParaRPr lang="en-US" sz="3200" dirty="0">
              <a:solidFill>
                <a:schemeClr val="accent4"/>
              </a:solidFill>
            </a:endParaRPr>
          </a:p>
        </p:txBody>
      </p:sp>
      <p:sp>
        <p:nvSpPr>
          <p:cNvPr id="85" name="Rettangolo arrotondato 84"/>
          <p:cNvSpPr/>
          <p:nvPr/>
        </p:nvSpPr>
        <p:spPr>
          <a:xfrm>
            <a:off x="6332423" y="3915337"/>
            <a:ext cx="1045028" cy="103354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Connettore 2 86"/>
          <p:cNvCxnSpPr/>
          <p:nvPr/>
        </p:nvCxnSpPr>
        <p:spPr>
          <a:xfrm flipV="1">
            <a:off x="3077811" y="4909342"/>
            <a:ext cx="3220814" cy="993579"/>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9" name="CasellaDiTesto 88"/>
          <p:cNvSpPr txBox="1"/>
          <p:nvPr/>
        </p:nvSpPr>
        <p:spPr>
          <a:xfrm>
            <a:off x="2101481" y="5633610"/>
            <a:ext cx="1068792" cy="584775"/>
          </a:xfrm>
          <a:prstGeom prst="rect">
            <a:avLst/>
          </a:prstGeom>
          <a:noFill/>
        </p:spPr>
        <p:txBody>
          <a:bodyPr wrap="square" rtlCol="0">
            <a:spAutoFit/>
          </a:bodyPr>
          <a:lstStyle/>
          <a:p>
            <a:r>
              <a:rPr lang="en-US" sz="3200" dirty="0" err="1"/>
              <a:t>SiPM</a:t>
            </a:r>
            <a:endParaRPr lang="en-US" sz="3200" dirty="0"/>
          </a:p>
        </p:txBody>
      </p:sp>
    </p:spTree>
    <p:extLst>
      <p:ext uri="{BB962C8B-B14F-4D97-AF65-F5344CB8AC3E}">
        <p14:creationId xmlns:p14="http://schemas.microsoft.com/office/powerpoint/2010/main" val="23972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1325563"/>
          </a:xfrm>
        </p:spPr>
        <p:txBody>
          <a:bodyPr/>
          <a:lstStyle/>
          <a:p>
            <a:r>
              <a:rPr lang="en-US" dirty="0"/>
              <a:t>                           Conclusions </a:t>
            </a:r>
          </a:p>
        </p:txBody>
      </p:sp>
      <p:sp>
        <p:nvSpPr>
          <p:cNvPr id="3" name="Segnaposto contenuto 2"/>
          <p:cNvSpPr>
            <a:spLocks noGrp="1"/>
          </p:cNvSpPr>
          <p:nvPr>
            <p:ph idx="1"/>
          </p:nvPr>
        </p:nvSpPr>
        <p:spPr>
          <a:xfrm>
            <a:off x="593559" y="1325563"/>
            <a:ext cx="10760241" cy="5075237"/>
          </a:xfrm>
        </p:spPr>
        <p:txBody>
          <a:bodyPr>
            <a:normAutofit fontScale="92500" lnSpcReduction="20000"/>
          </a:bodyPr>
          <a:lstStyle/>
          <a:p>
            <a:r>
              <a:rPr lang="en-US" dirty="0"/>
              <a:t>The RCC is very promising detector for:</a:t>
            </a:r>
          </a:p>
          <a:p>
            <a:r>
              <a:rPr lang="en-US" dirty="0"/>
              <a:t>Tracking and timing in the future experiment requiring  50um, 10ps resolution</a:t>
            </a:r>
          </a:p>
          <a:p>
            <a:r>
              <a:rPr lang="en-US" dirty="0"/>
              <a:t>Large carpet in the space and in the future  lunar sites</a:t>
            </a:r>
          </a:p>
          <a:p>
            <a:r>
              <a:rPr lang="en-US" dirty="0"/>
              <a:t>Easily use </a:t>
            </a:r>
            <a:r>
              <a:rPr lang="en-US" dirty="0" err="1"/>
              <a:t>ecogas</a:t>
            </a:r>
            <a:r>
              <a:rPr lang="en-US" dirty="0"/>
              <a:t> mixtures by exploiting geometric quenching and at least use a single gas such as CO2</a:t>
            </a:r>
          </a:p>
          <a:p>
            <a:r>
              <a:rPr lang="en-US" dirty="0"/>
              <a:t>High time resolution and high efficiency with a single thin gap by increasing the density of the active  target with pressure instead of making a </a:t>
            </a:r>
            <a:r>
              <a:rPr lang="en-US" dirty="0" err="1"/>
              <a:t>multigap</a:t>
            </a:r>
            <a:r>
              <a:rPr lang="en-US" dirty="0"/>
              <a:t> detector.</a:t>
            </a:r>
          </a:p>
          <a:p>
            <a:r>
              <a:rPr lang="en-US" dirty="0"/>
              <a:t>RCCs are easily built in industrial way</a:t>
            </a:r>
          </a:p>
          <a:p>
            <a:pPr marL="0" indent="0">
              <a:buNone/>
            </a:pPr>
            <a:endParaRPr lang="en-US" dirty="0"/>
          </a:p>
          <a:p>
            <a:pPr marL="0" indent="0">
              <a:buNone/>
            </a:pPr>
            <a:endParaRPr lang="en-US" dirty="0"/>
          </a:p>
          <a:p>
            <a:pPr marL="0" indent="0">
              <a:buNone/>
            </a:pPr>
            <a:endParaRPr lang="en-US" dirty="0"/>
          </a:p>
          <a:p>
            <a:pPr marL="0" lvl="0" indent="0">
              <a:lnSpc>
                <a:spcPct val="100000"/>
              </a:lnSpc>
              <a:spcBef>
                <a:spcPts val="0"/>
              </a:spcBef>
              <a:buNone/>
            </a:pPr>
            <a:r>
              <a:rPr lang="en-US" sz="1800" b="1" dirty="0">
                <a:solidFill>
                  <a:prstClr val="black"/>
                </a:solidFill>
              </a:rPr>
              <a:t>N°19 </a:t>
            </a:r>
            <a:r>
              <a:rPr lang="en-US" sz="1800" dirty="0">
                <a:solidFill>
                  <a:prstClr val="black"/>
                </a:solidFill>
              </a:rPr>
              <a:t>                                                                             CERN RPC 2022</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16844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6" name="Segnaposto contenuto 5"/>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3881731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4" name="Segnaposto contenuto 3"/>
          <p:cNvPicPr>
            <a:picLocks noGrp="1" noChangeAspect="1"/>
          </p:cNvPicPr>
          <p:nvPr>
            <p:ph idx="1"/>
          </p:nvPr>
        </p:nvPicPr>
        <p:blipFill>
          <a:blip r:embed="rId2"/>
          <a:stretch>
            <a:fillRect/>
          </a:stretch>
        </p:blipFill>
        <p:spPr>
          <a:xfrm>
            <a:off x="2562225" y="2177256"/>
            <a:ext cx="7067550" cy="3648075"/>
          </a:xfrm>
          <a:prstGeom prst="rect">
            <a:avLst/>
          </a:prstGeom>
        </p:spPr>
      </p:pic>
    </p:spTree>
    <p:extLst>
      <p:ext uri="{BB962C8B-B14F-4D97-AF65-F5344CB8AC3E}">
        <p14:creationId xmlns:p14="http://schemas.microsoft.com/office/powerpoint/2010/main" val="1200434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4" name="Segnaposto contenuto 3"/>
          <p:cNvPicPr>
            <a:picLocks noGrp="1" noChangeAspect="1"/>
          </p:cNvPicPr>
          <p:nvPr>
            <p:ph idx="1"/>
          </p:nvPr>
        </p:nvPicPr>
        <p:blipFill>
          <a:blip r:embed="rId2"/>
          <a:stretch>
            <a:fillRect/>
          </a:stretch>
        </p:blipFill>
        <p:spPr>
          <a:xfrm>
            <a:off x="2727661" y="1825625"/>
            <a:ext cx="6736677" cy="4351338"/>
          </a:xfrm>
          <a:prstGeom prst="rect">
            <a:avLst/>
          </a:prstGeom>
        </p:spPr>
      </p:pic>
    </p:spTree>
    <p:extLst>
      <p:ext uri="{BB962C8B-B14F-4D97-AF65-F5344CB8AC3E}">
        <p14:creationId xmlns:p14="http://schemas.microsoft.com/office/powerpoint/2010/main" val="257949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4" name="Segnaposto contenuto 3"/>
          <p:cNvPicPr>
            <a:picLocks noGrp="1" noChangeAspect="1"/>
          </p:cNvPicPr>
          <p:nvPr>
            <p:ph idx="1"/>
          </p:nvPr>
        </p:nvPicPr>
        <p:blipFill>
          <a:blip r:embed="rId2"/>
          <a:stretch>
            <a:fillRect/>
          </a:stretch>
        </p:blipFill>
        <p:spPr>
          <a:xfrm>
            <a:off x="3372949" y="1825625"/>
            <a:ext cx="5446101" cy="4351338"/>
          </a:xfrm>
          <a:prstGeom prst="rect">
            <a:avLst/>
          </a:prstGeom>
        </p:spPr>
      </p:pic>
    </p:spTree>
    <p:extLst>
      <p:ext uri="{BB962C8B-B14F-4D97-AF65-F5344CB8AC3E}">
        <p14:creationId xmlns:p14="http://schemas.microsoft.com/office/powerpoint/2010/main" val="3379164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4" name="Segnaposto contenuto 3"/>
          <p:cNvPicPr>
            <a:picLocks noGrp="1" noChangeAspect="1"/>
          </p:cNvPicPr>
          <p:nvPr>
            <p:ph idx="1"/>
          </p:nvPr>
        </p:nvPicPr>
        <p:blipFill>
          <a:blip r:embed="rId2"/>
          <a:stretch>
            <a:fillRect/>
          </a:stretch>
        </p:blipFill>
        <p:spPr>
          <a:xfrm>
            <a:off x="1941965" y="1825625"/>
            <a:ext cx="8308069" cy="4351338"/>
          </a:xfrm>
          <a:prstGeom prst="rect">
            <a:avLst/>
          </a:prstGeom>
        </p:spPr>
      </p:pic>
    </p:spTree>
    <p:extLst>
      <p:ext uri="{BB962C8B-B14F-4D97-AF65-F5344CB8AC3E}">
        <p14:creationId xmlns:p14="http://schemas.microsoft.com/office/powerpoint/2010/main" val="427666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9320" y="1905"/>
            <a:ext cx="10515600" cy="871855"/>
          </a:xfrm>
        </p:spPr>
        <p:txBody>
          <a:bodyPr/>
          <a:lstStyle/>
          <a:p>
            <a:r>
              <a:rPr lang="en-US" dirty="0"/>
              <a:t>                         </a:t>
            </a:r>
            <a:r>
              <a:rPr lang="en-US" b="1" dirty="0"/>
              <a:t>RCC structure</a:t>
            </a:r>
          </a:p>
        </p:txBody>
      </p:sp>
      <p:grpSp>
        <p:nvGrpSpPr>
          <p:cNvPr id="31" name="Gruppo 30"/>
          <p:cNvGrpSpPr/>
          <p:nvPr/>
        </p:nvGrpSpPr>
        <p:grpSpPr>
          <a:xfrm>
            <a:off x="0" y="1350292"/>
            <a:ext cx="9045069" cy="4492542"/>
            <a:chOff x="483942" y="1409494"/>
            <a:chExt cx="9510078" cy="4767469"/>
          </a:xfrm>
        </p:grpSpPr>
        <p:grpSp>
          <p:nvGrpSpPr>
            <p:cNvPr id="11" name="Gruppo 10"/>
            <p:cNvGrpSpPr/>
            <p:nvPr/>
          </p:nvGrpSpPr>
          <p:grpSpPr>
            <a:xfrm>
              <a:off x="1765156" y="2109788"/>
              <a:ext cx="4330844" cy="4067175"/>
              <a:chOff x="4701396" y="1825624"/>
              <a:chExt cx="4330844" cy="4067175"/>
            </a:xfrm>
          </p:grpSpPr>
          <p:sp>
            <p:nvSpPr>
              <p:cNvPr id="4" name="Ovale 3"/>
              <p:cNvSpPr/>
              <p:nvPr/>
            </p:nvSpPr>
            <p:spPr>
              <a:xfrm>
                <a:off x="4701396" y="1825624"/>
                <a:ext cx="4330844" cy="4067175"/>
              </a:xfrm>
              <a:prstGeom prst="ellipse">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e 4"/>
              <p:cNvSpPr/>
              <p:nvPr/>
            </p:nvSpPr>
            <p:spPr>
              <a:xfrm>
                <a:off x="4785360" y="1910080"/>
                <a:ext cx="4165600" cy="3901440"/>
              </a:xfrm>
              <a:prstGeom prst="ellipse">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e 5"/>
              <p:cNvSpPr/>
              <p:nvPr/>
            </p:nvSpPr>
            <p:spPr>
              <a:xfrm>
                <a:off x="4876800" y="2011680"/>
                <a:ext cx="3972560" cy="3698240"/>
              </a:xfrm>
              <a:prstGeom prst="ellipse">
                <a:avLst/>
              </a:prstGeom>
              <a:solidFill>
                <a:schemeClr val="bg1"/>
              </a:solid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e 6"/>
              <p:cNvSpPr/>
              <p:nvPr/>
            </p:nvSpPr>
            <p:spPr>
              <a:xfrm>
                <a:off x="4968240" y="2092960"/>
                <a:ext cx="3810000" cy="3545840"/>
              </a:xfrm>
              <a:prstGeom prst="ellipse">
                <a:avLst/>
              </a:prstGeom>
              <a:solidFill>
                <a:schemeClr val="bg1"/>
              </a:solid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p:cNvSpPr/>
              <p:nvPr/>
            </p:nvSpPr>
            <p:spPr>
              <a:xfrm>
                <a:off x="5181600" y="2316481"/>
                <a:ext cx="3383280" cy="3119120"/>
              </a:xfrm>
              <a:prstGeom prst="ellipse">
                <a:avLst/>
              </a:prstGeom>
              <a:solidFill>
                <a:schemeClr val="bg1"/>
              </a:solid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p:cNvSpPr/>
              <p:nvPr/>
            </p:nvSpPr>
            <p:spPr>
              <a:xfrm>
                <a:off x="5293360" y="2392679"/>
                <a:ext cx="3169920" cy="2931161"/>
              </a:xfrm>
              <a:prstGeom prst="ellipse">
                <a:avLst/>
              </a:prstGeom>
              <a:solidFill>
                <a:schemeClr val="bg1"/>
              </a:solid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e 9"/>
              <p:cNvSpPr/>
              <p:nvPr/>
            </p:nvSpPr>
            <p:spPr>
              <a:xfrm>
                <a:off x="5337810" y="2463799"/>
                <a:ext cx="3070860" cy="280416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Connettore 1 12"/>
            <p:cNvCxnSpPr/>
            <p:nvPr/>
          </p:nvCxnSpPr>
          <p:spPr>
            <a:xfrm flipV="1">
              <a:off x="3692489" y="1425619"/>
              <a:ext cx="3872302" cy="70770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4373209" y="5433554"/>
              <a:ext cx="3872302" cy="70770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V="1">
              <a:off x="6121718" y="3212306"/>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V="1">
              <a:off x="5527040" y="1982472"/>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5953760" y="4236004"/>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V="1">
              <a:off x="4852598" y="1572738"/>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V="1">
              <a:off x="5933440" y="2576001"/>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flipV="1">
              <a:off x="6121718" y="3735983"/>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flipV="1">
              <a:off x="5572652" y="4817628"/>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flipV="1">
              <a:off x="2483929" y="3851074"/>
              <a:ext cx="2846333" cy="5926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flipV="1">
              <a:off x="2720076" y="4418872"/>
              <a:ext cx="2610186" cy="4996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flipV="1">
              <a:off x="2429319" y="3477871"/>
              <a:ext cx="2662288" cy="5110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flipV="1">
              <a:off x="2584486" y="3054241"/>
              <a:ext cx="2060911" cy="3918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flipV="1">
              <a:off x="3194793" y="4917028"/>
              <a:ext cx="1874838" cy="4105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flipV="1">
              <a:off x="4568118" y="1448615"/>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flipV="1">
              <a:off x="5210738" y="1765813"/>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flipV="1">
              <a:off x="5746079" y="2253343"/>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V="1">
              <a:off x="6055360" y="2883630"/>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flipV="1">
              <a:off x="6121718" y="3462502"/>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V="1">
              <a:off x="6069330" y="3967878"/>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flipV="1">
              <a:off x="5804979" y="4529139"/>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flipV="1">
              <a:off x="5261329" y="5069503"/>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flipV="1">
              <a:off x="4302089" y="1409494"/>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flipV="1">
              <a:off x="4747188" y="1511981"/>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flipV="1">
              <a:off x="5046627" y="1663715"/>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flipV="1">
              <a:off x="5360071" y="1877359"/>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flipV="1">
              <a:off x="5645977" y="2121732"/>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flipV="1">
              <a:off x="6078147" y="3848534"/>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flipV="1">
              <a:off x="5979478" y="4122182"/>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flipV="1">
              <a:off x="5859589" y="4378326"/>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Connettore 1 51"/>
            <p:cNvCxnSpPr/>
            <p:nvPr/>
          </p:nvCxnSpPr>
          <p:spPr>
            <a:xfrm flipV="1">
              <a:off x="5728036" y="4640861"/>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flipV="1">
              <a:off x="5483294" y="4915793"/>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flipV="1">
              <a:off x="5097571" y="5190335"/>
              <a:ext cx="3872302" cy="707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Connettore 2 55"/>
            <p:cNvCxnSpPr/>
            <p:nvPr/>
          </p:nvCxnSpPr>
          <p:spPr>
            <a:xfrm>
              <a:off x="1554769" y="1876962"/>
              <a:ext cx="1848831" cy="4944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a:off x="1532270" y="1869146"/>
              <a:ext cx="1615653" cy="10116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519972" y="1617803"/>
              <a:ext cx="979884" cy="369332"/>
            </a:xfrm>
            <a:prstGeom prst="rect">
              <a:avLst/>
            </a:prstGeom>
            <a:noFill/>
          </p:spPr>
          <p:txBody>
            <a:bodyPr wrap="none" rtlCol="0">
              <a:spAutoFit/>
            </a:bodyPr>
            <a:lstStyle/>
            <a:p>
              <a:r>
                <a:rPr lang="en-US" b="1" dirty="0"/>
                <a:t>graphite</a:t>
              </a:r>
            </a:p>
          </p:txBody>
        </p:sp>
        <p:cxnSp>
          <p:nvCxnSpPr>
            <p:cNvPr id="61" name="Connettore 2 60"/>
            <p:cNvCxnSpPr>
              <a:stCxn id="64" idx="3"/>
            </p:cNvCxnSpPr>
            <p:nvPr/>
          </p:nvCxnSpPr>
          <p:spPr>
            <a:xfrm>
              <a:off x="1457553" y="2263830"/>
              <a:ext cx="1546931" cy="251674"/>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p:cNvCxnSpPr>
              <a:stCxn id="64" idx="3"/>
            </p:cNvCxnSpPr>
            <p:nvPr/>
          </p:nvCxnSpPr>
          <p:spPr>
            <a:xfrm>
              <a:off x="1457553" y="2263830"/>
              <a:ext cx="1408765" cy="663425"/>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504535" y="2079164"/>
              <a:ext cx="953018" cy="369332"/>
            </a:xfrm>
            <a:prstGeom prst="rect">
              <a:avLst/>
            </a:prstGeom>
            <a:noFill/>
          </p:spPr>
          <p:txBody>
            <a:bodyPr wrap="none" rtlCol="0">
              <a:spAutoFit/>
            </a:bodyPr>
            <a:lstStyle/>
            <a:p>
              <a:r>
                <a:rPr lang="en-GB" b="1" dirty="0">
                  <a:solidFill>
                    <a:schemeClr val="accent2">
                      <a:lumMod val="75000"/>
                    </a:schemeClr>
                  </a:solidFill>
                </a:rPr>
                <a:t>Bakelite</a:t>
              </a:r>
            </a:p>
          </p:txBody>
        </p:sp>
        <p:cxnSp>
          <p:nvCxnSpPr>
            <p:cNvPr id="66" name="Connettore 2 65"/>
            <p:cNvCxnSpPr/>
            <p:nvPr/>
          </p:nvCxnSpPr>
          <p:spPr>
            <a:xfrm>
              <a:off x="1212010" y="2990722"/>
              <a:ext cx="969923" cy="3119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7" name="CasellaDiTesto 66"/>
            <p:cNvSpPr txBox="1"/>
            <p:nvPr/>
          </p:nvSpPr>
          <p:spPr>
            <a:xfrm>
              <a:off x="519972" y="2698216"/>
              <a:ext cx="679738" cy="369332"/>
            </a:xfrm>
            <a:prstGeom prst="rect">
              <a:avLst/>
            </a:prstGeom>
            <a:noFill/>
          </p:spPr>
          <p:txBody>
            <a:bodyPr wrap="none" rtlCol="0">
              <a:spAutoFit/>
            </a:bodyPr>
            <a:lstStyle/>
            <a:p>
              <a:r>
                <a:rPr lang="en-US" b="1" dirty="0">
                  <a:solidFill>
                    <a:schemeClr val="accent6"/>
                  </a:solidFill>
                </a:rPr>
                <a:t>foam</a:t>
              </a:r>
            </a:p>
          </p:txBody>
        </p:sp>
        <p:cxnSp>
          <p:nvCxnSpPr>
            <p:cNvPr id="69" name="Connettore 2 68"/>
            <p:cNvCxnSpPr/>
            <p:nvPr/>
          </p:nvCxnSpPr>
          <p:spPr>
            <a:xfrm flipV="1">
              <a:off x="1260419" y="3429000"/>
              <a:ext cx="588701" cy="2735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ttore 2 69"/>
            <p:cNvCxnSpPr/>
            <p:nvPr/>
          </p:nvCxnSpPr>
          <p:spPr>
            <a:xfrm>
              <a:off x="1260419" y="3477871"/>
              <a:ext cx="1127889" cy="7230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CasellaDiTesto 72"/>
            <p:cNvSpPr txBox="1"/>
            <p:nvPr/>
          </p:nvSpPr>
          <p:spPr>
            <a:xfrm>
              <a:off x="483942" y="3268080"/>
              <a:ext cx="841577" cy="369332"/>
            </a:xfrm>
            <a:prstGeom prst="rect">
              <a:avLst/>
            </a:prstGeom>
            <a:noFill/>
          </p:spPr>
          <p:txBody>
            <a:bodyPr wrap="none" rtlCol="0">
              <a:spAutoFit/>
            </a:bodyPr>
            <a:lstStyle/>
            <a:p>
              <a:r>
                <a:rPr lang="en-US" b="1" dirty="0">
                  <a:solidFill>
                    <a:srgbClr val="FF0000"/>
                  </a:solidFill>
                </a:rPr>
                <a:t>copper</a:t>
              </a:r>
            </a:p>
          </p:txBody>
        </p:sp>
      </p:grpSp>
      <p:pic>
        <p:nvPicPr>
          <p:cNvPr id="63" name="Segnaposto contenuto 3"/>
          <p:cNvPicPr>
            <a:picLocks noGrp="1" noChangeAspect="1"/>
          </p:cNvPicPr>
          <p:nvPr>
            <p:ph idx="1"/>
          </p:nvPr>
        </p:nvPicPr>
        <p:blipFill>
          <a:blip r:embed="rId2"/>
          <a:stretch>
            <a:fillRect/>
          </a:stretch>
        </p:blipFill>
        <p:spPr>
          <a:xfrm>
            <a:off x="6174655" y="1205915"/>
            <a:ext cx="5984233" cy="4781296"/>
          </a:xfrm>
          <a:prstGeom prst="rect">
            <a:avLst/>
          </a:prstGeom>
        </p:spPr>
      </p:pic>
      <p:cxnSp>
        <p:nvCxnSpPr>
          <p:cNvPr id="33" name="Connettore 2 32"/>
          <p:cNvCxnSpPr/>
          <p:nvPr/>
        </p:nvCxnSpPr>
        <p:spPr>
          <a:xfrm>
            <a:off x="993594" y="4371252"/>
            <a:ext cx="630722" cy="2406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23501" y="4154541"/>
            <a:ext cx="932499" cy="369332"/>
          </a:xfrm>
          <a:prstGeom prst="rect">
            <a:avLst/>
          </a:prstGeom>
          <a:noFill/>
        </p:spPr>
        <p:txBody>
          <a:bodyPr wrap="none" rtlCol="0">
            <a:spAutoFit/>
          </a:bodyPr>
          <a:lstStyle/>
          <a:p>
            <a:r>
              <a:rPr lang="en-US" b="1" dirty="0">
                <a:solidFill>
                  <a:schemeClr val="accent1"/>
                </a:solidFill>
              </a:rPr>
              <a:t>Gas gap</a:t>
            </a:r>
          </a:p>
        </p:txBody>
      </p:sp>
      <p:sp>
        <p:nvSpPr>
          <p:cNvPr id="35" name="Rettangolo 34"/>
          <p:cNvSpPr/>
          <p:nvPr/>
        </p:nvSpPr>
        <p:spPr>
          <a:xfrm>
            <a:off x="839768" y="6255472"/>
            <a:ext cx="6430039" cy="369332"/>
          </a:xfrm>
          <a:prstGeom prst="rect">
            <a:avLst/>
          </a:prstGeom>
        </p:spPr>
        <p:txBody>
          <a:bodyPr wrap="square">
            <a:spAutoFit/>
          </a:bodyPr>
          <a:lstStyle/>
          <a:p>
            <a:r>
              <a:rPr lang="en-US" b="1" dirty="0"/>
              <a:t>N°3 </a:t>
            </a:r>
            <a:r>
              <a:rPr lang="en-US" dirty="0"/>
              <a:t>                                                                              CERN RPC 2022</a:t>
            </a:r>
          </a:p>
        </p:txBody>
      </p:sp>
    </p:spTree>
    <p:extLst>
      <p:ext uri="{BB962C8B-B14F-4D97-AF65-F5344CB8AC3E}">
        <p14:creationId xmlns:p14="http://schemas.microsoft.com/office/powerpoint/2010/main" val="3748967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4" name="Segnaposto contenuto 3"/>
          <p:cNvPicPr>
            <a:picLocks noGrp="1" noChangeAspect="1"/>
          </p:cNvPicPr>
          <p:nvPr>
            <p:ph idx="1"/>
          </p:nvPr>
        </p:nvPicPr>
        <p:blipFill>
          <a:blip r:embed="rId2"/>
          <a:stretch>
            <a:fillRect/>
          </a:stretch>
        </p:blipFill>
        <p:spPr>
          <a:xfrm>
            <a:off x="838200" y="1992150"/>
            <a:ext cx="10515600" cy="4018287"/>
          </a:xfrm>
          <a:prstGeom prst="rect">
            <a:avLst/>
          </a:prstGeom>
        </p:spPr>
      </p:pic>
    </p:spTree>
    <p:extLst>
      <p:ext uri="{BB962C8B-B14F-4D97-AF65-F5344CB8AC3E}">
        <p14:creationId xmlns:p14="http://schemas.microsoft.com/office/powerpoint/2010/main" val="51046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7031D5-8C2D-41AE-8B42-B67FD31BFFEB}"/>
              </a:ext>
            </a:extLst>
          </p:cNvPr>
          <p:cNvSpPr>
            <a:spLocks noGrp="1"/>
          </p:cNvSpPr>
          <p:nvPr>
            <p:ph type="title"/>
          </p:nvPr>
        </p:nvSpPr>
        <p:spPr/>
        <p:txBody>
          <a:bodyPr/>
          <a:lstStyle/>
          <a:p>
            <a:r>
              <a:rPr lang="en-US" dirty="0"/>
              <a:t> Electric field in cylindrical geometry</a:t>
            </a:r>
          </a:p>
        </p:txBody>
      </p:sp>
      <p:sp>
        <p:nvSpPr>
          <p:cNvPr id="5" name="Arco 4">
            <a:extLst>
              <a:ext uri="{FF2B5EF4-FFF2-40B4-BE49-F238E27FC236}">
                <a16:creationId xmlns:a16="http://schemas.microsoft.com/office/drawing/2014/main" id="{14EB4ADB-0953-4EE5-9C4F-5AFB061A83D2}"/>
              </a:ext>
            </a:extLst>
          </p:cNvPr>
          <p:cNvSpPr/>
          <p:nvPr/>
        </p:nvSpPr>
        <p:spPr>
          <a:xfrm rot="10502488">
            <a:off x="1332801" y="859787"/>
            <a:ext cx="1595887" cy="33789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grpSp>
        <p:nvGrpSpPr>
          <p:cNvPr id="6" name="Gruppo 5">
            <a:extLst>
              <a:ext uri="{FF2B5EF4-FFF2-40B4-BE49-F238E27FC236}">
                <a16:creationId xmlns:a16="http://schemas.microsoft.com/office/drawing/2014/main" id="{86FD3A3A-7527-43FB-A6C5-43CF12D1344A}"/>
              </a:ext>
            </a:extLst>
          </p:cNvPr>
          <p:cNvGrpSpPr/>
          <p:nvPr/>
        </p:nvGrpSpPr>
        <p:grpSpPr>
          <a:xfrm>
            <a:off x="671259" y="1597190"/>
            <a:ext cx="4069866" cy="3197320"/>
            <a:chOff x="1885944" y="2198337"/>
            <a:chExt cx="4069866" cy="3197320"/>
          </a:xfrm>
        </p:grpSpPr>
        <p:cxnSp>
          <p:nvCxnSpPr>
            <p:cNvPr id="23" name="Connettore 2 22">
              <a:extLst>
                <a:ext uri="{FF2B5EF4-FFF2-40B4-BE49-F238E27FC236}">
                  <a16:creationId xmlns:a16="http://schemas.microsoft.com/office/drawing/2014/main" id="{E7088B74-6897-4D96-A725-A5C2402A2075}"/>
                </a:ext>
              </a:extLst>
            </p:cNvPr>
            <p:cNvCxnSpPr/>
            <p:nvPr/>
          </p:nvCxnSpPr>
          <p:spPr>
            <a:xfrm flipH="1" flipV="1">
              <a:off x="2484408" y="2656936"/>
              <a:ext cx="17252" cy="2216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3F7940DB-8CFC-48DC-9F4F-0DFFB9AD009C}"/>
                </a:ext>
              </a:extLst>
            </p:cNvPr>
            <p:cNvCxnSpPr>
              <a:endCxn id="30" idx="0"/>
            </p:cNvCxnSpPr>
            <p:nvPr/>
          </p:nvCxnSpPr>
          <p:spPr>
            <a:xfrm>
              <a:off x="2501660" y="4873925"/>
              <a:ext cx="2920750" cy="0"/>
            </a:xfrm>
            <a:prstGeom prst="straightConnector1">
              <a:avLst/>
            </a:prstGeom>
            <a:ln w="47625">
              <a:solidFill>
                <a:schemeClr val="tx1">
                  <a:alpha val="94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Immagine 24">
              <a:extLst>
                <a:ext uri="{FF2B5EF4-FFF2-40B4-BE49-F238E27FC236}">
                  <a16:creationId xmlns:a16="http://schemas.microsoft.com/office/drawing/2014/main" id="{64B366FF-E354-4EEB-9183-3F412CD7821F}"/>
                </a:ext>
              </a:extLst>
            </p:cNvPr>
            <p:cNvPicPr>
              <a:picLocks noChangeAspect="1"/>
            </p:cNvPicPr>
            <p:nvPr/>
          </p:nvPicPr>
          <p:blipFill>
            <a:blip r:embed="rId2"/>
            <a:stretch>
              <a:fillRect/>
            </a:stretch>
          </p:blipFill>
          <p:spPr>
            <a:xfrm flipH="1">
              <a:off x="3418880" y="3185476"/>
              <a:ext cx="1214079" cy="1664352"/>
            </a:xfrm>
            <a:prstGeom prst="rect">
              <a:avLst/>
            </a:prstGeom>
          </p:spPr>
        </p:pic>
        <p:cxnSp>
          <p:nvCxnSpPr>
            <p:cNvPr id="26" name="Connettore 1 14">
              <a:extLst>
                <a:ext uri="{FF2B5EF4-FFF2-40B4-BE49-F238E27FC236}">
                  <a16:creationId xmlns:a16="http://schemas.microsoft.com/office/drawing/2014/main" id="{9474092F-727A-446E-B657-C59684F71FBA}"/>
                </a:ext>
              </a:extLst>
            </p:cNvPr>
            <p:cNvCxnSpPr/>
            <p:nvPr/>
          </p:nvCxnSpPr>
          <p:spPr>
            <a:xfrm>
              <a:off x="3566160" y="4876130"/>
              <a:ext cx="0" cy="1524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19">
              <a:extLst>
                <a:ext uri="{FF2B5EF4-FFF2-40B4-BE49-F238E27FC236}">
                  <a16:creationId xmlns:a16="http://schemas.microsoft.com/office/drawing/2014/main" id="{363FD2F6-96A8-4513-AB5A-F4B19589DDBA}"/>
                </a:ext>
              </a:extLst>
            </p:cNvPr>
            <p:cNvCxnSpPr/>
            <p:nvPr/>
          </p:nvCxnSpPr>
          <p:spPr>
            <a:xfrm>
              <a:off x="4632959" y="4873925"/>
              <a:ext cx="0" cy="1524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ttore 1 20">
              <a:extLst>
                <a:ext uri="{FF2B5EF4-FFF2-40B4-BE49-F238E27FC236}">
                  <a16:creationId xmlns:a16="http://schemas.microsoft.com/office/drawing/2014/main" id="{048DA258-183B-472A-B543-8F847FF1C1D7}"/>
                </a:ext>
              </a:extLst>
            </p:cNvPr>
            <p:cNvCxnSpPr/>
            <p:nvPr/>
          </p:nvCxnSpPr>
          <p:spPr>
            <a:xfrm flipH="1">
              <a:off x="2311688" y="4142405"/>
              <a:ext cx="17272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Immagine 28">
              <a:extLst>
                <a:ext uri="{FF2B5EF4-FFF2-40B4-BE49-F238E27FC236}">
                  <a16:creationId xmlns:a16="http://schemas.microsoft.com/office/drawing/2014/main" id="{1ED938C7-16A1-4684-B163-18F044BAC875}"/>
                </a:ext>
              </a:extLst>
            </p:cNvPr>
            <p:cNvPicPr>
              <a:picLocks noChangeAspect="1"/>
            </p:cNvPicPr>
            <p:nvPr/>
          </p:nvPicPr>
          <p:blipFill>
            <a:blip r:embed="rId3"/>
            <a:stretch>
              <a:fillRect/>
            </a:stretch>
          </p:blipFill>
          <p:spPr>
            <a:xfrm>
              <a:off x="2278324" y="3415965"/>
              <a:ext cx="195089" cy="36579"/>
            </a:xfrm>
            <a:prstGeom prst="rect">
              <a:avLst/>
            </a:prstGeom>
          </p:spPr>
        </p:pic>
        <p:sp>
          <p:nvSpPr>
            <p:cNvPr id="30" name="CasellaDiTesto 23">
              <a:extLst>
                <a:ext uri="{FF2B5EF4-FFF2-40B4-BE49-F238E27FC236}">
                  <a16:creationId xmlns:a16="http://schemas.microsoft.com/office/drawing/2014/main" id="{C04279F0-CC1D-4363-9B1E-392817AF0C80}"/>
                </a:ext>
              </a:extLst>
            </p:cNvPr>
            <p:cNvSpPr txBox="1"/>
            <p:nvPr/>
          </p:nvSpPr>
          <p:spPr>
            <a:xfrm>
              <a:off x="4889010" y="4873925"/>
              <a:ext cx="1066800"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R</a:t>
              </a:r>
              <a:r>
                <a:rPr lang="en-US" b="1" baseline="-25000" dirty="0"/>
                <a:t>1</a:t>
              </a:r>
              <a:r>
                <a:rPr lang="en-US" b="1" dirty="0"/>
                <a:t>/R</a:t>
              </a:r>
              <a:r>
                <a:rPr lang="en-US" b="1" baseline="-25000" dirty="0"/>
                <a:t>2</a:t>
              </a:r>
            </a:p>
          </p:txBody>
        </p:sp>
        <p:sp>
          <p:nvSpPr>
            <p:cNvPr id="31" name="CasellaDiTesto 26">
              <a:extLst>
                <a:ext uri="{FF2B5EF4-FFF2-40B4-BE49-F238E27FC236}">
                  <a16:creationId xmlns:a16="http://schemas.microsoft.com/office/drawing/2014/main" id="{4BFB081B-D05D-4A90-963D-E48ECBA8BCC5}"/>
                </a:ext>
              </a:extLst>
            </p:cNvPr>
            <p:cNvSpPr txBox="1"/>
            <p:nvPr/>
          </p:nvSpPr>
          <p:spPr>
            <a:xfrm>
              <a:off x="4482116" y="5026325"/>
              <a:ext cx="301686"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1</a:t>
              </a:r>
            </a:p>
          </p:txBody>
        </p:sp>
        <p:cxnSp>
          <p:nvCxnSpPr>
            <p:cNvPr id="32" name="Connettore 1 28">
              <a:extLst>
                <a:ext uri="{FF2B5EF4-FFF2-40B4-BE49-F238E27FC236}">
                  <a16:creationId xmlns:a16="http://schemas.microsoft.com/office/drawing/2014/main" id="{771E98B4-0E4A-47CC-9050-82192BFB6858}"/>
                </a:ext>
              </a:extLst>
            </p:cNvPr>
            <p:cNvCxnSpPr/>
            <p:nvPr/>
          </p:nvCxnSpPr>
          <p:spPr>
            <a:xfrm flipV="1">
              <a:off x="4653279" y="2198337"/>
              <a:ext cx="0" cy="2675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CasellaDiTesto 29">
              <a:extLst>
                <a:ext uri="{FF2B5EF4-FFF2-40B4-BE49-F238E27FC236}">
                  <a16:creationId xmlns:a16="http://schemas.microsoft.com/office/drawing/2014/main" id="{ACB7545B-2767-41AB-B703-3157D95EAF68}"/>
                </a:ext>
              </a:extLst>
            </p:cNvPr>
            <p:cNvSpPr txBox="1"/>
            <p:nvPr/>
          </p:nvSpPr>
          <p:spPr>
            <a:xfrm>
              <a:off x="1885944" y="2656936"/>
              <a:ext cx="566374"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t>E</a:t>
              </a:r>
              <a:r>
                <a:rPr lang="en-US" b="1" baseline="-25000" dirty="0" err="1"/>
                <a:t>max</a:t>
              </a:r>
              <a:endParaRPr lang="en-US" b="1" baseline="-25000" dirty="0"/>
            </a:p>
          </p:txBody>
        </p:sp>
      </p:grpSp>
      <p:grpSp>
        <p:nvGrpSpPr>
          <p:cNvPr id="7" name="Gruppo 6">
            <a:extLst>
              <a:ext uri="{FF2B5EF4-FFF2-40B4-BE49-F238E27FC236}">
                <a16:creationId xmlns:a16="http://schemas.microsoft.com/office/drawing/2014/main" id="{ECB3FC46-D661-4DB7-9640-BCA109C183D0}"/>
              </a:ext>
            </a:extLst>
          </p:cNvPr>
          <p:cNvGrpSpPr/>
          <p:nvPr/>
        </p:nvGrpSpPr>
        <p:grpSpPr>
          <a:xfrm>
            <a:off x="4193589" y="1952051"/>
            <a:ext cx="2717800" cy="2424463"/>
            <a:chOff x="8636000" y="2198337"/>
            <a:chExt cx="2717800" cy="2424463"/>
          </a:xfrm>
        </p:grpSpPr>
        <p:sp>
          <p:nvSpPr>
            <p:cNvPr id="14" name="Ovale 13">
              <a:extLst>
                <a:ext uri="{FF2B5EF4-FFF2-40B4-BE49-F238E27FC236}">
                  <a16:creationId xmlns:a16="http://schemas.microsoft.com/office/drawing/2014/main" id="{CBABC364-BA8E-458E-AF3B-3219FCA14F00}"/>
                </a:ext>
              </a:extLst>
            </p:cNvPr>
            <p:cNvSpPr/>
            <p:nvPr/>
          </p:nvSpPr>
          <p:spPr>
            <a:xfrm>
              <a:off x="8636000" y="2198337"/>
              <a:ext cx="2717800" cy="2424463"/>
            </a:xfrm>
            <a:prstGeom prst="ellipse">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e 14">
              <a:extLst>
                <a:ext uri="{FF2B5EF4-FFF2-40B4-BE49-F238E27FC236}">
                  <a16:creationId xmlns:a16="http://schemas.microsoft.com/office/drawing/2014/main" id="{C4715B54-DC1F-4BFE-B6C1-1C5A297DAAD6}"/>
                </a:ext>
              </a:extLst>
            </p:cNvPr>
            <p:cNvSpPr/>
            <p:nvPr/>
          </p:nvSpPr>
          <p:spPr>
            <a:xfrm>
              <a:off x="8879840" y="2399648"/>
              <a:ext cx="2255520" cy="2021840"/>
            </a:xfrm>
            <a:prstGeom prst="ellipse">
              <a:avLst/>
            </a:prstGeom>
            <a:solidFill>
              <a:schemeClr val="bg1"/>
            </a:solid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e 15">
              <a:extLst>
                <a:ext uri="{FF2B5EF4-FFF2-40B4-BE49-F238E27FC236}">
                  <a16:creationId xmlns:a16="http://schemas.microsoft.com/office/drawing/2014/main" id="{48262363-AB5D-4554-AD4E-A8AA02B760F4}"/>
                </a:ext>
              </a:extLst>
            </p:cNvPr>
            <p:cNvSpPr/>
            <p:nvPr/>
          </p:nvSpPr>
          <p:spPr>
            <a:xfrm>
              <a:off x="9159240" y="2630836"/>
              <a:ext cx="1696720" cy="1559464"/>
            </a:xfrm>
            <a:prstGeom prst="ellipse">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7" name="Connettore 2 16">
              <a:extLst>
                <a:ext uri="{FF2B5EF4-FFF2-40B4-BE49-F238E27FC236}">
                  <a16:creationId xmlns:a16="http://schemas.microsoft.com/office/drawing/2014/main" id="{08E85919-D727-4481-B17B-3D57B8235EC1}"/>
                </a:ext>
              </a:extLst>
            </p:cNvPr>
            <p:cNvCxnSpPr/>
            <p:nvPr/>
          </p:nvCxnSpPr>
          <p:spPr>
            <a:xfrm>
              <a:off x="10007600" y="3429000"/>
              <a:ext cx="1209040" cy="50292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37">
              <a:extLst>
                <a:ext uri="{FF2B5EF4-FFF2-40B4-BE49-F238E27FC236}">
                  <a16:creationId xmlns:a16="http://schemas.microsoft.com/office/drawing/2014/main" id="{CA699725-A40E-4FDC-875E-92F3511D85A9}"/>
                </a:ext>
              </a:extLst>
            </p:cNvPr>
            <p:cNvSpPr txBox="1"/>
            <p:nvPr/>
          </p:nvSpPr>
          <p:spPr>
            <a:xfrm>
              <a:off x="10415592" y="3311128"/>
              <a:ext cx="393056"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R</a:t>
              </a:r>
              <a:r>
                <a:rPr lang="en-US" b="1" baseline="-25000" dirty="0"/>
                <a:t>2</a:t>
              </a:r>
            </a:p>
          </p:txBody>
        </p:sp>
        <p:cxnSp>
          <p:nvCxnSpPr>
            <p:cNvPr id="19" name="Connettore 2 18">
              <a:extLst>
                <a:ext uri="{FF2B5EF4-FFF2-40B4-BE49-F238E27FC236}">
                  <a16:creationId xmlns:a16="http://schemas.microsoft.com/office/drawing/2014/main" id="{32567D5D-E2E8-4698-BF3B-F34B4B0270A7}"/>
                </a:ext>
              </a:extLst>
            </p:cNvPr>
            <p:cNvCxnSpPr>
              <a:endCxn id="16" idx="0"/>
            </p:cNvCxnSpPr>
            <p:nvPr/>
          </p:nvCxnSpPr>
          <p:spPr>
            <a:xfrm flipV="1">
              <a:off x="10007600" y="2630836"/>
              <a:ext cx="0" cy="79816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40">
              <a:extLst>
                <a:ext uri="{FF2B5EF4-FFF2-40B4-BE49-F238E27FC236}">
                  <a16:creationId xmlns:a16="http://schemas.microsoft.com/office/drawing/2014/main" id="{DF00D9D9-75C4-4CD3-A303-3386DC4B8501}"/>
                </a:ext>
              </a:extLst>
            </p:cNvPr>
            <p:cNvSpPr txBox="1"/>
            <p:nvPr/>
          </p:nvSpPr>
          <p:spPr>
            <a:xfrm>
              <a:off x="9614544" y="2858356"/>
              <a:ext cx="393056"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R</a:t>
              </a:r>
              <a:r>
                <a:rPr lang="en-US" b="1" baseline="-25000" dirty="0"/>
                <a:t>1</a:t>
              </a:r>
            </a:p>
          </p:txBody>
        </p:sp>
        <p:cxnSp>
          <p:nvCxnSpPr>
            <p:cNvPr id="21" name="Connettore 2 20">
              <a:extLst>
                <a:ext uri="{FF2B5EF4-FFF2-40B4-BE49-F238E27FC236}">
                  <a16:creationId xmlns:a16="http://schemas.microsoft.com/office/drawing/2014/main" id="{890B8F49-BF94-4F01-987F-91315FFBE17E}"/>
                </a:ext>
              </a:extLst>
            </p:cNvPr>
            <p:cNvCxnSpPr/>
            <p:nvPr/>
          </p:nvCxnSpPr>
          <p:spPr>
            <a:xfrm flipH="1">
              <a:off x="9052560" y="3429000"/>
              <a:ext cx="942340" cy="50292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2" name="CasellaDiTesto 43">
              <a:extLst>
                <a:ext uri="{FF2B5EF4-FFF2-40B4-BE49-F238E27FC236}">
                  <a16:creationId xmlns:a16="http://schemas.microsoft.com/office/drawing/2014/main" id="{B53614C9-5AF6-4548-9D51-A7C213AC5094}"/>
                </a:ext>
              </a:extLst>
            </p:cNvPr>
            <p:cNvSpPr txBox="1"/>
            <p:nvPr/>
          </p:nvSpPr>
          <p:spPr>
            <a:xfrm>
              <a:off x="9334793" y="3351465"/>
              <a:ext cx="264816"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rPr>
                <a:t>r</a:t>
              </a:r>
            </a:p>
          </p:txBody>
        </p:sp>
      </p:grpSp>
      <p:sp>
        <p:nvSpPr>
          <p:cNvPr id="8" name="CasellaDiTesto 45">
            <a:extLst>
              <a:ext uri="{FF2B5EF4-FFF2-40B4-BE49-F238E27FC236}">
                <a16:creationId xmlns:a16="http://schemas.microsoft.com/office/drawing/2014/main" id="{752630EF-5FFA-4A66-9DA7-36C46D78ACED}"/>
              </a:ext>
            </a:extLst>
          </p:cNvPr>
          <p:cNvSpPr txBox="1"/>
          <p:nvPr/>
        </p:nvSpPr>
        <p:spPr>
          <a:xfrm>
            <a:off x="2156642" y="5941385"/>
            <a:ext cx="3486980" cy="523220"/>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a:t>E</a:t>
            </a:r>
            <a:r>
              <a:rPr lang="en-US" sz="2800" b="1" baseline="-25000" dirty="0" err="1"/>
              <a:t>max</a:t>
            </a:r>
            <a:r>
              <a:rPr lang="en-US" sz="2800" b="1" dirty="0"/>
              <a:t>=(V/R</a:t>
            </a:r>
            <a:r>
              <a:rPr lang="en-US" sz="2800" b="1" baseline="-25000" dirty="0"/>
              <a:t>1</a:t>
            </a:r>
            <a:r>
              <a:rPr lang="en-US" sz="2800" b="1" dirty="0"/>
              <a:t>)/log(R</a:t>
            </a:r>
            <a:r>
              <a:rPr lang="en-US" sz="2800" b="1" baseline="-25000" dirty="0"/>
              <a:t>2</a:t>
            </a:r>
            <a:r>
              <a:rPr lang="en-US" sz="2800" b="1" dirty="0"/>
              <a:t>/R</a:t>
            </a:r>
            <a:r>
              <a:rPr lang="en-US" sz="2800" b="1" baseline="-25000" dirty="0"/>
              <a:t>1</a:t>
            </a:r>
            <a:r>
              <a:rPr lang="en-US" sz="2800" b="1" dirty="0"/>
              <a:t>)</a:t>
            </a:r>
          </a:p>
        </p:txBody>
      </p:sp>
      <p:sp>
        <p:nvSpPr>
          <p:cNvPr id="9" name="CasellaDiTesto 46">
            <a:extLst>
              <a:ext uri="{FF2B5EF4-FFF2-40B4-BE49-F238E27FC236}">
                <a16:creationId xmlns:a16="http://schemas.microsoft.com/office/drawing/2014/main" id="{53FDA076-6FED-4899-A31F-216055D97471}"/>
              </a:ext>
            </a:extLst>
          </p:cNvPr>
          <p:cNvSpPr txBox="1"/>
          <p:nvPr/>
        </p:nvSpPr>
        <p:spPr>
          <a:xfrm>
            <a:off x="2021916" y="5270407"/>
            <a:ext cx="2870466" cy="523220"/>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E=(V/r)/log(R</a:t>
            </a:r>
            <a:r>
              <a:rPr lang="en-US" sz="2800" b="1" baseline="-25000" dirty="0"/>
              <a:t>2</a:t>
            </a:r>
            <a:r>
              <a:rPr lang="en-US" sz="2800" b="1" dirty="0"/>
              <a:t>/R</a:t>
            </a:r>
            <a:r>
              <a:rPr lang="en-US" sz="2800" b="1" baseline="-25000" dirty="0"/>
              <a:t>1</a:t>
            </a:r>
            <a:r>
              <a:rPr lang="en-US" sz="2800" b="1" dirty="0"/>
              <a:t>)</a:t>
            </a:r>
          </a:p>
        </p:txBody>
      </p:sp>
      <p:sp>
        <p:nvSpPr>
          <p:cNvPr id="10" name="CasellaDiTesto 47">
            <a:extLst>
              <a:ext uri="{FF2B5EF4-FFF2-40B4-BE49-F238E27FC236}">
                <a16:creationId xmlns:a16="http://schemas.microsoft.com/office/drawing/2014/main" id="{6C68B68D-1275-40C6-8F6C-470E98D5C79E}"/>
              </a:ext>
            </a:extLst>
          </p:cNvPr>
          <p:cNvSpPr txBox="1"/>
          <p:nvPr/>
        </p:nvSpPr>
        <p:spPr>
          <a:xfrm>
            <a:off x="2102169" y="4642110"/>
            <a:ext cx="540533"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fig1</a:t>
            </a:r>
          </a:p>
        </p:txBody>
      </p:sp>
      <p:sp>
        <p:nvSpPr>
          <p:cNvPr id="11" name="CasellaDiTesto 48">
            <a:extLst>
              <a:ext uri="{FF2B5EF4-FFF2-40B4-BE49-F238E27FC236}">
                <a16:creationId xmlns:a16="http://schemas.microsoft.com/office/drawing/2014/main" id="{4C2D5605-A19F-4B47-88F2-C19CD51CA369}"/>
              </a:ext>
            </a:extLst>
          </p:cNvPr>
          <p:cNvSpPr txBox="1"/>
          <p:nvPr/>
        </p:nvSpPr>
        <p:spPr>
          <a:xfrm>
            <a:off x="5275903" y="4705390"/>
            <a:ext cx="540533"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fig2</a:t>
            </a:r>
          </a:p>
        </p:txBody>
      </p:sp>
      <p:sp>
        <p:nvSpPr>
          <p:cNvPr id="12" name="CasellaDiTesto 49">
            <a:extLst>
              <a:ext uri="{FF2B5EF4-FFF2-40B4-BE49-F238E27FC236}">
                <a16:creationId xmlns:a16="http://schemas.microsoft.com/office/drawing/2014/main" id="{37DEBDF7-03DB-4055-8B4B-B18A9BC12579}"/>
              </a:ext>
            </a:extLst>
          </p:cNvPr>
          <p:cNvSpPr txBox="1"/>
          <p:nvPr/>
        </p:nvSpPr>
        <p:spPr>
          <a:xfrm>
            <a:off x="1428680" y="5347351"/>
            <a:ext cx="445956"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(1)</a:t>
            </a:r>
          </a:p>
        </p:txBody>
      </p:sp>
      <p:sp>
        <p:nvSpPr>
          <p:cNvPr id="13" name="CasellaDiTesto 50">
            <a:extLst>
              <a:ext uri="{FF2B5EF4-FFF2-40B4-BE49-F238E27FC236}">
                <a16:creationId xmlns:a16="http://schemas.microsoft.com/office/drawing/2014/main" id="{EE6D6428-C275-4393-B6A7-1B933D94CB8B}"/>
              </a:ext>
            </a:extLst>
          </p:cNvPr>
          <p:cNvSpPr txBox="1"/>
          <p:nvPr/>
        </p:nvSpPr>
        <p:spPr>
          <a:xfrm>
            <a:off x="1428680" y="6003028"/>
            <a:ext cx="445956"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(2)</a:t>
            </a:r>
          </a:p>
        </p:txBody>
      </p:sp>
      <p:sp>
        <p:nvSpPr>
          <p:cNvPr id="35" name="CasellaDiTesto 34">
            <a:extLst>
              <a:ext uri="{FF2B5EF4-FFF2-40B4-BE49-F238E27FC236}">
                <a16:creationId xmlns:a16="http://schemas.microsoft.com/office/drawing/2014/main" id="{B493EEA2-C33E-4A4B-9AFD-E49A743231FE}"/>
              </a:ext>
            </a:extLst>
          </p:cNvPr>
          <p:cNvSpPr txBox="1"/>
          <p:nvPr/>
        </p:nvSpPr>
        <p:spPr>
          <a:xfrm>
            <a:off x="7052348" y="1663291"/>
            <a:ext cx="4142520" cy="4801314"/>
          </a:xfrm>
          <a:prstGeom prst="rect">
            <a:avLst/>
          </a:prstGeom>
          <a:noFill/>
        </p:spPr>
        <p:txBody>
          <a:bodyPr wrap="square">
            <a:spAutoFit/>
          </a:bodyPr>
          <a:lstStyle/>
          <a:p>
            <a:r>
              <a:rPr lang="en-US" dirty="0"/>
              <a:t>In fig (1) the E</a:t>
            </a:r>
            <a:r>
              <a:rPr lang="en-US" sz="1100" dirty="0"/>
              <a:t>max</a:t>
            </a:r>
            <a:r>
              <a:rPr lang="en-US" dirty="0"/>
              <a:t> trend is graphically represented as a function of the ratio R1 / R2</a:t>
            </a:r>
          </a:p>
          <a:p>
            <a:endParaRPr lang="en-US" dirty="0"/>
          </a:p>
          <a:p>
            <a:r>
              <a:rPr lang="en-US" dirty="0"/>
              <a:t>From (1) it is clear that the electric field E reaches its greatest value on the surface of the inner cylinder, that is for r = R1, while as r increases it decreases until it reaches its smallest value at r = R2; </a:t>
            </a:r>
            <a:r>
              <a:rPr lang="en-US" dirty="0" err="1"/>
              <a:t>ie</a:t>
            </a:r>
            <a:r>
              <a:rPr lang="en-US" dirty="0"/>
              <a:t> on the surface of the outer cylinder</a:t>
            </a:r>
          </a:p>
          <a:p>
            <a:endParaRPr lang="en-US" dirty="0"/>
          </a:p>
          <a:p>
            <a:r>
              <a:rPr lang="en-US" dirty="0"/>
              <a:t>There are two cases: </a:t>
            </a:r>
          </a:p>
          <a:p>
            <a:pPr marL="285750" indent="-285750">
              <a:buFont typeface="Arial" panose="020B0604020202020204" pitchFamily="34" charset="0"/>
              <a:buChar char="•"/>
            </a:pPr>
            <a:r>
              <a:rPr lang="en-US" dirty="0"/>
              <a:t>for R2 / R1 &lt;(1 / e) we have the gas discharge rate at Townsend</a:t>
            </a:r>
          </a:p>
          <a:p>
            <a:pPr marL="285750" indent="-285750">
              <a:buFont typeface="Arial" panose="020B0604020202020204" pitchFamily="34" charset="0"/>
              <a:buChar char="•"/>
            </a:pPr>
            <a:r>
              <a:rPr lang="en-US" dirty="0"/>
              <a:t>for R2 / R1&gt; (1 / e) we have the spark rate</a:t>
            </a:r>
          </a:p>
        </p:txBody>
      </p:sp>
    </p:spTree>
    <p:extLst>
      <p:ext uri="{BB962C8B-B14F-4D97-AF65-F5344CB8AC3E}">
        <p14:creationId xmlns:p14="http://schemas.microsoft.com/office/powerpoint/2010/main" val="106780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BC137-57EF-429B-8C55-DE05E4ECDA1A}"/>
              </a:ext>
            </a:extLst>
          </p:cNvPr>
          <p:cNvSpPr>
            <a:spLocks noGrp="1"/>
          </p:cNvSpPr>
          <p:nvPr>
            <p:ph type="title"/>
          </p:nvPr>
        </p:nvSpPr>
        <p:spPr/>
        <p:txBody>
          <a:bodyPr anchor="t" anchorCtr="0"/>
          <a:lstStyle/>
          <a:p>
            <a:r>
              <a:rPr lang="it-IT" dirty="0" err="1"/>
              <a:t>Cylindrical</a:t>
            </a:r>
            <a:r>
              <a:rPr lang="it-IT" dirty="0"/>
              <a:t> </a:t>
            </a:r>
            <a:r>
              <a:rPr lang="it-IT" dirty="0" err="1"/>
              <a:t>Geometry</a:t>
            </a:r>
            <a:r>
              <a:rPr lang="it-IT" dirty="0"/>
              <a:t>: </a:t>
            </a:r>
            <a:r>
              <a:rPr lang="it-IT" dirty="0" err="1"/>
              <a:t>Why</a:t>
            </a:r>
            <a:r>
              <a:rPr lang="it-IT" dirty="0"/>
              <a:t>?</a:t>
            </a:r>
            <a:endParaRPr lang="en-US" dirty="0"/>
          </a:p>
        </p:txBody>
      </p:sp>
      <p:sp>
        <p:nvSpPr>
          <p:cNvPr id="11" name="CasellaDiTesto 10">
            <a:extLst>
              <a:ext uri="{FF2B5EF4-FFF2-40B4-BE49-F238E27FC236}">
                <a16:creationId xmlns:a16="http://schemas.microsoft.com/office/drawing/2014/main" id="{D7595844-63FF-434E-9C33-44993B4329A5}"/>
              </a:ext>
            </a:extLst>
          </p:cNvPr>
          <p:cNvSpPr txBox="1"/>
          <p:nvPr/>
        </p:nvSpPr>
        <p:spPr>
          <a:xfrm>
            <a:off x="435260" y="1534474"/>
            <a:ext cx="6164788" cy="4524315"/>
          </a:xfrm>
          <a:prstGeom prst="rect">
            <a:avLst/>
          </a:prstGeom>
          <a:noFill/>
        </p:spPr>
        <p:txBody>
          <a:bodyPr wrap="square" rtlCol="0">
            <a:spAutoFit/>
          </a:bodyPr>
          <a:lstStyle/>
          <a:p>
            <a:pPr algn="just"/>
            <a:r>
              <a:rPr lang="en-US" b="1" dirty="0"/>
              <a:t>The  gas pressurization would allow to:</a:t>
            </a:r>
          </a:p>
          <a:p>
            <a:pPr marL="342900" indent="-342900" algn="just">
              <a:buFont typeface="+mj-lt"/>
              <a:buAutoNum type="arabicPeriod"/>
            </a:pPr>
            <a:r>
              <a:rPr lang="en-US" dirty="0"/>
              <a:t>Increase the gas target density, with a consequent increase in intrinsic efficiency </a:t>
            </a:r>
          </a:p>
          <a:p>
            <a:pPr lvl="1" algn="just"/>
            <a:r>
              <a:rPr lang="en-US" dirty="0"/>
              <a:t>→ MRPC time response with thin single gap configuration</a:t>
            </a:r>
          </a:p>
          <a:p>
            <a:pPr lvl="1" algn="just"/>
            <a:r>
              <a:rPr lang="en-US" dirty="0"/>
              <a:t>→ light eco-friendly CO</a:t>
            </a:r>
            <a:r>
              <a:rPr lang="en-US" baseline="-25000" dirty="0"/>
              <a:t>2</a:t>
            </a:r>
            <a:r>
              <a:rPr lang="en-US" dirty="0"/>
              <a:t> based gas mixtures</a:t>
            </a:r>
          </a:p>
          <a:p>
            <a:pPr marL="342900" indent="-342900" algn="just">
              <a:buFont typeface="+mj-lt"/>
              <a:buAutoNum type="arabicPeriod"/>
            </a:pPr>
            <a:r>
              <a:rPr lang="en-US" dirty="0"/>
              <a:t>Use the detector in hostile environments such as space</a:t>
            </a:r>
          </a:p>
          <a:p>
            <a:pPr lvl="1" algn="just"/>
            <a:r>
              <a:rPr lang="en-US" dirty="0"/>
              <a:t>		</a:t>
            </a:r>
            <a:endParaRPr lang="en-US" b="1" dirty="0"/>
          </a:p>
          <a:p>
            <a:pPr algn="just"/>
            <a:r>
              <a:rPr lang="en-US" b="1" dirty="0"/>
              <a:t>The electric field gradient, depending on the polarization allows to</a:t>
            </a:r>
          </a:p>
          <a:p>
            <a:pPr marL="342900" indent="-342900" algn="just">
              <a:buFont typeface="+mj-lt"/>
              <a:buAutoNum type="arabicPeriod"/>
            </a:pPr>
            <a:r>
              <a:rPr lang="en-US" dirty="0"/>
              <a:t>Contribute to the gas discharge quenching</a:t>
            </a:r>
          </a:p>
          <a:p>
            <a:pPr lvl="1" algn="just"/>
            <a:r>
              <a:rPr lang="en-US" dirty="0"/>
              <a:t>→ new eco-friendly gas components</a:t>
            </a:r>
          </a:p>
          <a:p>
            <a:pPr marL="342900" indent="-342900" algn="just">
              <a:buFont typeface="+mj-lt"/>
              <a:buAutoNum type="arabicPeriod"/>
            </a:pPr>
            <a:r>
              <a:rPr lang="en-US" dirty="0"/>
              <a:t>Increase the charge collection efficiency enhancing the multiplication in the initial part of the gas gap</a:t>
            </a:r>
          </a:p>
          <a:p>
            <a:pPr marL="342900" indent="-342900" algn="just">
              <a:buFont typeface="+mj-lt"/>
              <a:buAutoNum type="arabicPeriod"/>
            </a:pPr>
            <a:r>
              <a:rPr lang="en-US" dirty="0"/>
              <a:t>Study the dependencies and optimize the time resolution</a:t>
            </a:r>
          </a:p>
          <a:p>
            <a:pPr algn="just"/>
            <a:endParaRPr lang="en-US" dirty="0"/>
          </a:p>
        </p:txBody>
      </p:sp>
      <p:pic>
        <p:nvPicPr>
          <p:cNvPr id="22" name="Immagine 21">
            <a:extLst>
              <a:ext uri="{FF2B5EF4-FFF2-40B4-BE49-F238E27FC236}">
                <a16:creationId xmlns:a16="http://schemas.microsoft.com/office/drawing/2014/main" id="{9EB22A91-400D-4C3C-9F61-DF36438B73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7993" y="2723194"/>
            <a:ext cx="808094" cy="538999"/>
          </a:xfrm>
          <a:prstGeom prst="rect">
            <a:avLst/>
          </a:prstGeom>
        </p:spPr>
      </p:pic>
      <p:pic>
        <p:nvPicPr>
          <p:cNvPr id="24" name="Immagine 23" descr="Immagine che contiene sport, maraca&#10;&#10;Descrizione generata automaticamente">
            <a:extLst>
              <a:ext uri="{FF2B5EF4-FFF2-40B4-BE49-F238E27FC236}">
                <a16:creationId xmlns:a16="http://schemas.microsoft.com/office/drawing/2014/main" id="{254F79A1-6E24-4CC3-9432-16E26243F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576" y="1310469"/>
            <a:ext cx="600041" cy="513881"/>
          </a:xfrm>
          <a:prstGeom prst="rect">
            <a:avLst/>
          </a:prstGeom>
        </p:spPr>
      </p:pic>
      <p:graphicFrame>
        <p:nvGraphicFramePr>
          <p:cNvPr id="27" name="Grafico 26">
            <a:extLst>
              <a:ext uri="{FF2B5EF4-FFF2-40B4-BE49-F238E27FC236}">
                <a16:creationId xmlns:a16="http://schemas.microsoft.com/office/drawing/2014/main" id="{BFB210E8-10CD-420C-92EB-9F5368E940E0}"/>
              </a:ext>
            </a:extLst>
          </p:cNvPr>
          <p:cNvGraphicFramePr>
            <a:graphicFrameLocks/>
          </p:cNvGraphicFramePr>
          <p:nvPr>
            <p:extLst>
              <p:ext uri="{D42A27DB-BD31-4B8C-83A1-F6EECF244321}">
                <p14:modId xmlns:p14="http://schemas.microsoft.com/office/powerpoint/2010/main" val="3549564644"/>
              </p:ext>
            </p:extLst>
          </p:nvPr>
        </p:nvGraphicFramePr>
        <p:xfrm>
          <a:off x="6483964" y="974535"/>
          <a:ext cx="5226551" cy="28659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Grafico 27">
            <a:extLst>
              <a:ext uri="{FF2B5EF4-FFF2-40B4-BE49-F238E27FC236}">
                <a16:creationId xmlns:a16="http://schemas.microsoft.com/office/drawing/2014/main" id="{768F2085-EC6E-461D-8278-32EC20BE0FA9}"/>
              </a:ext>
            </a:extLst>
          </p:cNvPr>
          <p:cNvGraphicFramePr>
            <a:graphicFrameLocks/>
          </p:cNvGraphicFramePr>
          <p:nvPr>
            <p:extLst>
              <p:ext uri="{D42A27DB-BD31-4B8C-83A1-F6EECF244321}">
                <p14:modId xmlns:p14="http://schemas.microsoft.com/office/powerpoint/2010/main" val="2245635332"/>
              </p:ext>
            </p:extLst>
          </p:nvPr>
        </p:nvGraphicFramePr>
        <p:xfrm>
          <a:off x="6542006" y="3675038"/>
          <a:ext cx="5226551" cy="3011270"/>
        </p:xfrm>
        <a:graphic>
          <a:graphicData uri="http://schemas.openxmlformats.org/drawingml/2006/chart">
            <c:chart xmlns:c="http://schemas.openxmlformats.org/drawingml/2006/chart" xmlns:r="http://schemas.openxmlformats.org/officeDocument/2006/relationships" r:id="rId5"/>
          </a:graphicData>
        </a:graphic>
      </p:graphicFrame>
      <p:sp>
        <p:nvSpPr>
          <p:cNvPr id="29" name="Ovale 28">
            <a:extLst>
              <a:ext uri="{FF2B5EF4-FFF2-40B4-BE49-F238E27FC236}">
                <a16:creationId xmlns:a16="http://schemas.microsoft.com/office/drawing/2014/main" id="{6AF33DE2-12D6-44D5-9BFB-11E95AA087C5}"/>
              </a:ext>
            </a:extLst>
          </p:cNvPr>
          <p:cNvSpPr/>
          <p:nvPr/>
        </p:nvSpPr>
        <p:spPr>
          <a:xfrm>
            <a:off x="7715083" y="1488048"/>
            <a:ext cx="343645" cy="376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endParaRPr lang="en-US" dirty="0"/>
          </a:p>
        </p:txBody>
      </p:sp>
      <p:sp>
        <p:nvSpPr>
          <p:cNvPr id="30" name="Freccia a destra 29">
            <a:extLst>
              <a:ext uri="{FF2B5EF4-FFF2-40B4-BE49-F238E27FC236}">
                <a16:creationId xmlns:a16="http://schemas.microsoft.com/office/drawing/2014/main" id="{4F6DB434-1FB6-41DF-BE83-1EFF4EFE3C4F}"/>
              </a:ext>
            </a:extLst>
          </p:cNvPr>
          <p:cNvSpPr/>
          <p:nvPr/>
        </p:nvSpPr>
        <p:spPr>
          <a:xfrm>
            <a:off x="8408354" y="1601485"/>
            <a:ext cx="1209675" cy="2274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sellaDiTesto 30">
            <a:extLst>
              <a:ext uri="{FF2B5EF4-FFF2-40B4-BE49-F238E27FC236}">
                <a16:creationId xmlns:a16="http://schemas.microsoft.com/office/drawing/2014/main" id="{7D548366-6960-48BE-8886-454C49C3D1B6}"/>
              </a:ext>
            </a:extLst>
          </p:cNvPr>
          <p:cNvSpPr txBox="1"/>
          <p:nvPr/>
        </p:nvSpPr>
        <p:spPr>
          <a:xfrm>
            <a:off x="9445621" y="2788986"/>
            <a:ext cx="1808252" cy="369332"/>
          </a:xfrm>
          <a:prstGeom prst="rect">
            <a:avLst/>
          </a:prstGeom>
          <a:noFill/>
        </p:spPr>
        <p:txBody>
          <a:bodyPr wrap="none" rtlCol="0">
            <a:spAutoFit/>
          </a:bodyPr>
          <a:lstStyle/>
          <a:p>
            <a:r>
              <a:rPr lang="it-IT" b="1" dirty="0"/>
              <a:t>Negative </a:t>
            </a:r>
            <a:r>
              <a:rPr lang="it-IT" b="1" dirty="0" err="1"/>
              <a:t>polarity</a:t>
            </a:r>
            <a:endParaRPr lang="en-US" b="1" dirty="0"/>
          </a:p>
        </p:txBody>
      </p:sp>
      <p:sp>
        <p:nvSpPr>
          <p:cNvPr id="32" name="CasellaDiTesto 31">
            <a:extLst>
              <a:ext uri="{FF2B5EF4-FFF2-40B4-BE49-F238E27FC236}">
                <a16:creationId xmlns:a16="http://schemas.microsoft.com/office/drawing/2014/main" id="{A4323BE0-52B7-449E-A5D3-3C4E16BEF4B8}"/>
              </a:ext>
            </a:extLst>
          </p:cNvPr>
          <p:cNvSpPr txBox="1"/>
          <p:nvPr/>
        </p:nvSpPr>
        <p:spPr>
          <a:xfrm>
            <a:off x="7715083" y="4996007"/>
            <a:ext cx="1730538" cy="369332"/>
          </a:xfrm>
          <a:prstGeom prst="rect">
            <a:avLst/>
          </a:prstGeom>
          <a:noFill/>
        </p:spPr>
        <p:txBody>
          <a:bodyPr wrap="none" rtlCol="0">
            <a:spAutoFit/>
          </a:bodyPr>
          <a:lstStyle/>
          <a:p>
            <a:r>
              <a:rPr lang="it-IT" b="1" dirty="0">
                <a:solidFill>
                  <a:srgbClr val="FF0000"/>
                </a:solidFill>
              </a:rPr>
              <a:t>Positive </a:t>
            </a:r>
            <a:r>
              <a:rPr lang="it-IT" b="1" dirty="0" err="1">
                <a:solidFill>
                  <a:srgbClr val="FF0000"/>
                </a:solidFill>
              </a:rPr>
              <a:t>polarity</a:t>
            </a:r>
            <a:endParaRPr lang="en-US" b="1" dirty="0">
              <a:solidFill>
                <a:srgbClr val="FF0000"/>
              </a:solidFill>
            </a:endParaRPr>
          </a:p>
        </p:txBody>
      </p:sp>
      <p:sp>
        <p:nvSpPr>
          <p:cNvPr id="3" name="Rettangolo 2"/>
          <p:cNvSpPr/>
          <p:nvPr/>
        </p:nvSpPr>
        <p:spPr>
          <a:xfrm>
            <a:off x="985754" y="6265570"/>
            <a:ext cx="6362199" cy="369332"/>
          </a:xfrm>
          <a:prstGeom prst="rect">
            <a:avLst/>
          </a:prstGeom>
        </p:spPr>
        <p:txBody>
          <a:bodyPr wrap="square">
            <a:spAutoFit/>
          </a:bodyPr>
          <a:lstStyle/>
          <a:p>
            <a:r>
              <a:rPr lang="en-US" b="1" dirty="0"/>
              <a:t>N°6 </a:t>
            </a:r>
            <a:r>
              <a:rPr lang="en-US" dirty="0"/>
              <a:t>                                                                              CERN RPC 2022</a:t>
            </a:r>
          </a:p>
        </p:txBody>
      </p:sp>
      <p:sp>
        <p:nvSpPr>
          <p:cNvPr id="6" name="CasellaDiTesto 5"/>
          <p:cNvSpPr txBox="1"/>
          <p:nvPr/>
        </p:nvSpPr>
        <p:spPr>
          <a:xfrm>
            <a:off x="7528964" y="1899138"/>
            <a:ext cx="1876476" cy="369332"/>
          </a:xfrm>
          <a:prstGeom prst="rect">
            <a:avLst/>
          </a:prstGeom>
          <a:noFill/>
        </p:spPr>
        <p:txBody>
          <a:bodyPr wrap="none" rtlCol="0">
            <a:spAutoFit/>
          </a:bodyPr>
          <a:lstStyle/>
          <a:p>
            <a:r>
              <a:rPr lang="en-US" b="1" dirty="0"/>
              <a:t>Negative gradient</a:t>
            </a:r>
          </a:p>
        </p:txBody>
      </p:sp>
      <p:sp>
        <p:nvSpPr>
          <p:cNvPr id="7" name="CasellaDiTesto 6"/>
          <p:cNvSpPr txBox="1"/>
          <p:nvPr/>
        </p:nvSpPr>
        <p:spPr>
          <a:xfrm>
            <a:off x="9853863" y="4499008"/>
            <a:ext cx="1782667" cy="369332"/>
          </a:xfrm>
          <a:prstGeom prst="rect">
            <a:avLst/>
          </a:prstGeom>
          <a:noFill/>
        </p:spPr>
        <p:txBody>
          <a:bodyPr wrap="none" rtlCol="0">
            <a:spAutoFit/>
          </a:bodyPr>
          <a:lstStyle/>
          <a:p>
            <a:r>
              <a:rPr lang="en-US" b="1" dirty="0">
                <a:solidFill>
                  <a:srgbClr val="FF0000"/>
                </a:solidFill>
              </a:rPr>
              <a:t>Positive gradient</a:t>
            </a:r>
          </a:p>
        </p:txBody>
      </p:sp>
      <p:cxnSp>
        <p:nvCxnSpPr>
          <p:cNvPr id="9" name="Connettore 1 8"/>
          <p:cNvCxnSpPr/>
          <p:nvPr/>
        </p:nvCxnSpPr>
        <p:spPr>
          <a:xfrm>
            <a:off x="7832328" y="1656525"/>
            <a:ext cx="109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7796398" y="1678657"/>
            <a:ext cx="18101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10968089" y="4249405"/>
            <a:ext cx="18101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71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AEE954-3BE3-47CC-A287-2F69BA68FB51}"/>
              </a:ext>
            </a:extLst>
          </p:cNvPr>
          <p:cNvSpPr>
            <a:spLocks noGrp="1"/>
          </p:cNvSpPr>
          <p:nvPr>
            <p:ph type="title"/>
          </p:nvPr>
        </p:nvSpPr>
        <p:spPr/>
        <p:txBody>
          <a:bodyPr/>
          <a:lstStyle/>
          <a:p>
            <a:r>
              <a:rPr lang="en-GB" dirty="0"/>
              <a:t>Different gradient </a:t>
            </a:r>
            <a:r>
              <a:rPr lang="it-IT" dirty="0"/>
              <a:t>for </a:t>
            </a:r>
            <a:r>
              <a:rPr lang="en-GB" dirty="0"/>
              <a:t>different</a:t>
            </a:r>
            <a:r>
              <a:rPr lang="it-IT" dirty="0"/>
              <a:t> </a:t>
            </a:r>
            <a:r>
              <a:rPr lang="it-IT" dirty="0" err="1"/>
              <a:t>d</a:t>
            </a:r>
            <a:r>
              <a:rPr lang="it-IT" baseline="-25000" dirty="0" err="1"/>
              <a:t>n</a:t>
            </a:r>
            <a:r>
              <a:rPr lang="it-IT" dirty="0"/>
              <a:t>/</a:t>
            </a:r>
            <a:r>
              <a:rPr lang="it-IT" dirty="0" err="1"/>
              <a:t>D</a:t>
            </a:r>
            <a:r>
              <a:rPr lang="it-IT" baseline="-25000" dirty="0" err="1"/>
              <a:t>n</a:t>
            </a:r>
            <a:endParaRPr lang="en-US" baseline="-25000" dirty="0"/>
          </a:p>
        </p:txBody>
      </p:sp>
      <p:grpSp>
        <p:nvGrpSpPr>
          <p:cNvPr id="3" name="Gruppo 2">
            <a:extLst>
              <a:ext uri="{FF2B5EF4-FFF2-40B4-BE49-F238E27FC236}">
                <a16:creationId xmlns:a16="http://schemas.microsoft.com/office/drawing/2014/main" id="{C85864DE-23E4-F6C2-BDAC-16707F04E257}"/>
              </a:ext>
            </a:extLst>
          </p:cNvPr>
          <p:cNvGrpSpPr/>
          <p:nvPr/>
        </p:nvGrpSpPr>
        <p:grpSpPr>
          <a:xfrm>
            <a:off x="629833" y="1690688"/>
            <a:ext cx="10147239" cy="4539343"/>
            <a:chOff x="641865" y="1991525"/>
            <a:chExt cx="10147239" cy="4539343"/>
          </a:xfrm>
        </p:grpSpPr>
        <p:sp>
          <p:nvSpPr>
            <p:cNvPr id="6" name="Ovale 5">
              <a:extLst>
                <a:ext uri="{FF2B5EF4-FFF2-40B4-BE49-F238E27FC236}">
                  <a16:creationId xmlns:a16="http://schemas.microsoft.com/office/drawing/2014/main" id="{20F2CC0D-C5B8-40C8-828C-78536D841A30}"/>
                </a:ext>
              </a:extLst>
            </p:cNvPr>
            <p:cNvSpPr/>
            <p:nvPr/>
          </p:nvSpPr>
          <p:spPr>
            <a:xfrm>
              <a:off x="8825513" y="2489836"/>
              <a:ext cx="906780" cy="899160"/>
            </a:xfrm>
            <a:prstGeom prst="ellipse">
              <a:avLst/>
            </a:prstGeom>
            <a:noFill/>
            <a:ln w="50800">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e 6">
              <a:extLst>
                <a:ext uri="{FF2B5EF4-FFF2-40B4-BE49-F238E27FC236}">
                  <a16:creationId xmlns:a16="http://schemas.microsoft.com/office/drawing/2014/main" id="{8EA48FBF-68D4-4CE0-9C08-FCC51E69B9AF}"/>
                </a:ext>
              </a:extLst>
            </p:cNvPr>
            <p:cNvSpPr/>
            <p:nvPr/>
          </p:nvSpPr>
          <p:spPr>
            <a:xfrm>
              <a:off x="8924412" y="3838576"/>
              <a:ext cx="708982" cy="702410"/>
            </a:xfrm>
            <a:prstGeom prst="ellipse">
              <a:avLst/>
            </a:prstGeom>
            <a:noFill/>
            <a:ln w="47625">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a:extLst>
                <a:ext uri="{FF2B5EF4-FFF2-40B4-BE49-F238E27FC236}">
                  <a16:creationId xmlns:a16="http://schemas.microsoft.com/office/drawing/2014/main" id="{2A0A7370-B1A5-437A-B73B-1C7AD01B5FF2}"/>
                </a:ext>
              </a:extLst>
            </p:cNvPr>
            <p:cNvSpPr/>
            <p:nvPr/>
          </p:nvSpPr>
          <p:spPr>
            <a:xfrm>
              <a:off x="9068223" y="5044491"/>
              <a:ext cx="419261" cy="420470"/>
            </a:xfrm>
            <a:prstGeom prst="ellipse">
              <a:avLst/>
            </a:prstGeom>
            <a:noFill/>
            <a:ln w="41275">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a:extLst>
                <a:ext uri="{FF2B5EF4-FFF2-40B4-BE49-F238E27FC236}">
                  <a16:creationId xmlns:a16="http://schemas.microsoft.com/office/drawing/2014/main" id="{2260FE95-D06E-4F18-AF72-E7E1E1EAA4CA}"/>
                </a:ext>
              </a:extLst>
            </p:cNvPr>
            <p:cNvSpPr/>
            <p:nvPr/>
          </p:nvSpPr>
          <p:spPr>
            <a:xfrm>
              <a:off x="8924412" y="2577499"/>
              <a:ext cx="720000" cy="720000"/>
            </a:xfrm>
            <a:prstGeom prst="ellipse">
              <a:avLst/>
            </a:prstGeom>
            <a:noFill/>
            <a:ln w="47625">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a:extLst>
                <a:ext uri="{FF2B5EF4-FFF2-40B4-BE49-F238E27FC236}">
                  <a16:creationId xmlns:a16="http://schemas.microsoft.com/office/drawing/2014/main" id="{324308B8-5840-4E3D-9103-6C0BECA3F69F}"/>
                </a:ext>
              </a:extLst>
            </p:cNvPr>
            <p:cNvSpPr/>
            <p:nvPr/>
          </p:nvSpPr>
          <p:spPr>
            <a:xfrm>
              <a:off x="9009952" y="3916903"/>
              <a:ext cx="540000" cy="540000"/>
            </a:xfrm>
            <a:prstGeom prst="ellipse">
              <a:avLst/>
            </a:prstGeom>
            <a:noFill/>
            <a:ln w="47625">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9FB5AB54-4408-4683-AFEF-6F4684E8954F}"/>
                </a:ext>
              </a:extLst>
            </p:cNvPr>
            <p:cNvSpPr/>
            <p:nvPr/>
          </p:nvSpPr>
          <p:spPr>
            <a:xfrm>
              <a:off x="9142853" y="5119726"/>
              <a:ext cx="270000" cy="270000"/>
            </a:xfrm>
            <a:prstGeom prst="ellipse">
              <a:avLst/>
            </a:prstGeom>
            <a:noFill/>
            <a:ln w="41275">
              <a:solidFill>
                <a:srgbClr val="A255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BD2481A9-C2EA-45FD-98F0-63E020A7AC86}"/>
                </a:ext>
              </a:extLst>
            </p:cNvPr>
            <p:cNvSpPr txBox="1"/>
            <p:nvPr/>
          </p:nvSpPr>
          <p:spPr>
            <a:xfrm>
              <a:off x="9918353" y="2781030"/>
              <a:ext cx="870751" cy="369332"/>
            </a:xfrm>
            <a:prstGeom prst="rect">
              <a:avLst/>
            </a:prstGeom>
            <a:noFill/>
          </p:spPr>
          <p:txBody>
            <a:bodyPr wrap="none" rtlCol="0">
              <a:spAutoFit/>
            </a:bodyPr>
            <a:lstStyle/>
            <a:p>
              <a:r>
                <a:rPr lang="it-IT" dirty="0">
                  <a:solidFill>
                    <a:srgbClr val="FF0000"/>
                  </a:solidFill>
                </a:rPr>
                <a:t>D1=18</a:t>
              </a:r>
              <a:endParaRPr lang="en-US" dirty="0">
                <a:solidFill>
                  <a:srgbClr val="FF0000"/>
                </a:solidFill>
              </a:endParaRPr>
            </a:p>
          </p:txBody>
        </p:sp>
        <p:sp>
          <p:nvSpPr>
            <p:cNvPr id="18" name="CasellaDiTesto 17">
              <a:extLst>
                <a:ext uri="{FF2B5EF4-FFF2-40B4-BE49-F238E27FC236}">
                  <a16:creationId xmlns:a16="http://schemas.microsoft.com/office/drawing/2014/main" id="{0E0DC35C-6157-4F56-BED2-7D882F11C807}"/>
                </a:ext>
              </a:extLst>
            </p:cNvPr>
            <p:cNvSpPr txBox="1"/>
            <p:nvPr/>
          </p:nvSpPr>
          <p:spPr>
            <a:xfrm>
              <a:off x="9918352" y="4029027"/>
              <a:ext cx="870751" cy="369332"/>
            </a:xfrm>
            <a:prstGeom prst="rect">
              <a:avLst/>
            </a:prstGeom>
            <a:noFill/>
          </p:spPr>
          <p:txBody>
            <a:bodyPr wrap="none" rtlCol="0">
              <a:spAutoFit/>
            </a:bodyPr>
            <a:lstStyle/>
            <a:p>
              <a:r>
                <a:rPr lang="it-IT" dirty="0">
                  <a:solidFill>
                    <a:schemeClr val="accent4"/>
                  </a:solidFill>
                </a:rPr>
                <a:t>D2=16</a:t>
              </a:r>
              <a:endParaRPr lang="en-US" dirty="0">
                <a:solidFill>
                  <a:schemeClr val="accent4"/>
                </a:solidFill>
              </a:endParaRPr>
            </a:p>
          </p:txBody>
        </p:sp>
        <p:sp>
          <p:nvSpPr>
            <p:cNvPr id="19" name="CasellaDiTesto 18">
              <a:extLst>
                <a:ext uri="{FF2B5EF4-FFF2-40B4-BE49-F238E27FC236}">
                  <a16:creationId xmlns:a16="http://schemas.microsoft.com/office/drawing/2014/main" id="{B9F989AB-5C25-4131-BB34-79D26ECDC1FE}"/>
                </a:ext>
              </a:extLst>
            </p:cNvPr>
            <p:cNvSpPr txBox="1"/>
            <p:nvPr/>
          </p:nvSpPr>
          <p:spPr>
            <a:xfrm>
              <a:off x="9879669" y="5015840"/>
              <a:ext cx="737702" cy="369332"/>
            </a:xfrm>
            <a:prstGeom prst="rect">
              <a:avLst/>
            </a:prstGeom>
            <a:noFill/>
          </p:spPr>
          <p:txBody>
            <a:bodyPr wrap="none" rtlCol="0">
              <a:spAutoFit/>
            </a:bodyPr>
            <a:lstStyle/>
            <a:p>
              <a:r>
                <a:rPr lang="it-IT" dirty="0"/>
                <a:t>D3=8</a:t>
              </a:r>
            </a:p>
          </p:txBody>
        </p:sp>
        <p:graphicFrame>
          <p:nvGraphicFramePr>
            <p:cNvPr id="22" name="Grafico 21">
              <a:extLst>
                <a:ext uri="{FF2B5EF4-FFF2-40B4-BE49-F238E27FC236}">
                  <a16:creationId xmlns:a16="http://schemas.microsoft.com/office/drawing/2014/main" id="{4E6F6E2D-3262-4776-B399-713D04EA4A50}"/>
                </a:ext>
              </a:extLst>
            </p:cNvPr>
            <p:cNvGraphicFramePr>
              <a:graphicFrameLocks/>
            </p:cNvGraphicFramePr>
            <p:nvPr>
              <p:extLst>
                <p:ext uri="{D42A27DB-BD31-4B8C-83A1-F6EECF244321}">
                  <p14:modId xmlns:p14="http://schemas.microsoft.com/office/powerpoint/2010/main" val="2010498001"/>
                </p:ext>
              </p:extLst>
            </p:nvPr>
          </p:nvGraphicFramePr>
          <p:xfrm>
            <a:off x="641865" y="1991525"/>
            <a:ext cx="7975901" cy="4539343"/>
          </p:xfrm>
          <a:graphic>
            <a:graphicData uri="http://schemas.openxmlformats.org/drawingml/2006/chart">
              <c:chart xmlns:c="http://schemas.openxmlformats.org/drawingml/2006/chart" xmlns:r="http://schemas.openxmlformats.org/officeDocument/2006/relationships" r:id="rId2"/>
            </a:graphicData>
          </a:graphic>
        </p:graphicFrame>
      </p:grpSp>
      <p:sp>
        <p:nvSpPr>
          <p:cNvPr id="23" name="CasellaDiTesto 22">
            <a:extLst>
              <a:ext uri="{FF2B5EF4-FFF2-40B4-BE49-F238E27FC236}">
                <a16:creationId xmlns:a16="http://schemas.microsoft.com/office/drawing/2014/main" id="{C32E63FA-4B94-467B-A06C-E7C5C6D17715}"/>
              </a:ext>
            </a:extLst>
          </p:cNvPr>
          <p:cNvSpPr txBox="1"/>
          <p:nvPr/>
        </p:nvSpPr>
        <p:spPr>
          <a:xfrm>
            <a:off x="6671504" y="1274772"/>
            <a:ext cx="4769374" cy="923330"/>
          </a:xfrm>
          <a:prstGeom prst="rect">
            <a:avLst/>
          </a:prstGeom>
          <a:noFill/>
        </p:spPr>
        <p:txBody>
          <a:bodyPr wrap="square" rtlCol="0">
            <a:spAutoFit/>
          </a:bodyPr>
          <a:lstStyle/>
          <a:p>
            <a:endParaRPr lang="en-US" dirty="0"/>
          </a:p>
          <a:p>
            <a:r>
              <a:rPr lang="en-US" dirty="0"/>
              <a:t>three identical pairs of detectors with 0.3 mm gas gap and different radius of curvature</a:t>
            </a:r>
          </a:p>
        </p:txBody>
      </p:sp>
      <p:sp>
        <p:nvSpPr>
          <p:cNvPr id="9" name="Rettangolo 8"/>
          <p:cNvSpPr/>
          <p:nvPr/>
        </p:nvSpPr>
        <p:spPr>
          <a:xfrm>
            <a:off x="838200" y="6399175"/>
            <a:ext cx="6740039" cy="369332"/>
          </a:xfrm>
          <a:prstGeom prst="rect">
            <a:avLst/>
          </a:prstGeom>
        </p:spPr>
        <p:txBody>
          <a:bodyPr wrap="square">
            <a:spAutoFit/>
          </a:bodyPr>
          <a:lstStyle/>
          <a:p>
            <a:r>
              <a:rPr lang="en-US" b="1" dirty="0"/>
              <a:t>N°9 </a:t>
            </a:r>
            <a:r>
              <a:rPr lang="en-US" dirty="0"/>
              <a:t>                                                                              CERN RPC 2022</a:t>
            </a:r>
          </a:p>
        </p:txBody>
      </p:sp>
      <p:cxnSp>
        <p:nvCxnSpPr>
          <p:cNvPr id="11" name="Connettore 2 10"/>
          <p:cNvCxnSpPr/>
          <p:nvPr/>
        </p:nvCxnSpPr>
        <p:spPr>
          <a:xfrm flipV="1">
            <a:off x="9272380" y="2480193"/>
            <a:ext cx="348982" cy="15646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9929994" y="2760123"/>
            <a:ext cx="385042" cy="369332"/>
          </a:xfrm>
          <a:prstGeom prst="rect">
            <a:avLst/>
          </a:prstGeom>
          <a:noFill/>
        </p:spPr>
        <p:txBody>
          <a:bodyPr wrap="none" rtlCol="0">
            <a:spAutoFit/>
          </a:bodyPr>
          <a:lstStyle/>
          <a:p>
            <a:r>
              <a:rPr lang="en-US" dirty="0">
                <a:solidFill>
                  <a:schemeClr val="accent1"/>
                </a:solidFill>
              </a:rPr>
              <a:t>d</a:t>
            </a:r>
            <a:r>
              <a:rPr lang="en-US" baseline="-25000" dirty="0">
                <a:solidFill>
                  <a:schemeClr val="accent1"/>
                </a:solidFill>
              </a:rPr>
              <a:t>1</a:t>
            </a:r>
          </a:p>
        </p:txBody>
      </p:sp>
      <p:cxnSp>
        <p:nvCxnSpPr>
          <p:cNvPr id="21" name="Connettore 2 20"/>
          <p:cNvCxnSpPr>
            <a:endCxn id="6" idx="4"/>
          </p:cNvCxnSpPr>
          <p:nvPr/>
        </p:nvCxnSpPr>
        <p:spPr>
          <a:xfrm>
            <a:off x="9265821" y="2636662"/>
            <a:ext cx="1050" cy="45149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87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11805"/>
            <a:ext cx="10515600" cy="1007585"/>
          </a:xfrm>
        </p:spPr>
        <p:txBody>
          <a:bodyPr/>
          <a:lstStyle/>
          <a:p>
            <a:r>
              <a:rPr lang="en-US" dirty="0"/>
              <a:t>    </a:t>
            </a:r>
            <a:r>
              <a:rPr lang="en-US" b="1" dirty="0"/>
              <a:t>Electrons valence evolution RCC and RPC</a:t>
            </a:r>
          </a:p>
        </p:txBody>
      </p:sp>
      <p:grpSp>
        <p:nvGrpSpPr>
          <p:cNvPr id="123" name="Gruppo 122"/>
          <p:cNvGrpSpPr/>
          <p:nvPr/>
        </p:nvGrpSpPr>
        <p:grpSpPr>
          <a:xfrm>
            <a:off x="1638300" y="1268662"/>
            <a:ext cx="8915400" cy="2550864"/>
            <a:chOff x="235744" y="1821111"/>
            <a:chExt cx="11822906" cy="3865313"/>
          </a:xfrm>
        </p:grpSpPr>
        <p:grpSp>
          <p:nvGrpSpPr>
            <p:cNvPr id="94" name="Gruppo 93"/>
            <p:cNvGrpSpPr/>
            <p:nvPr/>
          </p:nvGrpSpPr>
          <p:grpSpPr>
            <a:xfrm>
              <a:off x="235744" y="1914359"/>
              <a:ext cx="3850481" cy="3685743"/>
              <a:chOff x="1521619" y="2000681"/>
              <a:chExt cx="3850481" cy="3685743"/>
            </a:xfrm>
          </p:grpSpPr>
          <p:grpSp>
            <p:nvGrpSpPr>
              <p:cNvPr id="87" name="Gruppo 86"/>
              <p:cNvGrpSpPr/>
              <p:nvPr/>
            </p:nvGrpSpPr>
            <p:grpSpPr>
              <a:xfrm>
                <a:off x="1521619" y="2000681"/>
                <a:ext cx="3850481" cy="3685743"/>
                <a:chOff x="1864519" y="2364581"/>
                <a:chExt cx="2814637" cy="2645569"/>
              </a:xfrm>
            </p:grpSpPr>
            <p:sp>
              <p:nvSpPr>
                <p:cNvPr id="48" name="Ovale 47"/>
                <p:cNvSpPr/>
                <p:nvPr/>
              </p:nvSpPr>
              <p:spPr>
                <a:xfrm>
                  <a:off x="1864519" y="2452688"/>
                  <a:ext cx="2814637" cy="255746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e 48"/>
                <p:cNvSpPr/>
                <p:nvPr/>
              </p:nvSpPr>
              <p:spPr>
                <a:xfrm>
                  <a:off x="2600324" y="3138487"/>
                  <a:ext cx="1343025" cy="118586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Connettore 2 64"/>
                <p:cNvCxnSpPr/>
                <p:nvPr/>
              </p:nvCxnSpPr>
              <p:spPr>
                <a:xfrm flipH="1">
                  <a:off x="3400425" y="2507456"/>
                  <a:ext cx="164306" cy="613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ttore 2 66"/>
                <p:cNvCxnSpPr/>
                <p:nvPr/>
              </p:nvCxnSpPr>
              <p:spPr>
                <a:xfrm flipH="1">
                  <a:off x="3552825" y="2619969"/>
                  <a:ext cx="353615" cy="5697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ttore 2 68"/>
                <p:cNvCxnSpPr/>
                <p:nvPr/>
              </p:nvCxnSpPr>
              <p:spPr>
                <a:xfrm flipH="1">
                  <a:off x="3697373" y="2777131"/>
                  <a:ext cx="451954" cy="5072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ttore 2 70"/>
                <p:cNvCxnSpPr/>
                <p:nvPr/>
              </p:nvCxnSpPr>
              <p:spPr>
                <a:xfrm flipH="1">
                  <a:off x="3775129" y="2956106"/>
                  <a:ext cx="571728" cy="3923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ttore 1 80"/>
                <p:cNvCxnSpPr/>
                <p:nvPr/>
              </p:nvCxnSpPr>
              <p:spPr>
                <a:xfrm>
                  <a:off x="3368872" y="3431978"/>
                  <a:ext cx="0" cy="261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Connettore 1 81"/>
                <p:cNvCxnSpPr/>
                <p:nvPr/>
              </p:nvCxnSpPr>
              <p:spPr>
                <a:xfrm flipV="1">
                  <a:off x="3228975" y="3555803"/>
                  <a:ext cx="295275"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Connettore 1 85"/>
                <p:cNvCxnSpPr/>
                <p:nvPr/>
              </p:nvCxnSpPr>
              <p:spPr>
                <a:xfrm>
                  <a:off x="4029075" y="2364581"/>
                  <a:ext cx="3177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Triangolo isoscele 89"/>
              <p:cNvSpPr/>
              <p:nvPr/>
            </p:nvSpPr>
            <p:spPr>
              <a:xfrm rot="19933213">
                <a:off x="2383369" y="2302904"/>
                <a:ext cx="792487" cy="892226"/>
              </a:xfrm>
              <a:prstGeom prst="triangle">
                <a:avLst>
                  <a:gd name="adj" fmla="val 4858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asellaDiTesto 91"/>
              <p:cNvSpPr txBox="1"/>
              <p:nvPr/>
            </p:nvSpPr>
            <p:spPr>
              <a:xfrm rot="20000824">
                <a:off x="2579370" y="2636363"/>
                <a:ext cx="471604" cy="584775"/>
              </a:xfrm>
              <a:prstGeom prst="rect">
                <a:avLst/>
              </a:prstGeom>
              <a:noFill/>
            </p:spPr>
            <p:txBody>
              <a:bodyPr wrap="none" rtlCol="0">
                <a:spAutoFit/>
              </a:bodyPr>
              <a:lstStyle/>
              <a:p>
                <a:r>
                  <a:rPr lang="en-US" sz="3200" dirty="0"/>
                  <a:t>e</a:t>
                </a:r>
                <a:r>
                  <a:rPr lang="en-US" sz="3200" baseline="30000" dirty="0"/>
                  <a:t>-</a:t>
                </a:r>
              </a:p>
            </p:txBody>
          </p:sp>
        </p:grpSp>
        <p:grpSp>
          <p:nvGrpSpPr>
            <p:cNvPr id="95" name="Gruppo 94"/>
            <p:cNvGrpSpPr/>
            <p:nvPr/>
          </p:nvGrpSpPr>
          <p:grpSpPr>
            <a:xfrm>
              <a:off x="8043863" y="1821111"/>
              <a:ext cx="4014787" cy="3865313"/>
              <a:chOff x="7672388" y="1821111"/>
              <a:chExt cx="4014787" cy="3865313"/>
            </a:xfrm>
          </p:grpSpPr>
          <p:grpSp>
            <p:nvGrpSpPr>
              <p:cNvPr id="89" name="Gruppo 88"/>
              <p:cNvGrpSpPr/>
              <p:nvPr/>
            </p:nvGrpSpPr>
            <p:grpSpPr>
              <a:xfrm>
                <a:off x="7672388" y="1821111"/>
                <a:ext cx="4014787" cy="3865313"/>
                <a:chOff x="7081838" y="2047875"/>
                <a:chExt cx="2814637" cy="2826544"/>
              </a:xfrm>
            </p:grpSpPr>
            <p:cxnSp>
              <p:nvCxnSpPr>
                <p:cNvPr id="78" name="Connettore 1 77"/>
                <p:cNvCxnSpPr/>
                <p:nvPr/>
              </p:nvCxnSpPr>
              <p:spPr>
                <a:xfrm>
                  <a:off x="9398197" y="2047875"/>
                  <a:ext cx="0" cy="261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8" name="Gruppo 87"/>
                <p:cNvGrpSpPr/>
                <p:nvPr/>
              </p:nvGrpSpPr>
              <p:grpSpPr>
                <a:xfrm>
                  <a:off x="7081838" y="2178844"/>
                  <a:ext cx="2814637" cy="2695575"/>
                  <a:chOff x="7091363" y="2171700"/>
                  <a:chExt cx="2814637" cy="2695575"/>
                </a:xfrm>
              </p:grpSpPr>
              <p:sp>
                <p:nvSpPr>
                  <p:cNvPr id="7" name="Ovale 6"/>
                  <p:cNvSpPr/>
                  <p:nvPr/>
                </p:nvSpPr>
                <p:spPr>
                  <a:xfrm>
                    <a:off x="7091363" y="2309813"/>
                    <a:ext cx="2814637" cy="255746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p:cNvSpPr/>
                  <p:nvPr/>
                </p:nvSpPr>
                <p:spPr>
                  <a:xfrm>
                    <a:off x="7827168" y="2995612"/>
                    <a:ext cx="1343025" cy="118586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ttore 2 30"/>
                  <p:cNvCxnSpPr/>
                  <p:nvPr/>
                </p:nvCxnSpPr>
                <p:spPr>
                  <a:xfrm flipV="1">
                    <a:off x="8629650" y="2364581"/>
                    <a:ext cx="161925" cy="631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flipV="1">
                    <a:off x="8823126" y="2490789"/>
                    <a:ext cx="332184" cy="5476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flipV="1">
                    <a:off x="8960643" y="2625328"/>
                    <a:ext cx="437554" cy="4953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p:cNvCxnSpPr/>
                  <p:nvPr/>
                </p:nvCxnSpPr>
                <p:spPr>
                  <a:xfrm flipV="1">
                    <a:off x="9057268" y="2803922"/>
                    <a:ext cx="565958" cy="4405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ttore 1 79"/>
                  <p:cNvCxnSpPr/>
                  <p:nvPr/>
                </p:nvCxnSpPr>
                <p:spPr>
                  <a:xfrm flipV="1">
                    <a:off x="9258300" y="2171700"/>
                    <a:ext cx="295275"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Connettore 1 83"/>
                  <p:cNvCxnSpPr/>
                  <p:nvPr/>
                </p:nvCxnSpPr>
                <p:spPr>
                  <a:xfrm>
                    <a:off x="8562975" y="3348469"/>
                    <a:ext cx="2601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1" name="Triangolo isoscele 90"/>
              <p:cNvSpPr/>
              <p:nvPr/>
            </p:nvSpPr>
            <p:spPr>
              <a:xfrm rot="9039908">
                <a:off x="8703447" y="2402938"/>
                <a:ext cx="468203" cy="892226"/>
              </a:xfrm>
              <a:prstGeom prst="triangle">
                <a:avLst>
                  <a:gd name="adj" fmla="val 4858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ttangolo 92"/>
              <p:cNvSpPr/>
              <p:nvPr/>
            </p:nvSpPr>
            <p:spPr>
              <a:xfrm rot="19663277">
                <a:off x="8601134" y="2364475"/>
                <a:ext cx="471604" cy="584775"/>
              </a:xfrm>
              <a:prstGeom prst="rect">
                <a:avLst/>
              </a:prstGeom>
            </p:spPr>
            <p:txBody>
              <a:bodyPr wrap="none">
                <a:spAutoFit/>
              </a:bodyPr>
              <a:lstStyle/>
              <a:p>
                <a:r>
                  <a:rPr lang="en-US" sz="3200" dirty="0"/>
                  <a:t>e</a:t>
                </a:r>
                <a:r>
                  <a:rPr lang="en-US" sz="3200" baseline="30000" dirty="0"/>
                  <a:t>-</a:t>
                </a:r>
              </a:p>
            </p:txBody>
          </p:sp>
        </p:grpSp>
        <p:sp>
          <p:nvSpPr>
            <p:cNvPr id="96" name="Rettangolo 95"/>
            <p:cNvSpPr/>
            <p:nvPr/>
          </p:nvSpPr>
          <p:spPr>
            <a:xfrm>
              <a:off x="4474154" y="3081197"/>
              <a:ext cx="322155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ttangolo 96"/>
            <p:cNvSpPr/>
            <p:nvPr/>
          </p:nvSpPr>
          <p:spPr>
            <a:xfrm>
              <a:off x="4497089" y="3937752"/>
              <a:ext cx="322155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Connettore 2 98"/>
            <p:cNvCxnSpPr/>
            <p:nvPr/>
          </p:nvCxnSpPr>
          <p:spPr>
            <a:xfrm flipV="1">
              <a:off x="4724400" y="3104056"/>
              <a:ext cx="19050" cy="8336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ttore 2 99"/>
            <p:cNvCxnSpPr/>
            <p:nvPr/>
          </p:nvCxnSpPr>
          <p:spPr>
            <a:xfrm flipV="1">
              <a:off x="4894415" y="3126915"/>
              <a:ext cx="19050" cy="8336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2 100"/>
            <p:cNvCxnSpPr/>
            <p:nvPr/>
          </p:nvCxnSpPr>
          <p:spPr>
            <a:xfrm flipV="1">
              <a:off x="5096089" y="3126915"/>
              <a:ext cx="19050" cy="8336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ttore 2 102"/>
            <p:cNvCxnSpPr/>
            <p:nvPr/>
          </p:nvCxnSpPr>
          <p:spPr>
            <a:xfrm>
              <a:off x="7397659" y="3126915"/>
              <a:ext cx="0" cy="8108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ttore 2 103"/>
            <p:cNvCxnSpPr/>
            <p:nvPr/>
          </p:nvCxnSpPr>
          <p:spPr>
            <a:xfrm>
              <a:off x="7226209" y="3138344"/>
              <a:ext cx="0" cy="8108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ttore 2 104"/>
            <p:cNvCxnSpPr/>
            <p:nvPr/>
          </p:nvCxnSpPr>
          <p:spPr>
            <a:xfrm>
              <a:off x="7016659" y="3126915"/>
              <a:ext cx="0" cy="8108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0" name="Gruppo 109"/>
            <p:cNvGrpSpPr/>
            <p:nvPr/>
          </p:nvGrpSpPr>
          <p:grpSpPr>
            <a:xfrm>
              <a:off x="4733925" y="2560192"/>
              <a:ext cx="247650" cy="270510"/>
              <a:chOff x="4733925" y="2560192"/>
              <a:chExt cx="247650" cy="270510"/>
            </a:xfrm>
          </p:grpSpPr>
          <p:cxnSp>
            <p:nvCxnSpPr>
              <p:cNvPr id="107" name="Connettore 1 106"/>
              <p:cNvCxnSpPr/>
              <p:nvPr/>
            </p:nvCxnSpPr>
            <p:spPr>
              <a:xfrm>
                <a:off x="4733925" y="2695447"/>
                <a:ext cx="247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Connettore 1 108"/>
              <p:cNvCxnSpPr/>
              <p:nvPr/>
            </p:nvCxnSpPr>
            <p:spPr>
              <a:xfrm>
                <a:off x="4857750" y="2560192"/>
                <a:ext cx="0" cy="2705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1" name="Gruppo 110"/>
            <p:cNvGrpSpPr/>
            <p:nvPr/>
          </p:nvGrpSpPr>
          <p:grpSpPr>
            <a:xfrm>
              <a:off x="7102384" y="4131817"/>
              <a:ext cx="247650" cy="270510"/>
              <a:chOff x="4733925" y="2560192"/>
              <a:chExt cx="247650" cy="270510"/>
            </a:xfrm>
          </p:grpSpPr>
          <p:cxnSp>
            <p:nvCxnSpPr>
              <p:cNvPr id="112" name="Connettore 1 111"/>
              <p:cNvCxnSpPr/>
              <p:nvPr/>
            </p:nvCxnSpPr>
            <p:spPr>
              <a:xfrm>
                <a:off x="4733925" y="2695447"/>
                <a:ext cx="247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Connettore 1 112"/>
              <p:cNvCxnSpPr/>
              <p:nvPr/>
            </p:nvCxnSpPr>
            <p:spPr>
              <a:xfrm>
                <a:off x="4857750" y="2560192"/>
                <a:ext cx="0" cy="2705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5" name="Connettore 1 114"/>
            <p:cNvCxnSpPr/>
            <p:nvPr/>
          </p:nvCxnSpPr>
          <p:spPr>
            <a:xfrm>
              <a:off x="4743450" y="4267072"/>
              <a:ext cx="2381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nettore 1 116"/>
            <p:cNvCxnSpPr/>
            <p:nvPr/>
          </p:nvCxnSpPr>
          <p:spPr>
            <a:xfrm>
              <a:off x="7016659" y="2738457"/>
              <a:ext cx="209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riangolo isoscele 120"/>
            <p:cNvSpPr/>
            <p:nvPr/>
          </p:nvSpPr>
          <p:spPr>
            <a:xfrm>
              <a:off x="6462124" y="3146454"/>
              <a:ext cx="390525" cy="7717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iangolo isoscele 121"/>
            <p:cNvSpPr/>
            <p:nvPr/>
          </p:nvSpPr>
          <p:spPr>
            <a:xfrm rot="10800000">
              <a:off x="5412950" y="3146454"/>
              <a:ext cx="390525" cy="7717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5" name="Grafico 124"/>
          <p:cNvGraphicFramePr>
            <a:graphicFrameLocks/>
          </p:cNvGraphicFramePr>
          <p:nvPr>
            <p:extLst>
              <p:ext uri="{D42A27DB-BD31-4B8C-83A1-F6EECF244321}">
                <p14:modId xmlns:p14="http://schemas.microsoft.com/office/powerpoint/2010/main" val="1674164272"/>
              </p:ext>
            </p:extLst>
          </p:nvPr>
        </p:nvGraphicFramePr>
        <p:xfrm>
          <a:off x="98828" y="3907054"/>
          <a:ext cx="5218919" cy="295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6" name="Grafico 125"/>
          <p:cNvGraphicFramePr>
            <a:graphicFrameLocks/>
          </p:cNvGraphicFramePr>
          <p:nvPr>
            <p:extLst>
              <p:ext uri="{D42A27DB-BD31-4B8C-83A1-F6EECF244321}">
                <p14:modId xmlns:p14="http://schemas.microsoft.com/office/powerpoint/2010/main" val="2018935834"/>
              </p:ext>
            </p:extLst>
          </p:nvPr>
        </p:nvGraphicFramePr>
        <p:xfrm>
          <a:off x="6371775" y="3861315"/>
          <a:ext cx="5272537" cy="2996684"/>
        </p:xfrm>
        <a:graphic>
          <a:graphicData uri="http://schemas.openxmlformats.org/drawingml/2006/chart">
            <c:chart xmlns:c="http://schemas.openxmlformats.org/drawingml/2006/chart" xmlns:r="http://schemas.openxmlformats.org/officeDocument/2006/relationships" r:id="rId3"/>
          </a:graphicData>
        </a:graphic>
      </p:graphicFrame>
      <p:cxnSp>
        <p:nvCxnSpPr>
          <p:cNvPr id="128" name="Connettore 2 127"/>
          <p:cNvCxnSpPr/>
          <p:nvPr/>
        </p:nvCxnSpPr>
        <p:spPr>
          <a:xfrm flipH="1" flipV="1">
            <a:off x="3090082" y="2665512"/>
            <a:ext cx="519193" cy="2439888"/>
          </a:xfrm>
          <a:prstGeom prst="straightConnector1">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Connettore 2 130"/>
          <p:cNvCxnSpPr/>
          <p:nvPr/>
        </p:nvCxnSpPr>
        <p:spPr>
          <a:xfrm flipV="1">
            <a:off x="4199067" y="2354982"/>
            <a:ext cx="1867273" cy="2817093"/>
          </a:xfrm>
          <a:prstGeom prst="straightConnector1">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3" name="Connettore 2 132"/>
          <p:cNvCxnSpPr/>
          <p:nvPr/>
        </p:nvCxnSpPr>
        <p:spPr>
          <a:xfrm flipV="1">
            <a:off x="4613126" y="2665512"/>
            <a:ext cx="4417419" cy="2801838"/>
          </a:xfrm>
          <a:prstGeom prst="straightConnector1">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5" name="Connettore 2 134"/>
          <p:cNvCxnSpPr/>
          <p:nvPr/>
        </p:nvCxnSpPr>
        <p:spPr>
          <a:xfrm flipH="1" flipV="1">
            <a:off x="3222733" y="2665512"/>
            <a:ext cx="5958106" cy="2717014"/>
          </a:xfrm>
          <a:prstGeom prst="straightConnector1">
            <a:avLst/>
          </a:prstGeom>
          <a:ln w="15875">
            <a:solidFill>
              <a:srgbClr val="92D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7" name="Connettore 2 136"/>
          <p:cNvCxnSpPr/>
          <p:nvPr/>
        </p:nvCxnSpPr>
        <p:spPr>
          <a:xfrm flipH="1" flipV="1">
            <a:off x="6185389" y="2467466"/>
            <a:ext cx="4501661" cy="2654993"/>
          </a:xfrm>
          <a:prstGeom prst="straightConnector1">
            <a:avLst/>
          </a:prstGeom>
          <a:ln w="15875">
            <a:solidFill>
              <a:srgbClr val="92D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9" name="Connettore 2 138"/>
          <p:cNvCxnSpPr/>
          <p:nvPr/>
        </p:nvCxnSpPr>
        <p:spPr>
          <a:xfrm flipH="1" flipV="1">
            <a:off x="9056163" y="2702079"/>
            <a:ext cx="2221437" cy="2657578"/>
          </a:xfrm>
          <a:prstGeom prst="straightConnector1">
            <a:avLst/>
          </a:prstGeom>
          <a:ln w="15875">
            <a:solidFill>
              <a:srgbClr val="92D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1" name="CasellaDiTesto 140"/>
          <p:cNvSpPr txBox="1"/>
          <p:nvPr/>
        </p:nvSpPr>
        <p:spPr>
          <a:xfrm>
            <a:off x="5348520" y="5961498"/>
            <a:ext cx="914400" cy="369332"/>
          </a:xfrm>
          <a:prstGeom prst="rect">
            <a:avLst/>
          </a:prstGeom>
          <a:noFill/>
        </p:spPr>
        <p:txBody>
          <a:bodyPr wrap="square" rtlCol="0">
            <a:spAutoFit/>
          </a:bodyPr>
          <a:lstStyle/>
          <a:p>
            <a:r>
              <a:rPr lang="en-US" dirty="0"/>
              <a:t>d</a:t>
            </a:r>
          </a:p>
        </p:txBody>
      </p:sp>
      <p:cxnSp>
        <p:nvCxnSpPr>
          <p:cNvPr id="143" name="Connettore 2 142"/>
          <p:cNvCxnSpPr/>
          <p:nvPr/>
        </p:nvCxnSpPr>
        <p:spPr>
          <a:xfrm>
            <a:off x="491584" y="6281466"/>
            <a:ext cx="5197979"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ttore 2 144"/>
          <p:cNvCxnSpPr/>
          <p:nvPr/>
        </p:nvCxnSpPr>
        <p:spPr>
          <a:xfrm flipV="1">
            <a:off x="491584" y="3695700"/>
            <a:ext cx="0" cy="258576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CasellaDiTesto 145"/>
          <p:cNvSpPr txBox="1"/>
          <p:nvPr/>
        </p:nvSpPr>
        <p:spPr>
          <a:xfrm>
            <a:off x="-24932" y="3717258"/>
            <a:ext cx="530915" cy="379591"/>
          </a:xfrm>
          <a:prstGeom prst="rect">
            <a:avLst/>
          </a:prstGeom>
          <a:noFill/>
        </p:spPr>
        <p:txBody>
          <a:bodyPr wrap="none" rtlCol="0">
            <a:spAutoFit/>
          </a:bodyPr>
          <a:lstStyle/>
          <a:p>
            <a:r>
              <a:rPr lang="en-US" sz="2800" baseline="30000" dirty="0"/>
              <a:t>Ne-</a:t>
            </a:r>
          </a:p>
        </p:txBody>
      </p:sp>
      <p:cxnSp>
        <p:nvCxnSpPr>
          <p:cNvPr id="148" name="Connettore 2 147"/>
          <p:cNvCxnSpPr/>
          <p:nvPr/>
        </p:nvCxnSpPr>
        <p:spPr>
          <a:xfrm>
            <a:off x="6627967" y="6281466"/>
            <a:ext cx="5383058" cy="0"/>
          </a:xfrm>
          <a:prstGeom prst="straightConnector1">
            <a:avLst/>
          </a:prstGeom>
          <a:ln w="158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onnettore 2 149"/>
          <p:cNvCxnSpPr/>
          <p:nvPr/>
        </p:nvCxnSpPr>
        <p:spPr>
          <a:xfrm flipV="1">
            <a:off x="6627967" y="3552825"/>
            <a:ext cx="0" cy="2728641"/>
          </a:xfrm>
          <a:prstGeom prst="straightConnector1">
            <a:avLst/>
          </a:prstGeom>
          <a:ln w="158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2" name="CasellaDiTesto 151"/>
          <p:cNvSpPr txBox="1"/>
          <p:nvPr/>
        </p:nvSpPr>
        <p:spPr>
          <a:xfrm>
            <a:off x="11572875" y="5961498"/>
            <a:ext cx="306494" cy="369332"/>
          </a:xfrm>
          <a:prstGeom prst="rect">
            <a:avLst/>
          </a:prstGeom>
          <a:noFill/>
        </p:spPr>
        <p:txBody>
          <a:bodyPr wrap="none" rtlCol="0">
            <a:spAutoFit/>
          </a:bodyPr>
          <a:lstStyle/>
          <a:p>
            <a:r>
              <a:rPr lang="en-US" dirty="0"/>
              <a:t>d</a:t>
            </a:r>
          </a:p>
        </p:txBody>
      </p:sp>
      <p:sp>
        <p:nvSpPr>
          <p:cNvPr id="153" name="CasellaDiTesto 152"/>
          <p:cNvSpPr txBox="1"/>
          <p:nvPr/>
        </p:nvSpPr>
        <p:spPr>
          <a:xfrm>
            <a:off x="6084718" y="3610296"/>
            <a:ext cx="554960" cy="369332"/>
          </a:xfrm>
          <a:prstGeom prst="rect">
            <a:avLst/>
          </a:prstGeom>
          <a:noFill/>
        </p:spPr>
        <p:txBody>
          <a:bodyPr wrap="none" rtlCol="0">
            <a:spAutoFit/>
          </a:bodyPr>
          <a:lstStyle/>
          <a:p>
            <a:r>
              <a:rPr lang="el-GR" dirty="0"/>
              <a:t>α</a:t>
            </a:r>
            <a:r>
              <a:rPr lang="en-US" dirty="0"/>
              <a:t>*d</a:t>
            </a:r>
          </a:p>
        </p:txBody>
      </p:sp>
      <p:cxnSp>
        <p:nvCxnSpPr>
          <p:cNvPr id="155" name="Connettore 1 154"/>
          <p:cNvCxnSpPr/>
          <p:nvPr/>
        </p:nvCxnSpPr>
        <p:spPr>
          <a:xfrm>
            <a:off x="6639678" y="5448300"/>
            <a:ext cx="5371347" cy="0"/>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56" name="Ovale 155"/>
          <p:cNvSpPr/>
          <p:nvPr/>
        </p:nvSpPr>
        <p:spPr>
          <a:xfrm>
            <a:off x="8964758" y="5389959"/>
            <a:ext cx="86570" cy="9028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e 156"/>
          <p:cNvSpPr/>
          <p:nvPr/>
        </p:nvSpPr>
        <p:spPr>
          <a:xfrm>
            <a:off x="9410278" y="5395356"/>
            <a:ext cx="84464" cy="941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e 157"/>
          <p:cNvSpPr/>
          <p:nvPr/>
        </p:nvSpPr>
        <p:spPr>
          <a:xfrm>
            <a:off x="10457600" y="5377343"/>
            <a:ext cx="86570" cy="9028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asellaDiTesto 158"/>
          <p:cNvSpPr txBox="1"/>
          <p:nvPr/>
        </p:nvSpPr>
        <p:spPr>
          <a:xfrm>
            <a:off x="6721511" y="5123651"/>
            <a:ext cx="1652697" cy="369332"/>
          </a:xfrm>
          <a:prstGeom prst="rect">
            <a:avLst/>
          </a:prstGeom>
          <a:noFill/>
        </p:spPr>
        <p:txBody>
          <a:bodyPr wrap="none" rtlCol="0">
            <a:spAutoFit/>
          </a:bodyPr>
          <a:lstStyle/>
          <a:p>
            <a:r>
              <a:rPr lang="en-US" dirty="0">
                <a:solidFill>
                  <a:srgbClr val="00B050"/>
                </a:solidFill>
              </a:rPr>
              <a:t>Meek condition</a:t>
            </a:r>
          </a:p>
        </p:txBody>
      </p:sp>
      <p:sp>
        <p:nvSpPr>
          <p:cNvPr id="3" name="Rettangolo 2"/>
          <p:cNvSpPr/>
          <p:nvPr/>
        </p:nvSpPr>
        <p:spPr>
          <a:xfrm>
            <a:off x="987156" y="6416888"/>
            <a:ext cx="6276540" cy="369332"/>
          </a:xfrm>
          <a:prstGeom prst="rect">
            <a:avLst/>
          </a:prstGeom>
        </p:spPr>
        <p:txBody>
          <a:bodyPr wrap="square">
            <a:spAutoFit/>
          </a:bodyPr>
          <a:lstStyle/>
          <a:p>
            <a:r>
              <a:rPr lang="en-US" b="1" dirty="0"/>
              <a:t>N°7 </a:t>
            </a:r>
            <a:r>
              <a:rPr lang="en-US" dirty="0"/>
              <a:t>                                                                              CERN RPC 2022</a:t>
            </a:r>
          </a:p>
        </p:txBody>
      </p:sp>
      <p:sp>
        <p:nvSpPr>
          <p:cNvPr id="4" name="CasellaDiTesto 3"/>
          <p:cNvSpPr txBox="1"/>
          <p:nvPr/>
        </p:nvSpPr>
        <p:spPr>
          <a:xfrm>
            <a:off x="2096948" y="887954"/>
            <a:ext cx="2566000" cy="369332"/>
          </a:xfrm>
          <a:prstGeom prst="rect">
            <a:avLst/>
          </a:prstGeom>
          <a:noFill/>
        </p:spPr>
        <p:txBody>
          <a:bodyPr wrap="square" rtlCol="0">
            <a:spAutoFit/>
          </a:bodyPr>
          <a:lstStyle/>
          <a:p>
            <a:r>
              <a:rPr lang="en-US" b="1" dirty="0"/>
              <a:t>Negative polarization</a:t>
            </a:r>
          </a:p>
        </p:txBody>
      </p:sp>
      <p:sp>
        <p:nvSpPr>
          <p:cNvPr id="5" name="CasellaDiTesto 4"/>
          <p:cNvSpPr txBox="1"/>
          <p:nvPr/>
        </p:nvSpPr>
        <p:spPr>
          <a:xfrm>
            <a:off x="7673244" y="986837"/>
            <a:ext cx="2124621" cy="369332"/>
          </a:xfrm>
          <a:prstGeom prst="rect">
            <a:avLst/>
          </a:prstGeom>
          <a:noFill/>
        </p:spPr>
        <p:txBody>
          <a:bodyPr wrap="none" rtlCol="0">
            <a:spAutoFit/>
          </a:bodyPr>
          <a:lstStyle/>
          <a:p>
            <a:r>
              <a:rPr lang="en-US" b="1" dirty="0">
                <a:solidFill>
                  <a:srgbClr val="FF0000"/>
                </a:solidFill>
              </a:rPr>
              <a:t>Positive polarization</a:t>
            </a:r>
          </a:p>
        </p:txBody>
      </p:sp>
    </p:spTree>
    <p:extLst>
      <p:ext uri="{BB962C8B-B14F-4D97-AF65-F5344CB8AC3E}">
        <p14:creationId xmlns:p14="http://schemas.microsoft.com/office/powerpoint/2010/main" val="294426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8833" y="121421"/>
            <a:ext cx="10515600" cy="884256"/>
          </a:xfrm>
        </p:spPr>
        <p:txBody>
          <a:bodyPr>
            <a:normAutofit fontScale="90000"/>
          </a:bodyPr>
          <a:lstStyle/>
          <a:p>
            <a:br>
              <a:rPr lang="en-US" dirty="0"/>
            </a:br>
            <a:r>
              <a:rPr lang="en-US" b="1" dirty="0"/>
              <a:t>Avalanche evolution in the RCC and RPC and </a:t>
            </a:r>
            <a:r>
              <a:rPr lang="en-US" b="1" dirty="0" err="1"/>
              <a:t>pront</a:t>
            </a:r>
            <a:r>
              <a:rPr lang="en-US" b="1" dirty="0"/>
              <a:t> charge calculated with </a:t>
            </a:r>
            <a:r>
              <a:rPr lang="en-US" b="1" dirty="0" err="1"/>
              <a:t>Ramo’s</a:t>
            </a:r>
            <a:r>
              <a:rPr lang="en-US" b="1" dirty="0"/>
              <a:t> theorem</a:t>
            </a:r>
          </a:p>
        </p:txBody>
      </p:sp>
      <p:sp>
        <p:nvSpPr>
          <p:cNvPr id="73" name="CasellaDiTesto 72"/>
          <p:cNvSpPr txBox="1"/>
          <p:nvPr/>
        </p:nvSpPr>
        <p:spPr>
          <a:xfrm>
            <a:off x="788384" y="4129896"/>
            <a:ext cx="3917500" cy="646331"/>
          </a:xfrm>
          <a:prstGeom prst="rect">
            <a:avLst/>
          </a:prstGeom>
          <a:noFill/>
        </p:spPr>
        <p:txBody>
          <a:bodyPr wrap="square" rtlCol="0">
            <a:spAutoFit/>
          </a:bodyPr>
          <a:lstStyle/>
          <a:p>
            <a:r>
              <a:rPr lang="en-US" dirty="0"/>
              <a:t>1*5+2*4/5+4*3/5+8*2/5+16*1/5=15.4</a:t>
            </a:r>
          </a:p>
          <a:p>
            <a:r>
              <a:rPr lang="en-US" b="1" dirty="0">
                <a:solidFill>
                  <a:srgbClr val="FF0000"/>
                </a:solidFill>
              </a:rPr>
              <a:t>Exponential evolution</a:t>
            </a:r>
          </a:p>
        </p:txBody>
      </p:sp>
      <p:grpSp>
        <p:nvGrpSpPr>
          <p:cNvPr id="154" name="Gruppo 153"/>
          <p:cNvGrpSpPr/>
          <p:nvPr/>
        </p:nvGrpSpPr>
        <p:grpSpPr>
          <a:xfrm>
            <a:off x="623178" y="2049867"/>
            <a:ext cx="7064733" cy="2748565"/>
            <a:chOff x="623178" y="2049867"/>
            <a:chExt cx="7064733" cy="2748565"/>
          </a:xfrm>
        </p:grpSpPr>
        <p:sp>
          <p:nvSpPr>
            <p:cNvPr id="4" name="Ovale 3"/>
            <p:cNvSpPr/>
            <p:nvPr/>
          </p:nvSpPr>
          <p:spPr>
            <a:xfrm>
              <a:off x="2429929" y="2395677"/>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e 4"/>
            <p:cNvSpPr/>
            <p:nvPr/>
          </p:nvSpPr>
          <p:spPr>
            <a:xfrm>
              <a:off x="2319557" y="268455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e 5"/>
            <p:cNvSpPr/>
            <p:nvPr/>
          </p:nvSpPr>
          <p:spPr>
            <a:xfrm>
              <a:off x="2554698" y="268455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e 9"/>
            <p:cNvSpPr/>
            <p:nvPr/>
          </p:nvSpPr>
          <p:spPr>
            <a:xfrm>
              <a:off x="2631479" y="2917879"/>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e 10"/>
            <p:cNvSpPr/>
            <p:nvPr/>
          </p:nvSpPr>
          <p:spPr>
            <a:xfrm>
              <a:off x="2866621" y="2917879"/>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2108409" y="2917879"/>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e 12"/>
            <p:cNvSpPr/>
            <p:nvPr/>
          </p:nvSpPr>
          <p:spPr>
            <a:xfrm>
              <a:off x="2369944" y="2917879"/>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p:cNvSpPr/>
            <p:nvPr/>
          </p:nvSpPr>
          <p:spPr>
            <a:xfrm>
              <a:off x="3154549" y="315120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3389691" y="315120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p:cNvSpPr/>
            <p:nvPr/>
          </p:nvSpPr>
          <p:spPr>
            <a:xfrm>
              <a:off x="2631479" y="315120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p:cNvSpPr/>
            <p:nvPr/>
          </p:nvSpPr>
          <p:spPr>
            <a:xfrm>
              <a:off x="2893013" y="315120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e 21"/>
            <p:cNvSpPr/>
            <p:nvPr/>
          </p:nvSpPr>
          <p:spPr>
            <a:xfrm>
              <a:off x="2108410" y="315120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N</a:t>
              </a:r>
              <a:r>
                <a:rPr lang="en-US" baseline="-25000"/>
                <a:t>1</a:t>
              </a:r>
              <a:r>
                <a:rPr lang="en-US"/>
                <a:t>=1</a:t>
              </a:r>
              <a:endParaRPr lang="en-US" dirty="0"/>
            </a:p>
          </p:txBody>
        </p:sp>
        <p:sp>
          <p:nvSpPr>
            <p:cNvPr id="23" name="Ovale 22"/>
            <p:cNvSpPr/>
            <p:nvPr/>
          </p:nvSpPr>
          <p:spPr>
            <a:xfrm>
              <a:off x="2343551" y="315120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e 23"/>
            <p:cNvSpPr/>
            <p:nvPr/>
          </p:nvSpPr>
          <p:spPr>
            <a:xfrm>
              <a:off x="1585339" y="315120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e 24"/>
            <p:cNvSpPr/>
            <p:nvPr/>
          </p:nvSpPr>
          <p:spPr>
            <a:xfrm>
              <a:off x="1846874" y="315120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e 25"/>
            <p:cNvSpPr/>
            <p:nvPr/>
          </p:nvSpPr>
          <p:spPr>
            <a:xfrm>
              <a:off x="4272668"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e 26"/>
            <p:cNvSpPr/>
            <p:nvPr/>
          </p:nvSpPr>
          <p:spPr>
            <a:xfrm>
              <a:off x="4507810"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e 27"/>
            <p:cNvSpPr/>
            <p:nvPr/>
          </p:nvSpPr>
          <p:spPr>
            <a:xfrm>
              <a:off x="3749598"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e 28"/>
            <p:cNvSpPr/>
            <p:nvPr/>
          </p:nvSpPr>
          <p:spPr>
            <a:xfrm>
              <a:off x="4011133"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e 29"/>
            <p:cNvSpPr/>
            <p:nvPr/>
          </p:nvSpPr>
          <p:spPr>
            <a:xfrm>
              <a:off x="3226529"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e 30"/>
            <p:cNvSpPr/>
            <p:nvPr/>
          </p:nvSpPr>
          <p:spPr>
            <a:xfrm>
              <a:off x="3461671"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e 31"/>
            <p:cNvSpPr/>
            <p:nvPr/>
          </p:nvSpPr>
          <p:spPr>
            <a:xfrm>
              <a:off x="2703459"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e 32"/>
            <p:cNvSpPr/>
            <p:nvPr/>
          </p:nvSpPr>
          <p:spPr>
            <a:xfrm>
              <a:off x="2964993"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e 33"/>
            <p:cNvSpPr/>
            <p:nvPr/>
          </p:nvSpPr>
          <p:spPr>
            <a:xfrm>
              <a:off x="2192388" y="340451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e 34"/>
            <p:cNvSpPr/>
            <p:nvPr/>
          </p:nvSpPr>
          <p:spPr>
            <a:xfrm>
              <a:off x="2427530" y="340451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e 35"/>
            <p:cNvSpPr/>
            <p:nvPr/>
          </p:nvSpPr>
          <p:spPr>
            <a:xfrm>
              <a:off x="1669317" y="340451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e 36"/>
            <p:cNvSpPr/>
            <p:nvPr/>
          </p:nvSpPr>
          <p:spPr>
            <a:xfrm>
              <a:off x="1930852" y="340451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e 37"/>
            <p:cNvSpPr/>
            <p:nvPr/>
          </p:nvSpPr>
          <p:spPr>
            <a:xfrm>
              <a:off x="1146248" y="340451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e 38"/>
            <p:cNvSpPr/>
            <p:nvPr/>
          </p:nvSpPr>
          <p:spPr>
            <a:xfrm>
              <a:off x="1381390" y="340451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e 39"/>
            <p:cNvSpPr/>
            <p:nvPr/>
          </p:nvSpPr>
          <p:spPr>
            <a:xfrm>
              <a:off x="623178" y="340451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e 40"/>
            <p:cNvSpPr/>
            <p:nvPr/>
          </p:nvSpPr>
          <p:spPr>
            <a:xfrm>
              <a:off x="884713" y="340451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e 41"/>
            <p:cNvSpPr/>
            <p:nvPr/>
          </p:nvSpPr>
          <p:spPr>
            <a:xfrm>
              <a:off x="6755265"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e 42"/>
            <p:cNvSpPr/>
            <p:nvPr/>
          </p:nvSpPr>
          <p:spPr>
            <a:xfrm>
              <a:off x="6990407"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e 43"/>
            <p:cNvSpPr/>
            <p:nvPr/>
          </p:nvSpPr>
          <p:spPr>
            <a:xfrm>
              <a:off x="6232195"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e 44"/>
            <p:cNvSpPr/>
            <p:nvPr/>
          </p:nvSpPr>
          <p:spPr>
            <a:xfrm>
              <a:off x="6493730"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e 45"/>
            <p:cNvSpPr/>
            <p:nvPr/>
          </p:nvSpPr>
          <p:spPr>
            <a:xfrm>
              <a:off x="5709126"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e 46"/>
            <p:cNvSpPr/>
            <p:nvPr/>
          </p:nvSpPr>
          <p:spPr>
            <a:xfrm>
              <a:off x="5944268"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e 47"/>
            <p:cNvSpPr/>
            <p:nvPr/>
          </p:nvSpPr>
          <p:spPr>
            <a:xfrm>
              <a:off x="5186055"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e 48"/>
            <p:cNvSpPr/>
            <p:nvPr/>
          </p:nvSpPr>
          <p:spPr>
            <a:xfrm>
              <a:off x="5447590" y="3415332"/>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e 49"/>
            <p:cNvSpPr/>
            <p:nvPr/>
          </p:nvSpPr>
          <p:spPr>
            <a:xfrm>
              <a:off x="6755265" y="3641927"/>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e 50"/>
            <p:cNvSpPr/>
            <p:nvPr/>
          </p:nvSpPr>
          <p:spPr>
            <a:xfrm>
              <a:off x="6990407" y="3641927"/>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e 51"/>
            <p:cNvSpPr/>
            <p:nvPr/>
          </p:nvSpPr>
          <p:spPr>
            <a:xfrm>
              <a:off x="6232195" y="3641927"/>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e 52"/>
            <p:cNvSpPr/>
            <p:nvPr/>
          </p:nvSpPr>
          <p:spPr>
            <a:xfrm>
              <a:off x="6493730" y="3641927"/>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e 53"/>
            <p:cNvSpPr/>
            <p:nvPr/>
          </p:nvSpPr>
          <p:spPr>
            <a:xfrm>
              <a:off x="5709126" y="3641927"/>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e 54"/>
            <p:cNvSpPr/>
            <p:nvPr/>
          </p:nvSpPr>
          <p:spPr>
            <a:xfrm>
              <a:off x="5944268" y="3641927"/>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e 55"/>
            <p:cNvSpPr/>
            <p:nvPr/>
          </p:nvSpPr>
          <p:spPr>
            <a:xfrm>
              <a:off x="5186055" y="3641927"/>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e 56"/>
            <p:cNvSpPr/>
            <p:nvPr/>
          </p:nvSpPr>
          <p:spPr>
            <a:xfrm>
              <a:off x="5447590" y="3641927"/>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e 57"/>
            <p:cNvSpPr/>
            <p:nvPr/>
          </p:nvSpPr>
          <p:spPr>
            <a:xfrm>
              <a:off x="6752862" y="3193118"/>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e 58"/>
            <p:cNvSpPr/>
            <p:nvPr/>
          </p:nvSpPr>
          <p:spPr>
            <a:xfrm>
              <a:off x="6988003" y="3193118"/>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e 59"/>
            <p:cNvSpPr/>
            <p:nvPr/>
          </p:nvSpPr>
          <p:spPr>
            <a:xfrm>
              <a:off x="6229791" y="3193118"/>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e 60"/>
            <p:cNvSpPr/>
            <p:nvPr/>
          </p:nvSpPr>
          <p:spPr>
            <a:xfrm>
              <a:off x="6491326" y="3193118"/>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e 61"/>
            <p:cNvSpPr/>
            <p:nvPr/>
          </p:nvSpPr>
          <p:spPr>
            <a:xfrm>
              <a:off x="5706722" y="3193118"/>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e 62"/>
            <p:cNvSpPr/>
            <p:nvPr/>
          </p:nvSpPr>
          <p:spPr>
            <a:xfrm>
              <a:off x="5941864" y="3193118"/>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e 63"/>
            <p:cNvSpPr/>
            <p:nvPr/>
          </p:nvSpPr>
          <p:spPr>
            <a:xfrm>
              <a:off x="5183652" y="3193118"/>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e 64"/>
            <p:cNvSpPr/>
            <p:nvPr/>
          </p:nvSpPr>
          <p:spPr>
            <a:xfrm>
              <a:off x="5445187" y="3193118"/>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e 65"/>
            <p:cNvSpPr/>
            <p:nvPr/>
          </p:nvSpPr>
          <p:spPr>
            <a:xfrm>
              <a:off x="6054634" y="2376291"/>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e 66"/>
            <p:cNvSpPr/>
            <p:nvPr/>
          </p:nvSpPr>
          <p:spPr>
            <a:xfrm>
              <a:off x="5944261" y="2665169"/>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e 67"/>
            <p:cNvSpPr/>
            <p:nvPr/>
          </p:nvSpPr>
          <p:spPr>
            <a:xfrm>
              <a:off x="6179403" y="2665169"/>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e 68"/>
            <p:cNvSpPr/>
            <p:nvPr/>
          </p:nvSpPr>
          <p:spPr>
            <a:xfrm>
              <a:off x="6256184" y="289849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e 69"/>
            <p:cNvSpPr/>
            <p:nvPr/>
          </p:nvSpPr>
          <p:spPr>
            <a:xfrm>
              <a:off x="6491326" y="289849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e 70"/>
            <p:cNvSpPr/>
            <p:nvPr/>
          </p:nvSpPr>
          <p:spPr>
            <a:xfrm>
              <a:off x="5733114" y="289849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e 71"/>
            <p:cNvSpPr/>
            <p:nvPr/>
          </p:nvSpPr>
          <p:spPr>
            <a:xfrm>
              <a:off x="5994649" y="2898494"/>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asellaDiTesto 73"/>
            <p:cNvSpPr txBox="1"/>
            <p:nvPr/>
          </p:nvSpPr>
          <p:spPr>
            <a:xfrm>
              <a:off x="1398351" y="3819199"/>
              <a:ext cx="2641853" cy="369332"/>
            </a:xfrm>
            <a:prstGeom prst="rect">
              <a:avLst/>
            </a:prstGeom>
            <a:noFill/>
          </p:spPr>
          <p:txBody>
            <a:bodyPr wrap="square" rtlCol="0">
              <a:spAutoFit/>
            </a:bodyPr>
            <a:lstStyle/>
            <a:p>
              <a:r>
                <a:rPr lang="en-US" b="1" dirty="0"/>
                <a:t>Q=Q</a:t>
              </a:r>
              <a:r>
                <a:rPr lang="en-US" b="1" baseline="-25000" dirty="0"/>
                <a:t>0</a:t>
              </a:r>
              <a:r>
                <a:rPr lang="en-US" b="1" dirty="0"/>
                <a:t>∑ N</a:t>
              </a:r>
              <a:r>
                <a:rPr lang="en-US" b="1" baseline="-25000" dirty="0"/>
                <a:t>i</a:t>
              </a:r>
              <a:r>
                <a:rPr lang="en-US" b="1" dirty="0"/>
                <a:t>*d</a:t>
              </a:r>
              <a:r>
                <a:rPr lang="en-US" b="1" baseline="-25000" dirty="0"/>
                <a:t>i</a:t>
              </a:r>
              <a:r>
                <a:rPr lang="en-US" b="1" dirty="0"/>
                <a:t> = </a:t>
              </a:r>
              <a:r>
                <a:rPr lang="en-US" b="1" dirty="0">
                  <a:solidFill>
                    <a:srgbClr val="FF0000"/>
                  </a:solidFill>
                </a:rPr>
                <a:t>15,4/31 </a:t>
              </a:r>
              <a:r>
                <a:rPr lang="en-US" b="1" dirty="0"/>
                <a:t>Q</a:t>
              </a:r>
              <a:r>
                <a:rPr lang="en-US" b="1" baseline="-25000" dirty="0"/>
                <a:t>0</a:t>
              </a:r>
            </a:p>
          </p:txBody>
        </p:sp>
        <p:cxnSp>
          <p:nvCxnSpPr>
            <p:cNvPr id="76" name="Connettore 2 75"/>
            <p:cNvCxnSpPr/>
            <p:nvPr/>
          </p:nvCxnSpPr>
          <p:spPr>
            <a:xfrm flipH="1">
              <a:off x="2958209" y="2478649"/>
              <a:ext cx="12420" cy="11936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ttore 2 78"/>
            <p:cNvCxnSpPr/>
            <p:nvPr/>
          </p:nvCxnSpPr>
          <p:spPr>
            <a:xfrm>
              <a:off x="3231738" y="2776276"/>
              <a:ext cx="426" cy="8655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flipH="1">
              <a:off x="3454887" y="3009601"/>
              <a:ext cx="1" cy="6626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ttore 2 82"/>
            <p:cNvCxnSpPr/>
            <p:nvPr/>
          </p:nvCxnSpPr>
          <p:spPr>
            <a:xfrm flipH="1">
              <a:off x="3646630" y="3193118"/>
              <a:ext cx="11053" cy="4486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CasellaDiTesto 88"/>
            <p:cNvSpPr txBox="1"/>
            <p:nvPr/>
          </p:nvSpPr>
          <p:spPr>
            <a:xfrm>
              <a:off x="2753435" y="2145373"/>
              <a:ext cx="535479" cy="327601"/>
            </a:xfrm>
            <a:prstGeom prst="rect">
              <a:avLst/>
            </a:prstGeom>
            <a:noFill/>
          </p:spPr>
          <p:txBody>
            <a:bodyPr wrap="square" rtlCol="0">
              <a:spAutoFit/>
            </a:bodyPr>
            <a:lstStyle/>
            <a:p>
              <a:r>
                <a:rPr lang="en-US" dirty="0"/>
                <a:t>d</a:t>
              </a:r>
              <a:r>
                <a:rPr lang="en-US" baseline="-25000" dirty="0"/>
                <a:t>1</a:t>
              </a:r>
              <a:r>
                <a:rPr lang="en-US" dirty="0"/>
                <a:t>=5</a:t>
              </a:r>
            </a:p>
          </p:txBody>
        </p:sp>
        <p:sp>
          <p:nvSpPr>
            <p:cNvPr id="90" name="Rettangolo 89"/>
            <p:cNvSpPr/>
            <p:nvPr/>
          </p:nvSpPr>
          <p:spPr>
            <a:xfrm>
              <a:off x="3017753" y="2425012"/>
              <a:ext cx="631565" cy="327601"/>
            </a:xfrm>
            <a:prstGeom prst="rect">
              <a:avLst/>
            </a:prstGeom>
          </p:spPr>
          <p:txBody>
            <a:bodyPr wrap="none">
              <a:spAutoFit/>
            </a:bodyPr>
            <a:lstStyle/>
            <a:p>
              <a:r>
                <a:rPr lang="en-US" dirty="0"/>
                <a:t>d</a:t>
              </a:r>
              <a:r>
                <a:rPr lang="en-US" baseline="-25000" dirty="0"/>
                <a:t>2</a:t>
              </a:r>
              <a:r>
                <a:rPr lang="en-US" dirty="0"/>
                <a:t>=4/5</a:t>
              </a:r>
            </a:p>
          </p:txBody>
        </p:sp>
        <p:sp>
          <p:nvSpPr>
            <p:cNvPr id="92" name="Rettangolo 91"/>
            <p:cNvSpPr/>
            <p:nvPr/>
          </p:nvSpPr>
          <p:spPr>
            <a:xfrm>
              <a:off x="3237374" y="2681999"/>
              <a:ext cx="631565" cy="327601"/>
            </a:xfrm>
            <a:prstGeom prst="rect">
              <a:avLst/>
            </a:prstGeom>
          </p:spPr>
          <p:txBody>
            <a:bodyPr wrap="none">
              <a:spAutoFit/>
            </a:bodyPr>
            <a:lstStyle/>
            <a:p>
              <a:r>
                <a:rPr lang="en-US" dirty="0"/>
                <a:t>d</a:t>
              </a:r>
              <a:r>
                <a:rPr lang="en-US" baseline="-25000" dirty="0"/>
                <a:t>3</a:t>
              </a:r>
              <a:r>
                <a:rPr lang="en-US" dirty="0"/>
                <a:t>=3/5</a:t>
              </a:r>
            </a:p>
          </p:txBody>
        </p:sp>
        <p:sp>
          <p:nvSpPr>
            <p:cNvPr id="93" name="Rettangolo 92"/>
            <p:cNvSpPr/>
            <p:nvPr/>
          </p:nvSpPr>
          <p:spPr>
            <a:xfrm>
              <a:off x="3421293" y="2905967"/>
              <a:ext cx="631565" cy="327601"/>
            </a:xfrm>
            <a:prstGeom prst="rect">
              <a:avLst/>
            </a:prstGeom>
          </p:spPr>
          <p:txBody>
            <a:bodyPr wrap="none">
              <a:spAutoFit/>
            </a:bodyPr>
            <a:lstStyle/>
            <a:p>
              <a:r>
                <a:rPr lang="en-US" dirty="0"/>
                <a:t>d</a:t>
              </a:r>
              <a:r>
                <a:rPr lang="en-US" baseline="-25000" dirty="0"/>
                <a:t>4</a:t>
              </a:r>
              <a:r>
                <a:rPr lang="en-US" dirty="0"/>
                <a:t>=2/5</a:t>
              </a:r>
            </a:p>
          </p:txBody>
        </p:sp>
        <p:cxnSp>
          <p:nvCxnSpPr>
            <p:cNvPr id="95" name="Connettore 2 94"/>
            <p:cNvCxnSpPr/>
            <p:nvPr/>
          </p:nvCxnSpPr>
          <p:spPr>
            <a:xfrm>
              <a:off x="3945638" y="3404514"/>
              <a:ext cx="7298" cy="2452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Rettangolo 95"/>
            <p:cNvSpPr/>
            <p:nvPr/>
          </p:nvSpPr>
          <p:spPr>
            <a:xfrm>
              <a:off x="3688566" y="3114466"/>
              <a:ext cx="631565" cy="327601"/>
            </a:xfrm>
            <a:prstGeom prst="rect">
              <a:avLst/>
            </a:prstGeom>
          </p:spPr>
          <p:txBody>
            <a:bodyPr wrap="none">
              <a:spAutoFit/>
            </a:bodyPr>
            <a:lstStyle/>
            <a:p>
              <a:r>
                <a:rPr lang="en-US" dirty="0"/>
                <a:t>d</a:t>
              </a:r>
              <a:r>
                <a:rPr lang="en-US" baseline="-25000" dirty="0"/>
                <a:t>5</a:t>
              </a:r>
              <a:r>
                <a:rPr lang="en-US" dirty="0"/>
                <a:t>=1/5</a:t>
              </a:r>
            </a:p>
          </p:txBody>
        </p:sp>
        <p:sp>
          <p:nvSpPr>
            <p:cNvPr id="100" name="CasellaDiTesto 99"/>
            <p:cNvSpPr txBox="1"/>
            <p:nvPr/>
          </p:nvSpPr>
          <p:spPr>
            <a:xfrm>
              <a:off x="753947" y="2049867"/>
              <a:ext cx="494001" cy="327601"/>
            </a:xfrm>
            <a:prstGeom prst="rect">
              <a:avLst/>
            </a:prstGeom>
            <a:noFill/>
          </p:spPr>
          <p:txBody>
            <a:bodyPr wrap="none" rtlCol="0">
              <a:spAutoFit/>
            </a:bodyPr>
            <a:lstStyle/>
            <a:p>
              <a:r>
                <a:rPr lang="en-US" dirty="0"/>
                <a:t>N</a:t>
              </a:r>
              <a:r>
                <a:rPr lang="en-US" baseline="-25000" dirty="0"/>
                <a:t>1</a:t>
              </a:r>
              <a:r>
                <a:rPr lang="en-US" dirty="0"/>
                <a:t>=1</a:t>
              </a:r>
            </a:p>
          </p:txBody>
        </p:sp>
        <p:sp>
          <p:nvSpPr>
            <p:cNvPr id="101" name="Rettangolo 100"/>
            <p:cNvSpPr/>
            <p:nvPr/>
          </p:nvSpPr>
          <p:spPr>
            <a:xfrm>
              <a:off x="734960" y="2358998"/>
              <a:ext cx="494001" cy="327601"/>
            </a:xfrm>
            <a:prstGeom prst="rect">
              <a:avLst/>
            </a:prstGeom>
          </p:spPr>
          <p:txBody>
            <a:bodyPr wrap="none">
              <a:spAutoFit/>
            </a:bodyPr>
            <a:lstStyle/>
            <a:p>
              <a:r>
                <a:rPr lang="en-US" dirty="0"/>
                <a:t>N</a:t>
              </a:r>
              <a:r>
                <a:rPr lang="en-US" baseline="-25000" dirty="0"/>
                <a:t>2</a:t>
              </a:r>
              <a:r>
                <a:rPr lang="en-US" dirty="0"/>
                <a:t>=2</a:t>
              </a:r>
            </a:p>
          </p:txBody>
        </p:sp>
        <p:sp>
          <p:nvSpPr>
            <p:cNvPr id="102" name="Rettangolo 101"/>
            <p:cNvSpPr/>
            <p:nvPr/>
          </p:nvSpPr>
          <p:spPr>
            <a:xfrm>
              <a:off x="740169" y="2626446"/>
              <a:ext cx="494001" cy="327601"/>
            </a:xfrm>
            <a:prstGeom prst="rect">
              <a:avLst/>
            </a:prstGeom>
          </p:spPr>
          <p:txBody>
            <a:bodyPr wrap="none">
              <a:spAutoFit/>
            </a:bodyPr>
            <a:lstStyle/>
            <a:p>
              <a:r>
                <a:rPr lang="en-US" dirty="0"/>
                <a:t>N</a:t>
              </a:r>
              <a:r>
                <a:rPr lang="en-US" baseline="-25000" dirty="0"/>
                <a:t>3</a:t>
              </a:r>
              <a:r>
                <a:rPr lang="en-US" dirty="0"/>
                <a:t>=4</a:t>
              </a:r>
            </a:p>
          </p:txBody>
        </p:sp>
        <p:sp>
          <p:nvSpPr>
            <p:cNvPr id="103" name="Rettangolo 102"/>
            <p:cNvSpPr/>
            <p:nvPr/>
          </p:nvSpPr>
          <p:spPr>
            <a:xfrm>
              <a:off x="747421" y="2854530"/>
              <a:ext cx="494001" cy="327601"/>
            </a:xfrm>
            <a:prstGeom prst="rect">
              <a:avLst/>
            </a:prstGeom>
          </p:spPr>
          <p:txBody>
            <a:bodyPr wrap="none">
              <a:spAutoFit/>
            </a:bodyPr>
            <a:lstStyle/>
            <a:p>
              <a:r>
                <a:rPr lang="en-US" dirty="0"/>
                <a:t>N</a:t>
              </a:r>
              <a:r>
                <a:rPr lang="en-US" baseline="-25000" dirty="0"/>
                <a:t>4</a:t>
              </a:r>
              <a:r>
                <a:rPr lang="en-US" dirty="0"/>
                <a:t>=8</a:t>
              </a:r>
            </a:p>
          </p:txBody>
        </p:sp>
        <p:sp>
          <p:nvSpPr>
            <p:cNvPr id="104" name="Rettangolo 103"/>
            <p:cNvSpPr/>
            <p:nvPr/>
          </p:nvSpPr>
          <p:spPr>
            <a:xfrm>
              <a:off x="752885" y="3098510"/>
              <a:ext cx="583663" cy="327601"/>
            </a:xfrm>
            <a:prstGeom prst="rect">
              <a:avLst/>
            </a:prstGeom>
          </p:spPr>
          <p:txBody>
            <a:bodyPr wrap="none">
              <a:spAutoFit/>
            </a:bodyPr>
            <a:lstStyle/>
            <a:p>
              <a:r>
                <a:rPr lang="en-US" dirty="0"/>
                <a:t>N</a:t>
              </a:r>
              <a:r>
                <a:rPr lang="en-US" baseline="-25000" dirty="0"/>
                <a:t>5</a:t>
              </a:r>
              <a:r>
                <a:rPr lang="en-US" dirty="0"/>
                <a:t>=16</a:t>
              </a:r>
            </a:p>
          </p:txBody>
        </p:sp>
        <p:sp>
          <p:nvSpPr>
            <p:cNvPr id="105" name="Rettangolo 104"/>
            <p:cNvSpPr/>
            <p:nvPr/>
          </p:nvSpPr>
          <p:spPr>
            <a:xfrm>
              <a:off x="4998641" y="3875102"/>
              <a:ext cx="2689270" cy="923330"/>
            </a:xfrm>
            <a:prstGeom prst="rect">
              <a:avLst/>
            </a:prstGeom>
          </p:spPr>
          <p:txBody>
            <a:bodyPr wrap="square">
              <a:spAutoFit/>
            </a:bodyPr>
            <a:lstStyle/>
            <a:p>
              <a:r>
                <a:rPr lang="en-US" b="1" dirty="0"/>
                <a:t>Q=Q</a:t>
              </a:r>
              <a:r>
                <a:rPr lang="en-US" b="1" baseline="-25000" dirty="0"/>
                <a:t>0</a:t>
              </a:r>
              <a:r>
                <a:rPr lang="en-US" b="1" dirty="0"/>
                <a:t>∑ N</a:t>
              </a:r>
              <a:r>
                <a:rPr lang="en-US" b="1" baseline="-25000" dirty="0"/>
                <a:t>i</a:t>
              </a:r>
              <a:r>
                <a:rPr lang="en-US" b="1" dirty="0"/>
                <a:t>*d</a:t>
              </a:r>
              <a:r>
                <a:rPr lang="en-US" b="1" baseline="-25000" dirty="0"/>
                <a:t>i</a:t>
              </a:r>
              <a:r>
                <a:rPr lang="en-US" b="1" dirty="0"/>
                <a:t> = </a:t>
              </a:r>
              <a:r>
                <a:rPr lang="en-US" b="1" dirty="0">
                  <a:solidFill>
                    <a:srgbClr val="FF0000"/>
                  </a:solidFill>
                </a:rPr>
                <a:t>18,3/31 </a:t>
              </a:r>
              <a:r>
                <a:rPr lang="en-US" b="1" dirty="0"/>
                <a:t>Q</a:t>
              </a:r>
              <a:r>
                <a:rPr lang="en-US" b="1" baseline="-25000" dirty="0"/>
                <a:t>0</a:t>
              </a:r>
            </a:p>
            <a:p>
              <a:r>
                <a:rPr lang="en-US" b="1" dirty="0">
                  <a:solidFill>
                    <a:srgbClr val="FF0000"/>
                  </a:solidFill>
                </a:rPr>
                <a:t>Saturated evolution</a:t>
              </a:r>
            </a:p>
            <a:p>
              <a:r>
                <a:rPr lang="en-US" b="1" dirty="0">
                  <a:solidFill>
                    <a:srgbClr val="FF0000"/>
                  </a:solidFill>
                </a:rPr>
                <a:t>Geometric effect</a:t>
              </a:r>
            </a:p>
          </p:txBody>
        </p:sp>
      </p:grpSp>
      <p:sp>
        <p:nvSpPr>
          <p:cNvPr id="107" name="Ovale 106"/>
          <p:cNvSpPr/>
          <p:nvPr/>
        </p:nvSpPr>
        <p:spPr>
          <a:xfrm>
            <a:off x="9418138" y="2452048"/>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e 107"/>
          <p:cNvSpPr/>
          <p:nvPr/>
        </p:nvSpPr>
        <p:spPr>
          <a:xfrm>
            <a:off x="9307766" y="2740926"/>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e 108"/>
          <p:cNvSpPr/>
          <p:nvPr/>
        </p:nvSpPr>
        <p:spPr>
          <a:xfrm>
            <a:off x="9542907" y="2740926"/>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e 109"/>
          <p:cNvSpPr/>
          <p:nvPr/>
        </p:nvSpPr>
        <p:spPr>
          <a:xfrm>
            <a:off x="9619688" y="2974250"/>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e 110"/>
          <p:cNvSpPr/>
          <p:nvPr/>
        </p:nvSpPr>
        <p:spPr>
          <a:xfrm>
            <a:off x="9854830" y="2974250"/>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e 111"/>
          <p:cNvSpPr/>
          <p:nvPr/>
        </p:nvSpPr>
        <p:spPr>
          <a:xfrm>
            <a:off x="9096618" y="2974250"/>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e 112"/>
          <p:cNvSpPr/>
          <p:nvPr/>
        </p:nvSpPr>
        <p:spPr>
          <a:xfrm>
            <a:off x="9358153" y="2974250"/>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e 113"/>
          <p:cNvSpPr/>
          <p:nvPr/>
        </p:nvSpPr>
        <p:spPr>
          <a:xfrm>
            <a:off x="10142758" y="320757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e 114"/>
          <p:cNvSpPr/>
          <p:nvPr/>
        </p:nvSpPr>
        <p:spPr>
          <a:xfrm>
            <a:off x="10377900" y="3207575"/>
            <a:ext cx="124769" cy="1111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e 115"/>
          <p:cNvSpPr/>
          <p:nvPr/>
        </p:nvSpPr>
        <p:spPr>
          <a:xfrm>
            <a:off x="9619688" y="320757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e 116"/>
          <p:cNvSpPr/>
          <p:nvPr/>
        </p:nvSpPr>
        <p:spPr>
          <a:xfrm>
            <a:off x="9881222" y="320757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e 117"/>
          <p:cNvSpPr/>
          <p:nvPr/>
        </p:nvSpPr>
        <p:spPr>
          <a:xfrm>
            <a:off x="9096619" y="320757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N</a:t>
            </a:r>
            <a:r>
              <a:rPr lang="en-US" baseline="-25000"/>
              <a:t>1</a:t>
            </a:r>
            <a:r>
              <a:rPr lang="en-US"/>
              <a:t>=1</a:t>
            </a:r>
            <a:endParaRPr lang="en-US" dirty="0"/>
          </a:p>
        </p:txBody>
      </p:sp>
      <p:sp>
        <p:nvSpPr>
          <p:cNvPr id="119" name="Ovale 118"/>
          <p:cNvSpPr/>
          <p:nvPr/>
        </p:nvSpPr>
        <p:spPr>
          <a:xfrm>
            <a:off x="9331760" y="320757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e 119"/>
          <p:cNvSpPr/>
          <p:nvPr/>
        </p:nvSpPr>
        <p:spPr>
          <a:xfrm>
            <a:off x="8573548" y="3207575"/>
            <a:ext cx="124769" cy="1111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e 120"/>
          <p:cNvSpPr/>
          <p:nvPr/>
        </p:nvSpPr>
        <p:spPr>
          <a:xfrm>
            <a:off x="8835083" y="320757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e 121"/>
          <p:cNvSpPr/>
          <p:nvPr/>
        </p:nvSpPr>
        <p:spPr>
          <a:xfrm>
            <a:off x="11260877" y="3471703"/>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e 122"/>
          <p:cNvSpPr/>
          <p:nvPr/>
        </p:nvSpPr>
        <p:spPr>
          <a:xfrm>
            <a:off x="11496019" y="3471703"/>
            <a:ext cx="124769" cy="1111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e 123"/>
          <p:cNvSpPr/>
          <p:nvPr/>
        </p:nvSpPr>
        <p:spPr>
          <a:xfrm>
            <a:off x="10737807" y="3471703"/>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e 124"/>
          <p:cNvSpPr/>
          <p:nvPr/>
        </p:nvSpPr>
        <p:spPr>
          <a:xfrm>
            <a:off x="10999342" y="3471703"/>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e 125"/>
          <p:cNvSpPr/>
          <p:nvPr/>
        </p:nvSpPr>
        <p:spPr>
          <a:xfrm>
            <a:off x="10214738" y="3471703"/>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e 126"/>
          <p:cNvSpPr/>
          <p:nvPr/>
        </p:nvSpPr>
        <p:spPr>
          <a:xfrm>
            <a:off x="10449880" y="3471703"/>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e 127"/>
          <p:cNvSpPr/>
          <p:nvPr/>
        </p:nvSpPr>
        <p:spPr>
          <a:xfrm>
            <a:off x="9691668" y="3471703"/>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e 128"/>
          <p:cNvSpPr/>
          <p:nvPr/>
        </p:nvSpPr>
        <p:spPr>
          <a:xfrm>
            <a:off x="9953202" y="3471703"/>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e 129"/>
          <p:cNvSpPr/>
          <p:nvPr/>
        </p:nvSpPr>
        <p:spPr>
          <a:xfrm>
            <a:off x="9180597" y="346088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e 130"/>
          <p:cNvSpPr/>
          <p:nvPr/>
        </p:nvSpPr>
        <p:spPr>
          <a:xfrm>
            <a:off x="9415739" y="346088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e 131"/>
          <p:cNvSpPr/>
          <p:nvPr/>
        </p:nvSpPr>
        <p:spPr>
          <a:xfrm>
            <a:off x="8657526" y="346088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e 132"/>
          <p:cNvSpPr/>
          <p:nvPr/>
        </p:nvSpPr>
        <p:spPr>
          <a:xfrm>
            <a:off x="8919061" y="346088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e 133"/>
          <p:cNvSpPr/>
          <p:nvPr/>
        </p:nvSpPr>
        <p:spPr>
          <a:xfrm>
            <a:off x="8134457" y="346088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e 134"/>
          <p:cNvSpPr/>
          <p:nvPr/>
        </p:nvSpPr>
        <p:spPr>
          <a:xfrm>
            <a:off x="8369599" y="346088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e 135"/>
          <p:cNvSpPr/>
          <p:nvPr/>
        </p:nvSpPr>
        <p:spPr>
          <a:xfrm>
            <a:off x="7611387" y="346088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e 136"/>
          <p:cNvSpPr/>
          <p:nvPr/>
        </p:nvSpPr>
        <p:spPr>
          <a:xfrm>
            <a:off x="7872922" y="3460885"/>
            <a:ext cx="124769" cy="111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asellaDiTesto 137"/>
          <p:cNvSpPr txBox="1"/>
          <p:nvPr/>
        </p:nvSpPr>
        <p:spPr>
          <a:xfrm>
            <a:off x="8792995" y="3860029"/>
            <a:ext cx="2517755" cy="369332"/>
          </a:xfrm>
          <a:prstGeom prst="rect">
            <a:avLst/>
          </a:prstGeom>
          <a:noFill/>
        </p:spPr>
        <p:txBody>
          <a:bodyPr wrap="square" rtlCol="0">
            <a:spAutoFit/>
          </a:bodyPr>
          <a:lstStyle/>
          <a:p>
            <a:r>
              <a:rPr lang="en-US" b="1" dirty="0"/>
              <a:t>Q=Q</a:t>
            </a:r>
            <a:r>
              <a:rPr lang="en-US" b="1" baseline="-25000" dirty="0"/>
              <a:t>0</a:t>
            </a:r>
            <a:r>
              <a:rPr lang="en-US" b="1" dirty="0"/>
              <a:t>∑ N</a:t>
            </a:r>
            <a:r>
              <a:rPr lang="en-US" b="1" baseline="-25000" dirty="0"/>
              <a:t>i</a:t>
            </a:r>
            <a:r>
              <a:rPr lang="en-US" b="1" dirty="0"/>
              <a:t>*d</a:t>
            </a:r>
            <a:r>
              <a:rPr lang="en-US" b="1" baseline="-25000" dirty="0"/>
              <a:t>i</a:t>
            </a:r>
            <a:r>
              <a:rPr lang="en-US" b="1" dirty="0"/>
              <a:t> = </a:t>
            </a:r>
            <a:r>
              <a:rPr lang="en-US" b="1" dirty="0">
                <a:solidFill>
                  <a:srgbClr val="FF0000"/>
                </a:solidFill>
              </a:rPr>
              <a:t>13/31</a:t>
            </a:r>
            <a:r>
              <a:rPr lang="en-US" b="1" dirty="0"/>
              <a:t>Q</a:t>
            </a:r>
            <a:r>
              <a:rPr lang="en-US" b="1" baseline="-25000" dirty="0"/>
              <a:t>0</a:t>
            </a:r>
          </a:p>
        </p:txBody>
      </p:sp>
      <p:cxnSp>
        <p:nvCxnSpPr>
          <p:cNvPr id="139" name="Connettore 2 138"/>
          <p:cNvCxnSpPr/>
          <p:nvPr/>
        </p:nvCxnSpPr>
        <p:spPr>
          <a:xfrm flipH="1">
            <a:off x="9946418" y="2535020"/>
            <a:ext cx="12420" cy="11936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nettore 2 139"/>
          <p:cNvCxnSpPr/>
          <p:nvPr/>
        </p:nvCxnSpPr>
        <p:spPr>
          <a:xfrm>
            <a:off x="10219947" y="2832647"/>
            <a:ext cx="426" cy="8655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nettore 2 140"/>
          <p:cNvCxnSpPr/>
          <p:nvPr/>
        </p:nvCxnSpPr>
        <p:spPr>
          <a:xfrm flipH="1">
            <a:off x="10340178" y="3043514"/>
            <a:ext cx="1" cy="6626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ttore 2 141"/>
          <p:cNvCxnSpPr/>
          <p:nvPr/>
        </p:nvCxnSpPr>
        <p:spPr>
          <a:xfrm flipH="1">
            <a:off x="10634839" y="3249489"/>
            <a:ext cx="11053" cy="4486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CasellaDiTesto 142"/>
          <p:cNvSpPr txBox="1"/>
          <p:nvPr/>
        </p:nvSpPr>
        <p:spPr>
          <a:xfrm>
            <a:off x="9741644" y="2201744"/>
            <a:ext cx="535479" cy="327601"/>
          </a:xfrm>
          <a:prstGeom prst="rect">
            <a:avLst/>
          </a:prstGeom>
          <a:noFill/>
        </p:spPr>
        <p:txBody>
          <a:bodyPr wrap="square" rtlCol="0">
            <a:spAutoFit/>
          </a:bodyPr>
          <a:lstStyle/>
          <a:p>
            <a:r>
              <a:rPr lang="en-US" dirty="0"/>
              <a:t>d</a:t>
            </a:r>
            <a:r>
              <a:rPr lang="en-US" baseline="-25000" dirty="0"/>
              <a:t>1</a:t>
            </a:r>
            <a:r>
              <a:rPr lang="en-US" dirty="0"/>
              <a:t>=5</a:t>
            </a:r>
          </a:p>
        </p:txBody>
      </p:sp>
      <p:sp>
        <p:nvSpPr>
          <p:cNvPr id="144" name="Rettangolo 143"/>
          <p:cNvSpPr/>
          <p:nvPr/>
        </p:nvSpPr>
        <p:spPr>
          <a:xfrm>
            <a:off x="10005962" y="2481383"/>
            <a:ext cx="631565" cy="327601"/>
          </a:xfrm>
          <a:prstGeom prst="rect">
            <a:avLst/>
          </a:prstGeom>
        </p:spPr>
        <p:txBody>
          <a:bodyPr wrap="none">
            <a:spAutoFit/>
          </a:bodyPr>
          <a:lstStyle/>
          <a:p>
            <a:r>
              <a:rPr lang="en-US" dirty="0"/>
              <a:t>d</a:t>
            </a:r>
            <a:r>
              <a:rPr lang="en-US" baseline="-25000" dirty="0"/>
              <a:t>2</a:t>
            </a:r>
            <a:r>
              <a:rPr lang="en-US" dirty="0"/>
              <a:t>=4/5</a:t>
            </a:r>
          </a:p>
        </p:txBody>
      </p:sp>
      <p:sp>
        <p:nvSpPr>
          <p:cNvPr id="145" name="Rettangolo 144"/>
          <p:cNvSpPr/>
          <p:nvPr/>
        </p:nvSpPr>
        <p:spPr>
          <a:xfrm>
            <a:off x="10225583" y="2738370"/>
            <a:ext cx="631565" cy="327601"/>
          </a:xfrm>
          <a:prstGeom prst="rect">
            <a:avLst/>
          </a:prstGeom>
        </p:spPr>
        <p:txBody>
          <a:bodyPr wrap="none">
            <a:spAutoFit/>
          </a:bodyPr>
          <a:lstStyle/>
          <a:p>
            <a:r>
              <a:rPr lang="en-US" dirty="0"/>
              <a:t>d</a:t>
            </a:r>
            <a:r>
              <a:rPr lang="en-US" baseline="-25000" dirty="0"/>
              <a:t>3</a:t>
            </a:r>
            <a:r>
              <a:rPr lang="en-US" dirty="0"/>
              <a:t>=3/5</a:t>
            </a:r>
          </a:p>
        </p:txBody>
      </p:sp>
      <p:sp>
        <p:nvSpPr>
          <p:cNvPr id="146" name="Rettangolo 145"/>
          <p:cNvSpPr/>
          <p:nvPr/>
        </p:nvSpPr>
        <p:spPr>
          <a:xfrm>
            <a:off x="10409502" y="2962338"/>
            <a:ext cx="631565" cy="327601"/>
          </a:xfrm>
          <a:prstGeom prst="rect">
            <a:avLst/>
          </a:prstGeom>
        </p:spPr>
        <p:txBody>
          <a:bodyPr wrap="none">
            <a:spAutoFit/>
          </a:bodyPr>
          <a:lstStyle/>
          <a:p>
            <a:r>
              <a:rPr lang="en-US" dirty="0"/>
              <a:t>d</a:t>
            </a:r>
            <a:r>
              <a:rPr lang="en-US" baseline="-25000" dirty="0"/>
              <a:t>4</a:t>
            </a:r>
            <a:r>
              <a:rPr lang="en-US" dirty="0"/>
              <a:t>=2/5</a:t>
            </a:r>
          </a:p>
        </p:txBody>
      </p:sp>
      <p:cxnSp>
        <p:nvCxnSpPr>
          <p:cNvPr id="147" name="Connettore 2 146"/>
          <p:cNvCxnSpPr/>
          <p:nvPr/>
        </p:nvCxnSpPr>
        <p:spPr>
          <a:xfrm>
            <a:off x="10933847" y="3460885"/>
            <a:ext cx="7298" cy="2452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8" name="Rettangolo 147"/>
          <p:cNvSpPr/>
          <p:nvPr/>
        </p:nvSpPr>
        <p:spPr>
          <a:xfrm>
            <a:off x="10676775" y="3170837"/>
            <a:ext cx="631565" cy="327601"/>
          </a:xfrm>
          <a:prstGeom prst="rect">
            <a:avLst/>
          </a:prstGeom>
        </p:spPr>
        <p:txBody>
          <a:bodyPr wrap="none">
            <a:spAutoFit/>
          </a:bodyPr>
          <a:lstStyle/>
          <a:p>
            <a:r>
              <a:rPr lang="en-US" dirty="0"/>
              <a:t>d</a:t>
            </a:r>
            <a:r>
              <a:rPr lang="en-US" baseline="-25000" dirty="0"/>
              <a:t>5</a:t>
            </a:r>
            <a:r>
              <a:rPr lang="en-US" dirty="0"/>
              <a:t>=1/5</a:t>
            </a:r>
          </a:p>
        </p:txBody>
      </p:sp>
      <p:sp>
        <p:nvSpPr>
          <p:cNvPr id="149" name="CasellaDiTesto 148"/>
          <p:cNvSpPr txBox="1"/>
          <p:nvPr/>
        </p:nvSpPr>
        <p:spPr>
          <a:xfrm>
            <a:off x="7742156" y="2106238"/>
            <a:ext cx="494001" cy="327601"/>
          </a:xfrm>
          <a:prstGeom prst="rect">
            <a:avLst/>
          </a:prstGeom>
          <a:noFill/>
        </p:spPr>
        <p:txBody>
          <a:bodyPr wrap="none" rtlCol="0">
            <a:spAutoFit/>
          </a:bodyPr>
          <a:lstStyle/>
          <a:p>
            <a:r>
              <a:rPr lang="en-US" dirty="0"/>
              <a:t>N</a:t>
            </a:r>
            <a:r>
              <a:rPr lang="en-US" baseline="-25000" dirty="0"/>
              <a:t>1</a:t>
            </a:r>
            <a:r>
              <a:rPr lang="en-US" dirty="0"/>
              <a:t>=1</a:t>
            </a:r>
          </a:p>
        </p:txBody>
      </p:sp>
      <p:sp>
        <p:nvSpPr>
          <p:cNvPr id="150" name="Rettangolo 149"/>
          <p:cNvSpPr/>
          <p:nvPr/>
        </p:nvSpPr>
        <p:spPr>
          <a:xfrm>
            <a:off x="7723169" y="2415369"/>
            <a:ext cx="494001" cy="327601"/>
          </a:xfrm>
          <a:prstGeom prst="rect">
            <a:avLst/>
          </a:prstGeom>
        </p:spPr>
        <p:txBody>
          <a:bodyPr wrap="none">
            <a:spAutoFit/>
          </a:bodyPr>
          <a:lstStyle/>
          <a:p>
            <a:r>
              <a:rPr lang="en-US" dirty="0"/>
              <a:t>N</a:t>
            </a:r>
            <a:r>
              <a:rPr lang="en-US" baseline="-25000" dirty="0"/>
              <a:t>2</a:t>
            </a:r>
            <a:r>
              <a:rPr lang="en-US" dirty="0"/>
              <a:t>=2</a:t>
            </a:r>
          </a:p>
        </p:txBody>
      </p:sp>
      <p:sp>
        <p:nvSpPr>
          <p:cNvPr id="151" name="Rettangolo 150"/>
          <p:cNvSpPr/>
          <p:nvPr/>
        </p:nvSpPr>
        <p:spPr>
          <a:xfrm>
            <a:off x="7728378" y="2682817"/>
            <a:ext cx="494001" cy="327601"/>
          </a:xfrm>
          <a:prstGeom prst="rect">
            <a:avLst/>
          </a:prstGeom>
        </p:spPr>
        <p:txBody>
          <a:bodyPr wrap="none">
            <a:spAutoFit/>
          </a:bodyPr>
          <a:lstStyle/>
          <a:p>
            <a:r>
              <a:rPr lang="en-US" dirty="0"/>
              <a:t>N</a:t>
            </a:r>
            <a:r>
              <a:rPr lang="en-US" baseline="-25000" dirty="0"/>
              <a:t>3</a:t>
            </a:r>
            <a:r>
              <a:rPr lang="en-US" dirty="0"/>
              <a:t>=4</a:t>
            </a:r>
          </a:p>
        </p:txBody>
      </p:sp>
      <p:sp>
        <p:nvSpPr>
          <p:cNvPr id="152" name="Rettangolo 151"/>
          <p:cNvSpPr/>
          <p:nvPr/>
        </p:nvSpPr>
        <p:spPr>
          <a:xfrm>
            <a:off x="7735630" y="2910901"/>
            <a:ext cx="494001" cy="327601"/>
          </a:xfrm>
          <a:prstGeom prst="rect">
            <a:avLst/>
          </a:prstGeom>
        </p:spPr>
        <p:txBody>
          <a:bodyPr wrap="none">
            <a:spAutoFit/>
          </a:bodyPr>
          <a:lstStyle/>
          <a:p>
            <a:r>
              <a:rPr lang="en-US" dirty="0"/>
              <a:t>N</a:t>
            </a:r>
            <a:r>
              <a:rPr lang="en-US" baseline="-25000" dirty="0"/>
              <a:t>4</a:t>
            </a:r>
            <a:r>
              <a:rPr lang="en-US" dirty="0"/>
              <a:t>=8</a:t>
            </a:r>
          </a:p>
        </p:txBody>
      </p:sp>
      <p:sp>
        <p:nvSpPr>
          <p:cNvPr id="153" name="Rettangolo 152"/>
          <p:cNvSpPr/>
          <p:nvPr/>
        </p:nvSpPr>
        <p:spPr>
          <a:xfrm>
            <a:off x="7741094" y="3154881"/>
            <a:ext cx="583663" cy="327601"/>
          </a:xfrm>
          <a:prstGeom prst="rect">
            <a:avLst/>
          </a:prstGeom>
        </p:spPr>
        <p:txBody>
          <a:bodyPr wrap="none">
            <a:spAutoFit/>
          </a:bodyPr>
          <a:lstStyle/>
          <a:p>
            <a:r>
              <a:rPr lang="en-US" dirty="0"/>
              <a:t>N</a:t>
            </a:r>
            <a:r>
              <a:rPr lang="en-US" baseline="-25000" dirty="0"/>
              <a:t>5</a:t>
            </a:r>
            <a:r>
              <a:rPr lang="en-US" dirty="0"/>
              <a:t>=16</a:t>
            </a:r>
          </a:p>
        </p:txBody>
      </p:sp>
      <p:sp>
        <p:nvSpPr>
          <p:cNvPr id="155" name="Ovale 154"/>
          <p:cNvSpPr/>
          <p:nvPr/>
        </p:nvSpPr>
        <p:spPr>
          <a:xfrm>
            <a:off x="11265350" y="3471205"/>
            <a:ext cx="124769" cy="1111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e 155"/>
          <p:cNvSpPr/>
          <p:nvPr/>
        </p:nvSpPr>
        <p:spPr>
          <a:xfrm>
            <a:off x="10742280" y="3471205"/>
            <a:ext cx="124769" cy="1111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e 156"/>
          <p:cNvSpPr/>
          <p:nvPr/>
        </p:nvSpPr>
        <p:spPr>
          <a:xfrm>
            <a:off x="11003815" y="3471205"/>
            <a:ext cx="124769" cy="1111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e 157"/>
          <p:cNvSpPr/>
          <p:nvPr/>
        </p:nvSpPr>
        <p:spPr>
          <a:xfrm>
            <a:off x="8138930" y="3460387"/>
            <a:ext cx="124769" cy="1111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e 158"/>
          <p:cNvSpPr/>
          <p:nvPr/>
        </p:nvSpPr>
        <p:spPr>
          <a:xfrm>
            <a:off x="8374072" y="3460387"/>
            <a:ext cx="124769" cy="1111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e 159"/>
          <p:cNvSpPr/>
          <p:nvPr/>
        </p:nvSpPr>
        <p:spPr>
          <a:xfrm>
            <a:off x="7615860" y="3460387"/>
            <a:ext cx="124769" cy="1111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e 160"/>
          <p:cNvSpPr/>
          <p:nvPr/>
        </p:nvSpPr>
        <p:spPr>
          <a:xfrm>
            <a:off x="7877395" y="3460387"/>
            <a:ext cx="124769" cy="11110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Connettore 2 161"/>
          <p:cNvCxnSpPr/>
          <p:nvPr/>
        </p:nvCxnSpPr>
        <p:spPr>
          <a:xfrm flipH="1">
            <a:off x="10639312" y="3248991"/>
            <a:ext cx="11053" cy="4486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Rettangolo 162"/>
          <p:cNvSpPr/>
          <p:nvPr/>
        </p:nvSpPr>
        <p:spPr>
          <a:xfrm>
            <a:off x="8324757" y="4161217"/>
            <a:ext cx="3744936" cy="646331"/>
          </a:xfrm>
          <a:prstGeom prst="rect">
            <a:avLst/>
          </a:prstGeom>
        </p:spPr>
        <p:txBody>
          <a:bodyPr wrap="none">
            <a:spAutoFit/>
          </a:bodyPr>
          <a:lstStyle/>
          <a:p>
            <a:r>
              <a:rPr lang="en-US" dirty="0"/>
              <a:t>1*5+2*4/5+4*3/5+6*2/5+8*1/5=15.4</a:t>
            </a:r>
          </a:p>
          <a:p>
            <a:r>
              <a:rPr lang="en-US" b="1" dirty="0">
                <a:solidFill>
                  <a:srgbClr val="FF0000"/>
                </a:solidFill>
              </a:rPr>
              <a:t>Saturated evolution with SF6</a:t>
            </a:r>
          </a:p>
        </p:txBody>
      </p:sp>
      <p:sp>
        <p:nvSpPr>
          <p:cNvPr id="164" name="CasellaDiTesto 163"/>
          <p:cNvSpPr txBox="1"/>
          <p:nvPr/>
        </p:nvSpPr>
        <p:spPr>
          <a:xfrm>
            <a:off x="2063844" y="4982443"/>
            <a:ext cx="8275663" cy="1846659"/>
          </a:xfrm>
          <a:prstGeom prst="rect">
            <a:avLst/>
          </a:prstGeom>
          <a:noFill/>
        </p:spPr>
        <p:txBody>
          <a:bodyPr wrap="none" rtlCol="0">
            <a:spAutoFit/>
          </a:bodyPr>
          <a:lstStyle/>
          <a:p>
            <a:r>
              <a:rPr lang="en-US" sz="2400" b="1" dirty="0"/>
              <a:t>The comparison of the prompt charge for three case</a:t>
            </a:r>
            <a:r>
              <a:rPr lang="en-US" dirty="0"/>
              <a:t>:</a:t>
            </a:r>
          </a:p>
          <a:p>
            <a:pPr marL="342900" indent="-342900">
              <a:buAutoNum type="arabicParenR"/>
            </a:pPr>
            <a:r>
              <a:rPr lang="en-US" b="1" dirty="0">
                <a:solidFill>
                  <a:srgbClr val="FF0000"/>
                </a:solidFill>
              </a:rPr>
              <a:t>Exponential evolution of the electrons avalanche negative polarization in the RCC</a:t>
            </a:r>
          </a:p>
          <a:p>
            <a:pPr marL="342900" indent="-342900">
              <a:buAutoNum type="arabicParenR"/>
            </a:pPr>
            <a:r>
              <a:rPr lang="en-US" b="1" dirty="0">
                <a:solidFill>
                  <a:srgbClr val="FF0000"/>
                </a:solidFill>
              </a:rPr>
              <a:t> Saturated evolution of the electrons avalanche positive polarization in the RCC</a:t>
            </a:r>
          </a:p>
          <a:p>
            <a:pPr marL="342900" indent="-342900">
              <a:buAutoNum type="arabicParenR"/>
            </a:pPr>
            <a:r>
              <a:rPr lang="en-US" b="1" dirty="0">
                <a:solidFill>
                  <a:srgbClr val="FF0000"/>
                </a:solidFill>
              </a:rPr>
              <a:t>Saturated evolution of the electrons avalanche in the RPC with SF6</a:t>
            </a:r>
          </a:p>
          <a:p>
            <a:r>
              <a:rPr lang="en-US" dirty="0"/>
              <a:t> </a:t>
            </a:r>
          </a:p>
          <a:p>
            <a:endParaRPr lang="en-US" dirty="0"/>
          </a:p>
        </p:txBody>
      </p:sp>
      <p:cxnSp>
        <p:nvCxnSpPr>
          <p:cNvPr id="166" name="Connettore 2 165"/>
          <p:cNvCxnSpPr/>
          <p:nvPr/>
        </p:nvCxnSpPr>
        <p:spPr>
          <a:xfrm flipH="1">
            <a:off x="9531489" y="2035137"/>
            <a:ext cx="458283" cy="3458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8" name="CasellaDiTesto 167"/>
          <p:cNvSpPr txBox="1"/>
          <p:nvPr/>
        </p:nvSpPr>
        <p:spPr>
          <a:xfrm>
            <a:off x="9760630" y="1690688"/>
            <a:ext cx="963212" cy="369332"/>
          </a:xfrm>
          <a:prstGeom prst="rect">
            <a:avLst/>
          </a:prstGeom>
          <a:noFill/>
        </p:spPr>
        <p:txBody>
          <a:bodyPr wrap="none" rtlCol="0">
            <a:spAutoFit/>
          </a:bodyPr>
          <a:lstStyle/>
          <a:p>
            <a:r>
              <a:rPr lang="en-US" dirty="0">
                <a:solidFill>
                  <a:schemeClr val="accent1"/>
                </a:solidFill>
              </a:rPr>
              <a:t>electron</a:t>
            </a:r>
          </a:p>
        </p:txBody>
      </p:sp>
      <p:cxnSp>
        <p:nvCxnSpPr>
          <p:cNvPr id="172" name="Connettore 2 171"/>
          <p:cNvCxnSpPr/>
          <p:nvPr/>
        </p:nvCxnSpPr>
        <p:spPr>
          <a:xfrm flipH="1">
            <a:off x="11558403" y="2506784"/>
            <a:ext cx="62385" cy="86806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3" name="CasellaDiTesto 172"/>
          <p:cNvSpPr txBox="1"/>
          <p:nvPr/>
        </p:nvSpPr>
        <p:spPr>
          <a:xfrm>
            <a:off x="11167282" y="2267434"/>
            <a:ext cx="923651" cy="369332"/>
          </a:xfrm>
          <a:prstGeom prst="rect">
            <a:avLst/>
          </a:prstGeom>
          <a:noFill/>
        </p:spPr>
        <p:txBody>
          <a:bodyPr wrap="none" rtlCol="0">
            <a:spAutoFit/>
          </a:bodyPr>
          <a:lstStyle/>
          <a:p>
            <a:r>
              <a:rPr lang="en-US" b="1" dirty="0"/>
              <a:t>Ion SF6</a:t>
            </a:r>
            <a:r>
              <a:rPr lang="en-US" b="1" baseline="30000" dirty="0"/>
              <a:t>-</a:t>
            </a:r>
          </a:p>
        </p:txBody>
      </p:sp>
      <p:sp>
        <p:nvSpPr>
          <p:cNvPr id="3" name="Rettangolo 2"/>
          <p:cNvSpPr/>
          <p:nvPr/>
        </p:nvSpPr>
        <p:spPr>
          <a:xfrm>
            <a:off x="796575" y="6383710"/>
            <a:ext cx="6719108" cy="369332"/>
          </a:xfrm>
          <a:prstGeom prst="rect">
            <a:avLst/>
          </a:prstGeom>
        </p:spPr>
        <p:txBody>
          <a:bodyPr wrap="square">
            <a:spAutoFit/>
          </a:bodyPr>
          <a:lstStyle/>
          <a:p>
            <a:r>
              <a:rPr lang="en-US" b="1" dirty="0"/>
              <a:t>N°8 </a:t>
            </a:r>
            <a:r>
              <a:rPr lang="en-US" dirty="0"/>
              <a:t>                                                                              CERN RPC 2022</a:t>
            </a:r>
          </a:p>
        </p:txBody>
      </p:sp>
    </p:spTree>
    <p:extLst>
      <p:ext uri="{BB962C8B-B14F-4D97-AF65-F5344CB8AC3E}">
        <p14:creationId xmlns:p14="http://schemas.microsoft.com/office/powerpoint/2010/main" val="22257689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10735</TotalTime>
  <Words>2120</Words>
  <Application>Microsoft Office PowerPoint</Application>
  <PresentationFormat>Widescreen</PresentationFormat>
  <Paragraphs>355</Paragraphs>
  <Slides>40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Arial</vt:lpstr>
      <vt:lpstr>Calibri</vt:lpstr>
      <vt:lpstr>Calibri Light</vt:lpstr>
      <vt:lpstr>Cambria Math</vt:lpstr>
      <vt:lpstr>Tema di Office</vt:lpstr>
      <vt:lpstr>Acrobat Document</vt:lpstr>
      <vt:lpstr>RCC (Resistive Cylindrical Chamber) </vt:lpstr>
      <vt:lpstr>              Introduction </vt:lpstr>
      <vt:lpstr>Detector with almost uniform electric field but different geometry</vt:lpstr>
      <vt:lpstr>                         RCC structure</vt:lpstr>
      <vt:lpstr> Electric field in cylindrical geometry</vt:lpstr>
      <vt:lpstr>Cylindrical Geometry: Why?</vt:lpstr>
      <vt:lpstr>Different gradient for different dn/Dn</vt:lpstr>
      <vt:lpstr>    Electrons valence evolution RCC and RPC</vt:lpstr>
      <vt:lpstr> Avalanche evolution in the RCC and RPC and pront charge calculated with Ramo’s theorem</vt:lpstr>
      <vt:lpstr>Cylindrical bakelite electrode resistivity for material available CERN magazine </vt:lpstr>
      <vt:lpstr>Cylindrical geometry</vt:lpstr>
      <vt:lpstr>Prototypes</vt:lpstr>
      <vt:lpstr>RCC 1 mm gap(experimental setup)</vt:lpstr>
      <vt:lpstr>RCC 1 mm gap efficiency</vt:lpstr>
      <vt:lpstr>RCC 1 mm gap (time of flight as respect to RPC 0,2 mm)</vt:lpstr>
      <vt:lpstr>        RCC Up-to 10 bar pressure resistant with           contribution of Monaco university</vt:lpstr>
      <vt:lpstr>RCC 0.2 mm gap R1=17,6 mm R2=18     mm(prototype design)</vt:lpstr>
      <vt:lpstr>                     Efficiency x acceptance RCC 200 µm                               negative HV - CO2 100% </vt:lpstr>
      <vt:lpstr>RCC 0.2 mm gap (signals average)</vt:lpstr>
      <vt:lpstr>Aim of the test in G++ CERN facility</vt:lpstr>
      <vt:lpstr> MDT+RCC R1=16mm R2=18mm RMDT=14mm              High Time Spatial resolution</vt:lpstr>
      <vt:lpstr>                                 RCC + MDT   </vt:lpstr>
      <vt:lpstr>TOF with respect to the trigger signal MDT Ar-CO2 (86%-14%) vs RCC mix std</vt:lpstr>
      <vt:lpstr>      MDT Efficiency         Ar-CO2 (86%-14%)</vt:lpstr>
      <vt:lpstr>Experimental Facility </vt:lpstr>
      <vt:lpstr>Experimental Set-up</vt:lpstr>
      <vt:lpstr>                       RCC under test at H8</vt:lpstr>
      <vt:lpstr>Efficiency with Front-End preamplifier</vt:lpstr>
      <vt:lpstr>Amplitude distribution</vt:lpstr>
      <vt:lpstr>Time response (1)</vt:lpstr>
      <vt:lpstr>Time response (2)</vt:lpstr>
      <vt:lpstr>Time resolution</vt:lpstr>
      <vt:lpstr>        Future test for calorimetric application Scintillator + RCC High Time, spazial and Energy resolution</vt:lpstr>
      <vt:lpstr>                           Conclusions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RPC developments</dc:title>
  <dc:creator>Roberto</dc:creator>
  <cp:lastModifiedBy>Alessandro Rocchi</cp:lastModifiedBy>
  <cp:revision>119</cp:revision>
  <dcterms:created xsi:type="dcterms:W3CDTF">2022-09-13T09:01:25Z</dcterms:created>
  <dcterms:modified xsi:type="dcterms:W3CDTF">2022-09-27T11:41:30Z</dcterms:modified>
</cp:coreProperties>
</file>