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7" r:id="rId6"/>
    <p:sldId id="268" r:id="rId7"/>
    <p:sldId id="259" r:id="rId8"/>
    <p:sldId id="270" r:id="rId9"/>
    <p:sldId id="260" r:id="rId10"/>
    <p:sldId id="269" r:id="rId11"/>
    <p:sldId id="261" r:id="rId12"/>
    <p:sldId id="262" r:id="rId13"/>
    <p:sldId id="271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6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56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2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14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74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8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4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7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8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5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C586C-499B-4EAC-840E-D3153F170B8C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BAE34-50F0-4F61-AA61-E3A6C409B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3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Notes on FPSD Translation Mechanism. Dimensions and Torque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873" y="3749964"/>
            <a:ext cx="9023927" cy="2505363"/>
          </a:xfrm>
        </p:spPr>
        <p:txBody>
          <a:bodyPr>
            <a:normAutofit/>
          </a:bodyPr>
          <a:lstStyle/>
          <a:p>
            <a:r>
              <a:rPr lang="en-GB" dirty="0"/>
              <a:t>Ian</a:t>
            </a:r>
          </a:p>
          <a:p>
            <a:r>
              <a:rPr lang="en-GB" dirty="0"/>
              <a:t>24 Feb 2023</a:t>
            </a:r>
          </a:p>
          <a:p>
            <a:endParaRPr lang="en-GB" dirty="0"/>
          </a:p>
          <a:p>
            <a:r>
              <a:rPr lang="en-GB" dirty="0"/>
              <a:t>LV-329</a:t>
            </a:r>
          </a:p>
          <a:p>
            <a:r>
              <a:rPr lang="en-GB" dirty="0"/>
              <a:t>CR-043225</a:t>
            </a:r>
          </a:p>
        </p:txBody>
      </p:sp>
    </p:spTree>
    <p:extLst>
      <p:ext uri="{BB962C8B-B14F-4D97-AF65-F5344CB8AC3E}">
        <p14:creationId xmlns:p14="http://schemas.microsoft.com/office/powerpoint/2010/main" val="50664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A5D917-F6C1-608B-A084-CC85A8F77FCF}"/>
              </a:ext>
            </a:extLst>
          </p:cNvPr>
          <p:cNvSpPr txBox="1"/>
          <p:nvPr/>
        </p:nvSpPr>
        <p:spPr>
          <a:xfrm>
            <a:off x="4251489" y="1753386"/>
            <a:ext cx="4110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Better cable management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09939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5C2FB-E0EF-1123-2103-435D328F3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3" y="969817"/>
            <a:ext cx="5387879" cy="4040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3AA44-757A-5891-DCC5-0981EFA8B83C}"/>
              </a:ext>
            </a:extLst>
          </p:cNvPr>
          <p:cNvSpPr txBox="1"/>
          <p:nvPr/>
        </p:nvSpPr>
        <p:spPr>
          <a:xfrm>
            <a:off x="7583055" y="1052945"/>
            <a:ext cx="389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sort of cable guide/protection for the 2 motor cables</a:t>
            </a:r>
          </a:p>
          <a:p>
            <a:r>
              <a:rPr lang="en-US" dirty="0"/>
              <a:t>(and possibly the ground) should be provided. Cable chain is unnecessary 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4A545-7CDE-A877-6CEF-42FDE8167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6739" y="3479081"/>
            <a:ext cx="3322948" cy="24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9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4A990-3F78-3021-B488-F890D16A74DE}"/>
              </a:ext>
            </a:extLst>
          </p:cNvPr>
          <p:cNvSpPr txBox="1"/>
          <p:nvPr/>
        </p:nvSpPr>
        <p:spPr>
          <a:xfrm>
            <a:off x="4488873" y="2438400"/>
            <a:ext cx="516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Vertical Drive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74463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5472BA86-7F60-EE51-A7CD-186BF5580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4" y="1152236"/>
            <a:ext cx="5588000" cy="4191000"/>
          </a:xfrm>
          <a:prstGeom prst="rect">
            <a:avLst/>
          </a:prstGeom>
        </p:spPr>
      </p:pic>
      <p:pic>
        <p:nvPicPr>
          <p:cNvPr id="5" name="Picture 4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4BAFEAA9-0C16-3C44-8C0B-BEFA332A4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93" y="1487054"/>
            <a:ext cx="4870643" cy="36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9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blue&#10;&#10;Description automatically generated">
            <a:extLst>
              <a:ext uri="{FF2B5EF4-FFF2-40B4-BE49-F238E27FC236}">
                <a16:creationId xmlns:a16="http://schemas.microsoft.com/office/drawing/2014/main" id="{389C38F7-A4EA-2AC5-8DAB-AA80418CC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0" y="420254"/>
            <a:ext cx="6197600" cy="4648200"/>
          </a:xfrm>
          <a:prstGeom prst="rect">
            <a:avLst/>
          </a:prstGeom>
        </p:spPr>
      </p:pic>
      <p:pic>
        <p:nvPicPr>
          <p:cNvPr id="7" name="Picture 6" descr="A picture containing text, indoor, blue&#10;&#10;Description automatically generated">
            <a:extLst>
              <a:ext uri="{FF2B5EF4-FFF2-40B4-BE49-F238E27FC236}">
                <a16:creationId xmlns:a16="http://schemas.microsoft.com/office/drawing/2014/main" id="{8D5319A7-E5CE-7007-CC9A-98D661484F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t="34074" r="23737" b="41549"/>
          <a:stretch/>
        </p:blipFill>
        <p:spPr>
          <a:xfrm>
            <a:off x="6014658" y="1824181"/>
            <a:ext cx="6090593" cy="33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1D4543F-35CC-35AB-8D21-2CAB9EB7C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25" y="1417782"/>
            <a:ext cx="5363248" cy="402243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2B2E6B7-E1DC-98CA-060A-86C708935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0944" y="1182830"/>
            <a:ext cx="5250873" cy="39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d machine&#10;&#10;Description automatically generated with low confidence">
            <a:extLst>
              <a:ext uri="{FF2B5EF4-FFF2-40B4-BE49-F238E27FC236}">
                <a16:creationId xmlns:a16="http://schemas.microsoft.com/office/drawing/2014/main" id="{6342DD2E-FAF6-0486-BF43-9DEF3EB9D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654" y="1616940"/>
            <a:ext cx="4585855" cy="3439391"/>
          </a:xfrm>
          <a:prstGeom prst="rect">
            <a:avLst/>
          </a:prstGeom>
        </p:spPr>
      </p:pic>
      <p:pic>
        <p:nvPicPr>
          <p:cNvPr id="7" name="Picture 6" descr="A picture containing red&#10;&#10;Description automatically generated">
            <a:extLst>
              <a:ext uri="{FF2B5EF4-FFF2-40B4-BE49-F238E27FC236}">
                <a16:creationId xmlns:a16="http://schemas.microsoft.com/office/drawing/2014/main" id="{159371D8-A121-A6F7-4337-D8AB9EBD4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7809" y="1359477"/>
            <a:ext cx="5518726" cy="4139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5EDA1-3F17-8604-956F-C7E2648F8428}"/>
              </a:ext>
            </a:extLst>
          </p:cNvPr>
          <p:cNvSpPr txBox="1"/>
          <p:nvPr/>
        </p:nvSpPr>
        <p:spPr>
          <a:xfrm>
            <a:off x="6908800" y="6003697"/>
            <a:ext cx="27524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Ground connection loose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53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2CD451-AADD-0E0F-F04F-38E966258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9395" y="792597"/>
            <a:ext cx="5749636" cy="4312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9EB8FD-CBD9-5C92-D50E-D783C61CDF5C}"/>
              </a:ext>
            </a:extLst>
          </p:cNvPr>
          <p:cNvSpPr txBox="1"/>
          <p:nvPr/>
        </p:nvSpPr>
        <p:spPr>
          <a:xfrm>
            <a:off x="5532581" y="4682836"/>
            <a:ext cx="3500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Trolley appears to roll on 3 of the 4 points . No contact on upstream </a:t>
            </a:r>
            <a:r>
              <a:rPr lang="en-US" dirty="0" err="1"/>
              <a:t>Saleve</a:t>
            </a:r>
            <a:r>
              <a:rPr lang="en-US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red&#10;&#10;Description automatically generated">
            <a:extLst>
              <a:ext uri="{FF2B5EF4-FFF2-40B4-BE49-F238E27FC236}">
                <a16:creationId xmlns:a16="http://schemas.microsoft.com/office/drawing/2014/main" id="{9BB668C4-DBCC-A2BD-1CF9-24EA573AA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0026" y="791442"/>
            <a:ext cx="4188691" cy="3141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100DE-95F1-E230-FF3C-F60A741DA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29" y="1099128"/>
            <a:ext cx="393469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1694" y="1577788"/>
            <a:ext cx="1080000" cy="1080000"/>
          </a:xfrm>
          <a:prstGeom prst="rect">
            <a:avLst/>
          </a:prstGeom>
          <a:solidFill>
            <a:srgbClr val="00B0F0"/>
          </a:solidFill>
          <a:ln w="1111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547694" y="2690445"/>
            <a:ext cx="2988000" cy="18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41694" y="2870445"/>
            <a:ext cx="185057" cy="337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036637" y="2870445"/>
            <a:ext cx="185057" cy="337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777342" y="3207903"/>
            <a:ext cx="1817615" cy="3299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777343" y="3545360"/>
            <a:ext cx="360943" cy="11660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198247" y="3545361"/>
            <a:ext cx="385014" cy="1166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332368" y="4711452"/>
            <a:ext cx="5323115" cy="1524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251371" y="1143000"/>
            <a:ext cx="239486" cy="4898571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820156" y="1143000"/>
            <a:ext cx="239486" cy="4898571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586046" y="3545361"/>
            <a:ext cx="135800" cy="1231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5721846" y="3605232"/>
            <a:ext cx="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76683" y="3896056"/>
            <a:ext cx="291128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85540" y="3058227"/>
            <a:ext cx="406183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6918" y="4166563"/>
            <a:ext cx="378214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865846" y="3440917"/>
            <a:ext cx="2385525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77588" y="3275682"/>
            <a:ext cx="0" cy="5393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-Shape 29"/>
          <p:cNvSpPr/>
          <p:nvPr/>
        </p:nvSpPr>
        <p:spPr>
          <a:xfrm flipH="1">
            <a:off x="7358639" y="4428827"/>
            <a:ext cx="296844" cy="272141"/>
          </a:xfrm>
          <a:prstGeom prst="corner">
            <a:avLst>
              <a:gd name="adj1" fmla="val 20370"/>
              <a:gd name="adj2" fmla="val 203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L-Shape 30"/>
          <p:cNvSpPr/>
          <p:nvPr/>
        </p:nvSpPr>
        <p:spPr>
          <a:xfrm>
            <a:off x="2327663" y="4430486"/>
            <a:ext cx="274023" cy="280965"/>
          </a:xfrm>
          <a:prstGeom prst="corner">
            <a:avLst>
              <a:gd name="adj1" fmla="val 20370"/>
              <a:gd name="adj2" fmla="val 203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Arrow Connector 34"/>
          <p:cNvCxnSpPr>
            <a:endCxn id="30" idx="2"/>
          </p:cNvCxnSpPr>
          <p:nvPr/>
        </p:nvCxnSpPr>
        <p:spPr>
          <a:xfrm>
            <a:off x="5594957" y="4564897"/>
            <a:ext cx="2060526" cy="1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16538" y="4562833"/>
            <a:ext cx="1456376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22984" y="1914316"/>
            <a:ext cx="80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FPSD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14664" y="2547279"/>
            <a:ext cx="1137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Bunker walls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88190" y="315686"/>
            <a:ext cx="192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View down stream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C96D1-362A-8032-1300-D11332296AC6}"/>
              </a:ext>
            </a:extLst>
          </p:cNvPr>
          <p:cNvSpPr txBox="1"/>
          <p:nvPr/>
        </p:nvSpPr>
        <p:spPr>
          <a:xfrm>
            <a:off x="2959052" y="4820285"/>
            <a:ext cx="162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3      2      1      0  </a:t>
            </a:r>
            <a:endParaRPr lang="en-GB" sz="1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07645CD-8519-16DB-39EA-3F586D40218B}"/>
              </a:ext>
            </a:extLst>
          </p:cNvPr>
          <p:cNvSpPr/>
          <p:nvPr/>
        </p:nvSpPr>
        <p:spPr>
          <a:xfrm>
            <a:off x="3924677" y="4319380"/>
            <a:ext cx="88762" cy="36855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8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40" y="2181658"/>
            <a:ext cx="4026074" cy="2494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96B35-E01D-C7AF-52FF-C1CE7B4F7FA1}"/>
              </a:ext>
            </a:extLst>
          </p:cNvPr>
          <p:cNvSpPr txBox="1"/>
          <p:nvPr/>
        </p:nvSpPr>
        <p:spPr>
          <a:xfrm>
            <a:off x="4221622" y="931492"/>
            <a:ext cx="359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Measurements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A01F4-DE01-1A27-5F06-102551C4FEA5}"/>
              </a:ext>
            </a:extLst>
          </p:cNvPr>
          <p:cNvSpPr txBox="1"/>
          <p:nvPr/>
        </p:nvSpPr>
        <p:spPr>
          <a:xfrm>
            <a:off x="7855012" y="4427159"/>
            <a:ext cx="317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Nota</a:t>
            </a:r>
          </a:p>
          <a:p>
            <a:r>
              <a:rPr lang="en-US" dirty="0"/>
              <a:t>0+ is the limit as defined by the static point on the concrete base.</a:t>
            </a:r>
          </a:p>
          <a:p>
            <a:r>
              <a:rPr lang="en-US" dirty="0"/>
              <a:t>3+ &lt; is less than 40mm as the rails are no longer supported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4CD46-8F9C-250A-2353-086F06CD389C}"/>
              </a:ext>
            </a:extLst>
          </p:cNvPr>
          <p:cNvSpPr txBox="1"/>
          <p:nvPr/>
        </p:nvSpPr>
        <p:spPr>
          <a:xfrm>
            <a:off x="512748" y="5180518"/>
            <a:ext cx="2549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distances between the digits on the rail are ~ 200mm</a:t>
            </a:r>
            <a:endParaRPr lang="en-GB" dirty="0"/>
          </a:p>
        </p:txBody>
      </p:sp>
      <p:pic>
        <p:nvPicPr>
          <p:cNvPr id="6" name="Picture 5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829BB060-4AAC-A406-700D-6D07B2DD1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1" y="520266"/>
            <a:ext cx="443037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red&#10;&#10;Description automatically generated">
            <a:extLst>
              <a:ext uri="{FF2B5EF4-FFF2-40B4-BE49-F238E27FC236}">
                <a16:creationId xmlns:a16="http://schemas.microsoft.com/office/drawing/2014/main" id="{D233337D-2DC1-E716-45DD-D3B4929FC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0" y="775855"/>
            <a:ext cx="4359564" cy="3269673"/>
          </a:xfrm>
          <a:prstGeom prst="rect">
            <a:avLst/>
          </a:prstGeom>
        </p:spPr>
      </p:pic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3C580682-515C-205D-C559-6E238B956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2560782"/>
            <a:ext cx="4572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D5B76-C6D6-4623-8D18-829DE62F6C20}"/>
              </a:ext>
            </a:extLst>
          </p:cNvPr>
          <p:cNvSpPr txBox="1"/>
          <p:nvPr/>
        </p:nvSpPr>
        <p:spPr>
          <a:xfrm>
            <a:off x="7278255" y="775855"/>
            <a:ext cx="3676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remnants of a visible measuring device ?</a:t>
            </a:r>
          </a:p>
          <a:p>
            <a:endParaRPr lang="en-US" dirty="0"/>
          </a:p>
          <a:p>
            <a:r>
              <a:rPr lang="en-US" dirty="0"/>
              <a:t>Even with motorized version a visible indication of position is useful and makes calibration easier.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8C9CF-09A0-8BAC-D7BD-123D83937D89}"/>
              </a:ext>
            </a:extLst>
          </p:cNvPr>
          <p:cNvSpPr txBox="1"/>
          <p:nvPr/>
        </p:nvSpPr>
        <p:spPr>
          <a:xfrm>
            <a:off x="1311564" y="4747491"/>
            <a:ext cx="276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Grease points could increase the life if added to the 3 points of this drive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53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9689C-68BC-6FFD-517A-89622D1F0F79}"/>
              </a:ext>
            </a:extLst>
          </p:cNvPr>
          <p:cNvSpPr txBox="1"/>
          <p:nvPr/>
        </p:nvSpPr>
        <p:spPr>
          <a:xfrm>
            <a:off x="3620655" y="2909455"/>
            <a:ext cx="5116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Torque measurement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621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64B28B-315F-0103-E4FE-91CD98A4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70" y="2270162"/>
            <a:ext cx="3722254" cy="27916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A88546-D032-6012-C98A-D193B9B7FCB1}"/>
              </a:ext>
            </a:extLst>
          </p:cNvPr>
          <p:cNvGrpSpPr/>
          <p:nvPr/>
        </p:nvGrpSpPr>
        <p:grpSpPr>
          <a:xfrm>
            <a:off x="4667441" y="2336802"/>
            <a:ext cx="6183015" cy="3417454"/>
            <a:chOff x="4584314" y="406402"/>
            <a:chExt cx="6183015" cy="3417454"/>
          </a:xfrm>
        </p:grpSpPr>
        <p:pic>
          <p:nvPicPr>
            <p:cNvPr id="5" name="Picture 4" descr="A picture containing text, indoor, orange&#10;&#10;Description automatically generated">
              <a:extLst>
                <a:ext uri="{FF2B5EF4-FFF2-40B4-BE49-F238E27FC236}">
                  <a16:creationId xmlns:a16="http://schemas.microsoft.com/office/drawing/2014/main" id="{C8171E97-8373-3E60-00BF-19B98834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314" y="406402"/>
              <a:ext cx="4556605" cy="341745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B745982-3F45-F4A0-5EFC-4F99C37A67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0473" y="1200727"/>
              <a:ext cx="258618" cy="171796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D1B9B51-9DC4-E845-F8EE-9899617379AB}"/>
                </a:ext>
              </a:extLst>
            </p:cNvPr>
            <p:cNvCxnSpPr/>
            <p:nvPr/>
          </p:nvCxnSpPr>
          <p:spPr>
            <a:xfrm>
              <a:off x="8321964" y="886691"/>
              <a:ext cx="1930400" cy="341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0B865A-3015-FD6B-4F93-D9FF5B68F8EB}"/>
                </a:ext>
              </a:extLst>
            </p:cNvPr>
            <p:cNvCxnSpPr/>
            <p:nvPr/>
          </p:nvCxnSpPr>
          <p:spPr>
            <a:xfrm>
              <a:off x="8008359" y="2609273"/>
              <a:ext cx="1930400" cy="341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945739-8A33-C2E7-4ED0-578D8B3C797B}"/>
                </a:ext>
              </a:extLst>
            </p:cNvPr>
            <p:cNvSpPr txBox="1"/>
            <p:nvPr/>
          </p:nvSpPr>
          <p:spPr>
            <a:xfrm rot="618358">
              <a:off x="9825220" y="2001629"/>
              <a:ext cx="942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195mm</a:t>
              </a:r>
              <a:endParaRPr lang="en-GB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FD1133-A3AE-9D84-41CE-A8088C5C435C}"/>
              </a:ext>
            </a:extLst>
          </p:cNvPr>
          <p:cNvSpPr txBox="1"/>
          <p:nvPr/>
        </p:nvSpPr>
        <p:spPr>
          <a:xfrm>
            <a:off x="3001818" y="773701"/>
            <a:ext cx="723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Transmission box with reduction and handle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72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24C5E50-8999-3D5A-B00A-388EE5ECD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525403"/>
              </p:ext>
            </p:extLst>
          </p:nvPr>
        </p:nvGraphicFramePr>
        <p:xfrm>
          <a:off x="1697182" y="1312141"/>
          <a:ext cx="2590800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590800" imgH="4581525" progId="Excel.Sheet.12">
                  <p:embed/>
                </p:oleObj>
              </mc:Choice>
              <mc:Fallback>
                <p:oleObj name="Worksheet" r:id="rId2" imgW="2590800" imgH="4581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97182" y="1312141"/>
                        <a:ext cx="2590800" cy="45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1236FA8-36A0-E5B8-4271-D65284434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020" y="1220932"/>
            <a:ext cx="5334000" cy="400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78F0C-613F-763C-9631-338829DACBA5}"/>
              </a:ext>
            </a:extLst>
          </p:cNvPr>
          <p:cNvSpPr txBox="1"/>
          <p:nvPr/>
        </p:nvSpPr>
        <p:spPr>
          <a:xfrm>
            <a:off x="9904270" y="2413337"/>
            <a:ext cx="215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Bottom pull shown. Angular movement is ~ 20deg each side of vertical.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72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lue&#10;&#10;Description automatically generated">
            <a:extLst>
              <a:ext uri="{FF2B5EF4-FFF2-40B4-BE49-F238E27FC236}">
                <a16:creationId xmlns:a16="http://schemas.microsoft.com/office/drawing/2014/main" id="{3B04A894-1988-A9C5-0180-498615F4A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64" y="364835"/>
            <a:ext cx="5135418" cy="3851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8B43F9-C56B-1B72-BE70-129C99D23C56}"/>
              </a:ext>
            </a:extLst>
          </p:cNvPr>
          <p:cNvSpPr txBox="1"/>
          <p:nvPr/>
        </p:nvSpPr>
        <p:spPr>
          <a:xfrm>
            <a:off x="8321964" y="1828800"/>
            <a:ext cx="2715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 degree shaft is 2:1 </a:t>
            </a:r>
            <a:r>
              <a:rPr lang="en-US" dirty="0" err="1"/>
              <a:t>wrt</a:t>
            </a:r>
            <a:r>
              <a:rPr lang="en-US" dirty="0"/>
              <a:t> the longitudinal shaft with the lever/handle.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one shown is dia. 15mm and L = 41mm</a:t>
            </a:r>
          </a:p>
          <a:p>
            <a:r>
              <a:rPr lang="en-US" dirty="0"/>
              <a:t>Key is 4.95mm wide</a:t>
            </a:r>
            <a:endParaRPr lang="en-GB" dirty="0"/>
          </a:p>
        </p:txBody>
      </p:sp>
      <p:pic>
        <p:nvPicPr>
          <p:cNvPr id="6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6DB8ADA9-9D3B-2C34-E0DB-5AB67A90F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2955635"/>
            <a:ext cx="3362036" cy="25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215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Microsoft Excel Worksheet</vt:lpstr>
      <vt:lpstr>Notes on FPSD Translation Mechanism. Dimensions and Torque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on FPSD translation mechanism</dc:title>
  <dc:creator>Ian Crotty</dc:creator>
  <cp:lastModifiedBy>Ian Crotty</cp:lastModifiedBy>
  <cp:revision>33</cp:revision>
  <dcterms:created xsi:type="dcterms:W3CDTF">2023-02-24T15:43:07Z</dcterms:created>
  <dcterms:modified xsi:type="dcterms:W3CDTF">2023-02-24T18:44:08Z</dcterms:modified>
</cp:coreProperties>
</file>