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50.png" ContentType="image/png"/>
  <Override PartName="/ppt/media/image49.png" ContentType="image/png"/>
  <Override PartName="/ppt/media/image48.png" ContentType="image/png"/>
  <Override PartName="/ppt/media/image47.png" ContentType="image/png"/>
  <Override PartName="/ppt/media/image20.png" ContentType="image/png"/>
  <Override PartName="/ppt/media/image55.png" ContentType="image/png"/>
  <Override PartName="/ppt/media/image5.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21.png" ContentType="image/png"/>
  <Override PartName="/ppt/media/image56.png" ContentType="image/png"/>
  <Override PartName="/ppt/media/image6.png" ContentType="image/png"/>
  <Override PartName="/ppt/media/image51.png" ContentType="image/png"/>
  <Override PartName="/ppt/media/image1.png" ContentType="image/png"/>
  <Override PartName="/ppt/media/image36.png" ContentType="image/png"/>
  <Override PartName="/ppt/media/image22.png" ContentType="image/png"/>
  <Override PartName="/ppt/media/image57.png" ContentType="image/png"/>
  <Override PartName="/ppt/media/image7.png" ContentType="image/png"/>
  <Override PartName="/ppt/media/image52.png" ContentType="image/png"/>
  <Override PartName="/ppt/media/image2.png" ContentType="image/png"/>
  <Override PartName="/ppt/media/image37.png" ContentType="image/png"/>
  <Override PartName="/ppt/media/image53.png" ContentType="image/png"/>
  <Override PartName="/ppt/media/image3.png" ContentType="image/png"/>
  <Override PartName="/ppt/media/image38.png" ContentType="image/png"/>
  <Override PartName="/ppt/media/image54.png" ContentType="image/png"/>
  <Override PartName="/ppt/media/image4.png" ContentType="image/png"/>
  <Override PartName="/ppt/media/image39.png" ContentType="image/png"/>
  <Override PartName="/ppt/media/image58.png" ContentType="image/png"/>
  <Override PartName="/ppt/media/image8.png" ContentType="image/png"/>
  <Override PartName="/ppt/media/image23.png" ContentType="image/png"/>
  <Override PartName="/ppt/media/image10.png" ContentType="image/png"/>
  <Override PartName="/ppt/media/image59.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292480" y="1768680"/>
            <a:ext cx="5494680" cy="4384080"/>
          </a:xfrm>
          <a:prstGeom prst="rect">
            <a:avLst/>
          </a:prstGeom>
          <a:ln w="54720">
            <a:noFill/>
          </a:ln>
        </p:spPr>
      </p:pic>
      <p:pic>
        <p:nvPicPr>
          <p:cNvPr id="35" name="" descr=""/>
          <p:cNvPicPr/>
          <p:nvPr/>
        </p:nvPicPr>
        <p:blipFill>
          <a:blip r:embed="rId3"/>
          <a:stretch/>
        </p:blipFill>
        <p:spPr>
          <a:xfrm>
            <a:off x="2292480" y="1768680"/>
            <a:ext cx="5494680" cy="4384080"/>
          </a:xfrm>
          <a:prstGeom prst="rect">
            <a:avLst/>
          </a:prstGeom>
          <a:ln w="54720">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2292480" y="1768680"/>
            <a:ext cx="5494680" cy="4384080"/>
          </a:xfrm>
          <a:prstGeom prst="rect">
            <a:avLst/>
          </a:prstGeom>
          <a:ln w="54720">
            <a:noFill/>
          </a:ln>
        </p:spPr>
      </p:pic>
      <p:pic>
        <p:nvPicPr>
          <p:cNvPr id="71" name="" descr=""/>
          <p:cNvPicPr/>
          <p:nvPr/>
        </p:nvPicPr>
        <p:blipFill>
          <a:blip r:embed="rId3"/>
          <a:stretch/>
        </p:blipFill>
        <p:spPr>
          <a:xfrm>
            <a:off x="2292480" y="1768680"/>
            <a:ext cx="5494680" cy="4384080"/>
          </a:xfrm>
          <a:prstGeom prst="rect">
            <a:avLst/>
          </a:prstGeom>
          <a:ln w="54720">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5"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6"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504000" y="176868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504000" y="1768680"/>
            <a:ext cx="907200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06" name="" descr=""/>
          <p:cNvPicPr/>
          <p:nvPr/>
        </p:nvPicPr>
        <p:blipFill>
          <a:blip r:embed="rId2"/>
          <a:stretch/>
        </p:blipFill>
        <p:spPr>
          <a:xfrm>
            <a:off x="2292480" y="1768680"/>
            <a:ext cx="5494680" cy="4384080"/>
          </a:xfrm>
          <a:prstGeom prst="rect">
            <a:avLst/>
          </a:prstGeom>
          <a:ln w="54720">
            <a:noFill/>
          </a:ln>
        </p:spPr>
      </p:pic>
      <p:pic>
        <p:nvPicPr>
          <p:cNvPr id="107" name="" descr=""/>
          <p:cNvPicPr/>
          <p:nvPr/>
        </p:nvPicPr>
        <p:blipFill>
          <a:blip r:embed="rId3"/>
          <a:stretch/>
        </p:blipFill>
        <p:spPr>
          <a:xfrm>
            <a:off x="2292480" y="1768680"/>
            <a:ext cx="5494680" cy="4384080"/>
          </a:xfrm>
          <a:prstGeom prst="rect">
            <a:avLst/>
          </a:prstGeom>
          <a:ln w="5472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640" cy="126144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1640" cy="43837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95040" y="5541480"/>
            <a:ext cx="9878400" cy="1369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Study the response of a PICOSEC-MicroMegas to single photoelectrons, for different drift fields and the chamber filled with COMPASS (80% Ne + 10% CF</a:t>
            </a:r>
            <a:r>
              <a:rPr b="1" lang="en-US" sz="1800" spc="-1" strike="noStrike" baseline="-33000">
                <a:solidFill>
                  <a:srgbClr val="000000"/>
                </a:solidFill>
                <a:uFill>
                  <a:solidFill>
                    <a:srgbClr val="ffffff"/>
                  </a:solidFill>
                </a:uFill>
                <a:latin typeface="Times New Roman"/>
                <a:ea typeface="DejaVu Sans"/>
              </a:rPr>
              <a:t>4</a:t>
            </a:r>
            <a:r>
              <a:rPr b="0" lang="en-US" sz="1800" spc="-1" strike="noStrike">
                <a:solidFill>
                  <a:srgbClr val="000000"/>
                </a:solidFill>
                <a:uFill>
                  <a:solidFill>
                    <a:srgbClr val="ffffff"/>
                  </a:solidFill>
                </a:uFill>
                <a:latin typeface="Times New Roman"/>
                <a:ea typeface="DejaVu Sans"/>
              </a:rPr>
              <a:t> + 10% C</a:t>
            </a:r>
            <a:r>
              <a:rPr b="1" lang="en-US" sz="1800" spc="-1" strike="noStrike" baseline="-33000">
                <a:solidFill>
                  <a:srgbClr val="000000"/>
                </a:solidFill>
                <a:uFill>
                  <a:solidFill>
                    <a:srgbClr val="ffffff"/>
                  </a:solidFill>
                </a:uFill>
                <a:latin typeface="Times New Roman"/>
                <a:ea typeface="DejaVu Sans"/>
              </a:rPr>
              <a:t>2</a:t>
            </a:r>
            <a:r>
              <a:rPr b="0" lang="en-US" sz="1800" spc="-1" strike="noStrike">
                <a:solidFill>
                  <a:srgbClr val="000000"/>
                </a:solidFill>
                <a:uFill>
                  <a:solidFill>
                    <a:srgbClr val="ffffff"/>
                  </a:solidFill>
                </a:uFill>
                <a:latin typeface="Times New Roman"/>
                <a:ea typeface="DejaVu Sans"/>
              </a:rPr>
              <a:t>H</a:t>
            </a:r>
            <a:r>
              <a:rPr b="1" lang="en-US" sz="1800" spc="-1" strike="noStrike" baseline="-33000">
                <a:solidFill>
                  <a:srgbClr val="000000"/>
                </a:solidFill>
                <a:uFill>
                  <a:solidFill>
                    <a:srgbClr val="ffffff"/>
                  </a:solidFill>
                </a:uFill>
                <a:latin typeface="Times New Roman"/>
                <a:ea typeface="DejaVu Sans"/>
              </a:rPr>
              <a:t>6</a:t>
            </a:r>
            <a:r>
              <a:rPr b="0" lang="en-US" sz="1800" spc="-1" strike="noStrike">
                <a:solidFill>
                  <a:srgbClr val="000000"/>
                </a:solidFill>
                <a:uFill>
                  <a:solidFill>
                    <a:srgbClr val="ffffff"/>
                  </a:solidFill>
                </a:uFill>
                <a:latin typeface="Times New Roman"/>
                <a:ea typeface="DejaVu Sans"/>
              </a:rPr>
              <a:t>) gas.</a:t>
            </a:r>
            <a:endParaRPr b="0" lang="en-US" sz="1800" spc="-1" strike="noStrike">
              <a:solidFill>
                <a:srgbClr val="000000"/>
              </a:solidFill>
              <a:uFill>
                <a:solidFill>
                  <a:srgbClr val="ffffff"/>
                </a:solidFill>
              </a:uFill>
              <a:latin typeface="Times New Roman"/>
            </a:endParaRPr>
          </a:p>
          <a:p>
            <a:pPr>
              <a:lnSpc>
                <a:spcPct val="100000"/>
              </a:lnSpc>
            </a:pPr>
            <a:endParaRPr b="0" lang="en-US" sz="1800" spc="-1" strike="noStrike">
              <a:solidFill>
                <a:srgbClr val="000000"/>
              </a:solidFill>
              <a:uFill>
                <a:solidFill>
                  <a:srgbClr val="ffffff"/>
                </a:solidFill>
              </a:uFill>
              <a:latin typeface="Times New Roman"/>
            </a:endParaRPr>
          </a:p>
        </p:txBody>
      </p:sp>
      <p:sp>
        <p:nvSpPr>
          <p:cNvPr id="109" name="CustomShape 2"/>
          <p:cNvSpPr/>
          <p:nvPr/>
        </p:nvSpPr>
        <p:spPr>
          <a:xfrm>
            <a:off x="326880" y="1201680"/>
            <a:ext cx="9424080" cy="40294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r>
              <a:rPr b="1" lang="en-US" sz="2400" spc="-1" strike="noStrike">
                <a:solidFill>
                  <a:srgbClr val="0000ff"/>
                </a:solidFill>
                <a:uFill>
                  <a:solidFill>
                    <a:srgbClr val="ffffff"/>
                  </a:solidFill>
                </a:uFill>
                <a:latin typeface="Times New Roman"/>
                <a:ea typeface="DejaVu Sans"/>
              </a:rPr>
              <a:t>A data driven simulation study of the timing effects observed with the PICOSEC MicroMegas Detector</a:t>
            </a:r>
            <a:endParaRPr b="0" lang="en-US" sz="1800" spc="-1" strike="noStrike">
              <a:solidFill>
                <a:srgbClr val="000000"/>
              </a:solidFill>
              <a:uFill>
                <a:solidFill>
                  <a:srgbClr val="ffffff"/>
                </a:solidFill>
              </a:uFill>
              <a:latin typeface="Times New Roman"/>
            </a:endParaRPr>
          </a:p>
          <a:p>
            <a:pPr algn="ct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r>
              <a:rPr b="0" lang="en-US" sz="1800" spc="-1" strike="noStrike">
                <a:solidFill>
                  <a:srgbClr val="000000"/>
                </a:solidFill>
                <a:uFill>
                  <a:solidFill>
                    <a:srgbClr val="ffffff"/>
                  </a:solidFill>
                </a:uFill>
                <a:latin typeface="Times New Roman"/>
                <a:ea typeface="DejaVu Sans"/>
              </a:rPr>
              <a:t>Konstantinos Paraschou &amp; Spyros Eust. Tzamarias</a:t>
            </a:r>
            <a:endParaRPr b="0" lang="en-US" sz="1800" spc="-1" strike="noStrike">
              <a:solidFill>
                <a:srgbClr val="000000"/>
              </a:solidFill>
              <a:uFill>
                <a:solidFill>
                  <a:srgbClr val="ffffff"/>
                </a:solidFill>
              </a:uFill>
              <a:latin typeface="Times New Roman"/>
            </a:endParaRPr>
          </a:p>
          <a:p>
            <a:pPr algn="ctr">
              <a:lnSpc>
                <a:spcPct val="100000"/>
              </a:lnSpc>
            </a:pPr>
            <a:r>
              <a:rPr b="0" lang="en-US" sz="1800" spc="-1" strike="noStrike">
                <a:solidFill>
                  <a:srgbClr val="000000"/>
                </a:solidFill>
                <a:uFill>
                  <a:solidFill>
                    <a:srgbClr val="ffffff"/>
                  </a:solidFill>
                </a:uFill>
                <a:latin typeface="Times New Roman"/>
                <a:ea typeface="DejaVu Sans"/>
              </a:rPr>
              <a:t>Laboratory of Nuclear and Particle Physics</a:t>
            </a:r>
            <a:endParaRPr b="0" lang="en-US" sz="1800" spc="-1" strike="noStrike">
              <a:solidFill>
                <a:srgbClr val="000000"/>
              </a:solidFill>
              <a:uFill>
                <a:solidFill>
                  <a:srgbClr val="ffffff"/>
                </a:solidFill>
              </a:uFill>
              <a:latin typeface="Times New Roman"/>
            </a:endParaRPr>
          </a:p>
          <a:p>
            <a:pPr algn="ctr">
              <a:lnSpc>
                <a:spcPct val="100000"/>
              </a:lnSpc>
            </a:pPr>
            <a:r>
              <a:rPr b="0" lang="en-US" sz="1800" spc="-1" strike="noStrike">
                <a:solidFill>
                  <a:srgbClr val="000000"/>
                </a:solidFill>
                <a:uFill>
                  <a:solidFill>
                    <a:srgbClr val="ffffff"/>
                  </a:solidFill>
                </a:uFill>
                <a:latin typeface="Times New Roman"/>
                <a:ea typeface="DejaVu Sans"/>
              </a:rPr>
              <a:t>Aristotle University of Thessaloniki</a:t>
            </a:r>
            <a:endParaRPr b="0" lang="en-US" sz="1800" spc="-1" strike="noStrike">
              <a:solidFill>
                <a:srgbClr val="000000"/>
              </a:solidFill>
              <a:uFill>
                <a:solidFill>
                  <a:srgbClr val="ffffff"/>
                </a:solidFill>
              </a:uFill>
              <a:latin typeface="Times New Roman"/>
            </a:endParaRPr>
          </a:p>
          <a:p>
            <a:pPr algn="ct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endParaRPr b="0" lang="en-US" sz="1800" spc="-1" strike="noStrike">
              <a:solidFill>
                <a:srgbClr val="000000"/>
              </a:solidFill>
              <a:uFill>
                <a:solidFill>
                  <a:srgbClr val="ffffff"/>
                </a:solidFill>
              </a:uFill>
              <a:latin typeface="Times New Roman"/>
            </a:endParaRPr>
          </a:p>
          <a:p>
            <a:pPr algn="ctr">
              <a:lnSpc>
                <a:spcPct val="100000"/>
              </a:lnSpc>
            </a:pPr>
            <a:r>
              <a:rPr b="1" lang="en-US" sz="1800" spc="-1" strike="noStrike">
                <a:solidFill>
                  <a:srgbClr val="000000"/>
                </a:solidFill>
                <a:uFill>
                  <a:solidFill>
                    <a:srgbClr val="ffffff"/>
                  </a:solidFill>
                </a:uFill>
                <a:latin typeface="Times New Roman"/>
                <a:ea typeface="DejaVu Sans"/>
              </a:rPr>
              <a:t>Many thanks to Rob Veenhof for his help and collaboration</a:t>
            </a:r>
            <a:endParaRPr b="0" lang="en-US" sz="1800" spc="-1" strike="noStrike">
              <a:solidFill>
                <a:srgbClr val="000000"/>
              </a:solidFill>
              <a:uFill>
                <a:solidFill>
                  <a:srgbClr val="ffffff"/>
                </a:solidFill>
              </a:uFill>
              <a:latin typeface="Times New Roman"/>
            </a:endParaRPr>
          </a:p>
        </p:txBody>
      </p:sp>
      <p:pic>
        <p:nvPicPr>
          <p:cNvPr id="110" name="" descr=""/>
          <p:cNvPicPr/>
          <p:nvPr/>
        </p:nvPicPr>
        <p:blipFill>
          <a:blip r:embed="rId1"/>
          <a:stretch/>
        </p:blipFill>
        <p:spPr>
          <a:xfrm>
            <a:off x="2061360" y="6203880"/>
            <a:ext cx="5600160" cy="1240200"/>
          </a:xfrm>
          <a:prstGeom prst="rect">
            <a:avLst/>
          </a:prstGeom>
          <a:ln w="5472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82880" y="93240"/>
            <a:ext cx="9388440" cy="14605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ff"/>
                </a:solidFill>
                <a:uFill>
                  <a:solidFill>
                    <a:srgbClr val="ffffff"/>
                  </a:solidFill>
                </a:uFill>
                <a:latin typeface="Times New Roman"/>
                <a:ea typeface="DejaVu Sans"/>
              </a:rPr>
              <a:t>We have to scale the MC charge (or amplitude) predicted distributions in order to take into account the electronics' gains.  We expected that by adjusting the scale factor at some drift operating voltage we should predict all the other distributions of events collected with the same anode but different drift voltages, WITHOUT any extra fine tuning.</a:t>
            </a:r>
            <a:endParaRPr b="0" lang="en-US" sz="1800" spc="-1" strike="noStrike">
              <a:solidFill>
                <a:srgbClr val="000000"/>
              </a:solidFill>
              <a:uFill>
                <a:solidFill>
                  <a:srgbClr val="ffffff"/>
                </a:solidFill>
              </a:uFill>
              <a:latin typeface="Times New Roman"/>
            </a:endParaRPr>
          </a:p>
          <a:p>
            <a:pPr algn="just">
              <a:lnSpc>
                <a:spcPct val="100000"/>
              </a:lnSpc>
            </a:pPr>
            <a:r>
              <a:rPr b="0" lang="en-US" sz="1800" spc="-1" strike="noStrike">
                <a:solidFill>
                  <a:srgbClr val="0000ff"/>
                </a:solidFill>
                <a:uFill>
                  <a:solidFill>
                    <a:srgbClr val="ffffff"/>
                  </a:solidFill>
                </a:uFill>
                <a:latin typeface="Times New Roman"/>
                <a:ea typeface="DejaVu Sans"/>
              </a:rPr>
              <a:t>However… </a:t>
            </a:r>
            <a:endParaRPr b="0" lang="en-US" sz="1800" spc="-1" strike="noStrike">
              <a:solidFill>
                <a:srgbClr val="000000"/>
              </a:solidFill>
              <a:uFill>
                <a:solidFill>
                  <a:srgbClr val="ffffff"/>
                </a:solidFill>
              </a:uFill>
              <a:latin typeface="Times New Roman"/>
            </a:endParaRPr>
          </a:p>
        </p:txBody>
      </p:sp>
      <p:pic>
        <p:nvPicPr>
          <p:cNvPr id="207" name="Picture 4" descr=""/>
          <p:cNvPicPr/>
          <p:nvPr/>
        </p:nvPicPr>
        <p:blipFill>
          <a:blip r:embed="rId1"/>
          <a:srcRect l="0" t="0" r="8855" b="0"/>
          <a:stretch/>
        </p:blipFill>
        <p:spPr>
          <a:xfrm>
            <a:off x="4503600" y="1280160"/>
            <a:ext cx="2699640" cy="1773000"/>
          </a:xfrm>
          <a:prstGeom prst="rect">
            <a:avLst/>
          </a:prstGeom>
          <a:ln>
            <a:noFill/>
          </a:ln>
        </p:spPr>
      </p:pic>
      <p:pic>
        <p:nvPicPr>
          <p:cNvPr id="208" name="Picture 5" descr=""/>
          <p:cNvPicPr/>
          <p:nvPr/>
        </p:nvPicPr>
        <p:blipFill>
          <a:blip r:embed="rId2"/>
          <a:srcRect l="0" t="0" r="8455" b="0"/>
          <a:stretch/>
        </p:blipFill>
        <p:spPr>
          <a:xfrm>
            <a:off x="1899720" y="1280160"/>
            <a:ext cx="2711520" cy="1773000"/>
          </a:xfrm>
          <a:prstGeom prst="rect">
            <a:avLst/>
          </a:prstGeom>
          <a:ln>
            <a:noFill/>
          </a:ln>
        </p:spPr>
      </p:pic>
      <p:pic>
        <p:nvPicPr>
          <p:cNvPr id="209" name="Picture 6" descr=""/>
          <p:cNvPicPr/>
          <p:nvPr/>
        </p:nvPicPr>
        <p:blipFill>
          <a:blip r:embed="rId3"/>
          <a:srcRect l="0" t="0" r="6740" b="0"/>
          <a:stretch/>
        </p:blipFill>
        <p:spPr>
          <a:xfrm>
            <a:off x="7203600" y="1280160"/>
            <a:ext cx="2762280" cy="1773000"/>
          </a:xfrm>
          <a:prstGeom prst="rect">
            <a:avLst/>
          </a:prstGeom>
          <a:ln>
            <a:noFill/>
          </a:ln>
        </p:spPr>
      </p:pic>
      <p:sp>
        <p:nvSpPr>
          <p:cNvPr id="210" name="CustomShape 2"/>
          <p:cNvSpPr/>
          <p:nvPr/>
        </p:nvSpPr>
        <p:spPr>
          <a:xfrm>
            <a:off x="5925240" y="1760040"/>
            <a:ext cx="1129680" cy="44604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uFill>
                  <a:solidFill>
                    <a:srgbClr val="ffffff"/>
                  </a:solidFill>
                </a:uFill>
                <a:latin typeface="Times New Roman"/>
                <a:ea typeface="DejaVu Sans"/>
              </a:rPr>
              <a:t>450-400</a:t>
            </a:r>
            <a:endParaRPr b="0" lang="en-US" sz="1800" spc="-1" strike="noStrike">
              <a:solidFill>
                <a:srgbClr val="000000"/>
              </a:solidFill>
              <a:uFill>
                <a:solidFill>
                  <a:srgbClr val="ffffff"/>
                </a:solidFill>
              </a:uFill>
              <a:latin typeface="Times New Roman"/>
            </a:endParaRPr>
          </a:p>
          <a:p>
            <a:pPr>
              <a:lnSpc>
                <a:spcPct val="100000"/>
              </a:lnSpc>
            </a:pPr>
            <a:r>
              <a:rPr b="1" lang="en-US" sz="1400" spc="-1" strike="noStrike">
                <a:solidFill>
                  <a:srgbClr val="000000"/>
                </a:solidFill>
                <a:uFill>
                  <a:solidFill>
                    <a:srgbClr val="ffffff"/>
                  </a:solidFill>
                </a:uFill>
                <a:latin typeface="Times New Roman"/>
                <a:ea typeface="DejaVu Sans"/>
              </a:rPr>
              <a:t>G=27.8</a:t>
            </a:r>
            <a:endParaRPr b="0" lang="en-US" sz="1800" spc="-1" strike="noStrike">
              <a:solidFill>
                <a:srgbClr val="000000"/>
              </a:solidFill>
              <a:uFill>
                <a:solidFill>
                  <a:srgbClr val="ffffff"/>
                </a:solidFill>
              </a:uFill>
              <a:latin typeface="Times New Roman"/>
            </a:endParaRPr>
          </a:p>
        </p:txBody>
      </p:sp>
      <p:sp>
        <p:nvSpPr>
          <p:cNvPr id="211" name="CustomShape 3"/>
          <p:cNvSpPr/>
          <p:nvPr/>
        </p:nvSpPr>
        <p:spPr>
          <a:xfrm>
            <a:off x="2948400" y="1707480"/>
            <a:ext cx="1129680" cy="44604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uFill>
                  <a:solidFill>
                    <a:srgbClr val="ffffff"/>
                  </a:solidFill>
                </a:uFill>
                <a:latin typeface="Times New Roman"/>
                <a:ea typeface="DejaVu Sans"/>
              </a:rPr>
              <a:t>450-375</a:t>
            </a:r>
            <a:endParaRPr b="0" lang="en-US" sz="1800" spc="-1" strike="noStrike">
              <a:solidFill>
                <a:srgbClr val="000000"/>
              </a:solidFill>
              <a:uFill>
                <a:solidFill>
                  <a:srgbClr val="ffffff"/>
                </a:solidFill>
              </a:uFill>
              <a:latin typeface="Times New Roman"/>
            </a:endParaRPr>
          </a:p>
          <a:p>
            <a:pPr>
              <a:lnSpc>
                <a:spcPct val="100000"/>
              </a:lnSpc>
            </a:pPr>
            <a:r>
              <a:rPr b="1" lang="en-US" sz="1400" spc="-1" strike="noStrike">
                <a:solidFill>
                  <a:srgbClr val="000000"/>
                </a:solidFill>
                <a:uFill>
                  <a:solidFill>
                    <a:srgbClr val="ffffff"/>
                  </a:solidFill>
                </a:uFill>
                <a:latin typeface="Times New Roman"/>
                <a:ea typeface="DejaVu Sans"/>
              </a:rPr>
              <a:t>G=30.2</a:t>
            </a:r>
            <a:endParaRPr b="0" lang="en-US" sz="1800" spc="-1" strike="noStrike">
              <a:solidFill>
                <a:srgbClr val="000000"/>
              </a:solidFill>
              <a:uFill>
                <a:solidFill>
                  <a:srgbClr val="ffffff"/>
                </a:solidFill>
              </a:uFill>
              <a:latin typeface="Times New Roman"/>
            </a:endParaRPr>
          </a:p>
        </p:txBody>
      </p:sp>
      <p:sp>
        <p:nvSpPr>
          <p:cNvPr id="212" name="CustomShape 4"/>
          <p:cNvSpPr/>
          <p:nvPr/>
        </p:nvSpPr>
        <p:spPr>
          <a:xfrm>
            <a:off x="8319240" y="1796040"/>
            <a:ext cx="1129680" cy="44604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uFill>
                  <a:solidFill>
                    <a:srgbClr val="ffffff"/>
                  </a:solidFill>
                </a:uFill>
                <a:latin typeface="Times New Roman"/>
                <a:ea typeface="DejaVu Sans"/>
              </a:rPr>
              <a:t>450-425</a:t>
            </a:r>
            <a:endParaRPr b="0" lang="en-US" sz="1800" spc="-1" strike="noStrike">
              <a:solidFill>
                <a:srgbClr val="000000"/>
              </a:solidFill>
              <a:uFill>
                <a:solidFill>
                  <a:srgbClr val="ffffff"/>
                </a:solidFill>
              </a:uFill>
              <a:latin typeface="Times New Roman"/>
            </a:endParaRPr>
          </a:p>
          <a:p>
            <a:pPr>
              <a:lnSpc>
                <a:spcPct val="100000"/>
              </a:lnSpc>
            </a:pPr>
            <a:r>
              <a:rPr b="1" lang="en-US" sz="1400" spc="-1" strike="noStrike">
                <a:solidFill>
                  <a:srgbClr val="000000"/>
                </a:solidFill>
                <a:uFill>
                  <a:solidFill>
                    <a:srgbClr val="ffffff"/>
                  </a:solidFill>
                </a:uFill>
                <a:latin typeface="Times New Roman"/>
                <a:ea typeface="DejaVu Sans"/>
              </a:rPr>
              <a:t>G=21.9</a:t>
            </a:r>
            <a:endParaRPr b="0" lang="en-US" sz="1800" spc="-1" strike="noStrike">
              <a:solidFill>
                <a:srgbClr val="000000"/>
              </a:solidFill>
              <a:uFill>
                <a:solidFill>
                  <a:srgbClr val="ffffff"/>
                </a:solidFill>
              </a:uFill>
              <a:latin typeface="Times New Roman"/>
            </a:endParaRPr>
          </a:p>
        </p:txBody>
      </p:sp>
      <p:sp>
        <p:nvSpPr>
          <p:cNvPr id="213" name="CustomShape 5"/>
          <p:cNvSpPr/>
          <p:nvPr/>
        </p:nvSpPr>
        <p:spPr>
          <a:xfrm>
            <a:off x="91440" y="3053880"/>
            <a:ext cx="987480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It is known that the COMPASS gas mixture has a significant penning effect. Until now this effect was ignored in the simulation. We consider different penning transfer rates to examine its behaviour.</a:t>
            </a:r>
            <a:endParaRPr b="0" lang="en-US" sz="1800" spc="-1" strike="noStrike">
              <a:solidFill>
                <a:srgbClr val="000000"/>
              </a:solidFill>
              <a:uFill>
                <a:solidFill>
                  <a:srgbClr val="ffffff"/>
                </a:solidFill>
              </a:uFill>
              <a:latin typeface="Times New Roman"/>
            </a:endParaRPr>
          </a:p>
        </p:txBody>
      </p:sp>
      <p:pic>
        <p:nvPicPr>
          <p:cNvPr id="214" name="" descr=""/>
          <p:cNvPicPr/>
          <p:nvPr/>
        </p:nvPicPr>
        <p:blipFill>
          <a:blip r:embed="rId4"/>
          <a:srcRect l="0" t="7631" r="8626" b="0"/>
          <a:stretch/>
        </p:blipFill>
        <p:spPr>
          <a:xfrm>
            <a:off x="366120" y="3629880"/>
            <a:ext cx="4845240" cy="3318840"/>
          </a:xfrm>
          <a:prstGeom prst="rect">
            <a:avLst/>
          </a:prstGeom>
          <a:ln w="18360">
            <a:noFill/>
          </a:ln>
        </p:spPr>
      </p:pic>
      <p:sp>
        <p:nvSpPr>
          <p:cNvPr id="215" name="CustomShape 6"/>
          <p:cNvSpPr/>
          <p:nvPr/>
        </p:nvSpPr>
        <p:spPr>
          <a:xfrm>
            <a:off x="274320" y="6885720"/>
            <a:ext cx="603468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Scale factor, G, as a function of drift voltage, divided by the scale factor at 325 V.  Red dashed lines represent linear fits.</a:t>
            </a:r>
            <a:endParaRPr b="0" lang="en-US" sz="1800" spc="-1" strike="noStrike">
              <a:solidFill>
                <a:srgbClr val="000000"/>
              </a:solidFill>
              <a:uFill>
                <a:solidFill>
                  <a:srgbClr val="ffffff"/>
                </a:solidFill>
              </a:uFill>
              <a:latin typeface="Times New Roman"/>
            </a:endParaRPr>
          </a:p>
        </p:txBody>
      </p:sp>
      <p:sp>
        <p:nvSpPr>
          <p:cNvPr id="216" name="CustomShape 7"/>
          <p:cNvSpPr/>
          <p:nvPr/>
        </p:nvSpPr>
        <p:spPr>
          <a:xfrm>
            <a:off x="5212080" y="3840480"/>
            <a:ext cx="484560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ff0000"/>
                </a:solidFill>
                <a:uFill>
                  <a:solidFill>
                    <a:srgbClr val="ffffff"/>
                  </a:solidFill>
                </a:uFill>
                <a:latin typeface="Times New Roman"/>
                <a:ea typeface="DejaVu Sans"/>
              </a:rPr>
              <a:t>Approximately, for a transfer rate </a:t>
            </a:r>
            <a:r>
              <a:rPr b="1" lang="en-US" sz="2400" spc="-1" strike="noStrike">
                <a:solidFill>
                  <a:srgbClr val="ff0000"/>
                </a:solidFill>
                <a:uFill>
                  <a:solidFill>
                    <a:srgbClr val="ffffff"/>
                  </a:solidFill>
                </a:uFill>
                <a:latin typeface="Times New Roman"/>
                <a:ea typeface="DejaVu Sans"/>
              </a:rPr>
              <a:t>r ≈ 50%</a:t>
            </a:r>
            <a:r>
              <a:rPr b="1" lang="en-US" sz="1800" spc="-1" strike="noStrike">
                <a:solidFill>
                  <a:srgbClr val="ff0000"/>
                </a:solidFill>
                <a:uFill>
                  <a:solidFill>
                    <a:srgbClr val="ffffff"/>
                  </a:solidFill>
                </a:uFill>
                <a:latin typeface="Times New Roman"/>
                <a:ea typeface="DejaVu Sans"/>
              </a:rPr>
              <a:t>, the scale factor is not dependent on the drift voltage setting.</a:t>
            </a:r>
            <a:endParaRPr b="1" lang="en-US" sz="1800" spc="-1" strike="noStrike">
              <a:solidFill>
                <a:srgbClr val="ff0000"/>
              </a:solidFill>
              <a:uFill>
                <a:solidFill>
                  <a:srgbClr val="ffffff"/>
                </a:solidFill>
              </a:uFill>
              <a:latin typeface="Times New Roman"/>
            </a:endParaRPr>
          </a:p>
        </p:txBody>
      </p:sp>
      <p:sp>
        <p:nvSpPr>
          <p:cNvPr id="217" name="TextShape 8"/>
          <p:cNvSpPr txBox="1"/>
          <p:nvPr/>
        </p:nvSpPr>
        <p:spPr>
          <a:xfrm>
            <a:off x="144000" y="1828800"/>
            <a:ext cx="1554480" cy="596520"/>
          </a:xfrm>
          <a:prstGeom prst="rect">
            <a:avLst/>
          </a:prstGeom>
          <a:noFill/>
          <a:ln w="54720">
            <a:noFill/>
          </a:ln>
        </p:spPr>
        <p:txBody>
          <a:bodyPr lIns="90000" rIns="90000" tIns="45000" bIns="45000"/>
          <a:p>
            <a:r>
              <a:rPr b="1" lang="en-US" sz="1800" spc="-1" strike="noStrike">
                <a:solidFill>
                  <a:srgbClr val="ff0000"/>
                </a:solidFill>
                <a:uFill>
                  <a:solidFill>
                    <a:srgbClr val="ffffff"/>
                  </a:solidFill>
                </a:uFill>
                <a:latin typeface="Times New Roman"/>
              </a:rPr>
              <a:t>Experiment</a:t>
            </a:r>
            <a:endParaRPr b="1"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rPr>
              <a:t>Simulation</a:t>
            </a:r>
            <a:endParaRPr b="1" lang="en-US" sz="1800" spc="-1" strike="noStrike">
              <a:solidFill>
                <a:srgbClr val="000000"/>
              </a:solidFill>
              <a:uFill>
                <a:solidFill>
                  <a:srgbClr val="ffffff"/>
                </a:solidFill>
              </a:uFill>
              <a:latin typeface="Times New Roman"/>
            </a:endParaRPr>
          </a:p>
        </p:txBody>
      </p:sp>
      <p:sp>
        <p:nvSpPr>
          <p:cNvPr id="218" name="CustomShape 9"/>
          <p:cNvSpPr/>
          <p:nvPr/>
        </p:nvSpPr>
        <p:spPr>
          <a:xfrm>
            <a:off x="1695600" y="1371600"/>
            <a:ext cx="548640" cy="1554480"/>
          </a:xfrm>
          <a:custGeom>
            <a:avLst/>
            <a:gdLst/>
            <a:ahLst/>
            <a:rect l="0" t="0" r="r" b="b"/>
            <a:pathLst>
              <a:path w="1525" h="4320">
                <a:moveTo>
                  <a:pt x="1524" y="0"/>
                </a:moveTo>
                <a:cubicBezTo>
                  <a:pt x="1143" y="0"/>
                  <a:pt x="762" y="179"/>
                  <a:pt x="762" y="359"/>
                </a:cubicBezTo>
                <a:lnTo>
                  <a:pt x="762" y="1799"/>
                </a:lnTo>
                <a:cubicBezTo>
                  <a:pt x="762" y="1979"/>
                  <a:pt x="381" y="2159"/>
                  <a:pt x="0" y="2159"/>
                </a:cubicBezTo>
                <a:cubicBezTo>
                  <a:pt x="381" y="2159"/>
                  <a:pt x="762" y="2339"/>
                  <a:pt x="762" y="2519"/>
                </a:cubicBezTo>
                <a:lnTo>
                  <a:pt x="762" y="3959"/>
                </a:lnTo>
                <a:cubicBezTo>
                  <a:pt x="762" y="4139"/>
                  <a:pt x="1143" y="4319"/>
                  <a:pt x="1524" y="4319"/>
                </a:cubicBezTo>
              </a:path>
            </a:pathLst>
          </a:custGeom>
          <a:noFill/>
          <a:ln w="54720">
            <a:solidFill>
              <a:srgbClr val="000000"/>
            </a:solidFill>
            <a:round/>
          </a:ln>
        </p:spPr>
        <p:style>
          <a:lnRef idx="0"/>
          <a:fillRef idx="0"/>
          <a:effectRef idx="0"/>
          <a:fontRef idx="minor"/>
        </p:style>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91440" y="91440"/>
            <a:ext cx="868608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To find the physical mechanism which produces the observed timing effects, we observed that ultimately, the timing that is measured through the waveform analysis, is actually the mean time at which electrons are passing through the mesh.</a:t>
            </a:r>
            <a:endParaRPr b="0" lang="en-US" sz="1800" spc="-1" strike="noStrike">
              <a:solidFill>
                <a:srgbClr val="000000"/>
              </a:solidFill>
              <a:uFill>
                <a:solidFill>
                  <a:srgbClr val="ffffff"/>
                </a:solidFill>
              </a:uFill>
              <a:latin typeface="Times New Roman"/>
            </a:endParaRPr>
          </a:p>
        </p:txBody>
      </p:sp>
      <p:sp>
        <p:nvSpPr>
          <p:cNvPr id="220" name="CustomShape 2"/>
          <p:cNvSpPr/>
          <p:nvPr/>
        </p:nvSpPr>
        <p:spPr>
          <a:xfrm>
            <a:off x="457200" y="5400720"/>
            <a:ext cx="9326880" cy="1186200"/>
          </a:xfrm>
          <a:prstGeom prst="rect">
            <a:avLst/>
          </a:prstGeom>
          <a:noFill/>
          <a:ln>
            <a:noFill/>
          </a:ln>
        </p:spPr>
        <p:style>
          <a:lnRef idx="0"/>
          <a:fillRef idx="0"/>
          <a:effectRef idx="0"/>
          <a:fontRef idx="minor"/>
        </p:style>
        <p:txBody>
          <a:bodyPr lIns="90000" rIns="90000" tIns="45000" bIns="45000"/>
          <a:p>
            <a:pPr algn="just">
              <a:lnSpc>
                <a:spcPct val="100000"/>
              </a:lnSpc>
            </a:pPr>
            <a:r>
              <a:rPr b="1" lang="en-US" sz="1800" spc="-1" strike="noStrike">
                <a:solidFill>
                  <a:srgbClr val="008000"/>
                </a:solidFill>
                <a:uFill>
                  <a:solidFill>
                    <a:srgbClr val="ffffff"/>
                  </a:solidFill>
                </a:uFill>
                <a:latin typeface="Times New Roman"/>
                <a:ea typeface="DejaVu Sans"/>
              </a:rPr>
              <a:t>The mean value shift and the variation of the time distribution of all the electrons passing the mesh are 100% correlated (slope of linear fits equal to unity) with the Signal Arrival Time and Time Resolution dependence on the e-peak size measured by timing the e-peak pulses. </a:t>
            </a:r>
            <a:endParaRPr b="0" lang="en-US" sz="1800" spc="-1" strike="noStrike">
              <a:solidFill>
                <a:srgbClr val="000000"/>
              </a:solidFill>
              <a:uFill>
                <a:solidFill>
                  <a:srgbClr val="ffffff"/>
                </a:solidFill>
              </a:uFill>
              <a:latin typeface="Times New Roman"/>
            </a:endParaRPr>
          </a:p>
          <a:p>
            <a:pPr algn="just">
              <a:lnSpc>
                <a:spcPct val="100000"/>
              </a:lnSpc>
            </a:pPr>
            <a:r>
              <a:rPr b="1" lang="en-US" sz="1800" spc="-1" strike="noStrike">
                <a:solidFill>
                  <a:srgbClr val="008000"/>
                </a:solidFill>
                <a:uFill>
                  <a:solidFill>
                    <a:srgbClr val="ffffff"/>
                  </a:solidFill>
                </a:uFill>
                <a:latin typeface="Times New Roman"/>
                <a:ea typeface="DejaVu Sans"/>
              </a:rPr>
              <a:t>This is true for all the drift voltage settings.</a:t>
            </a:r>
            <a:endParaRPr b="0" lang="en-US" sz="1800" spc="-1" strike="noStrike">
              <a:solidFill>
                <a:srgbClr val="000000"/>
              </a:solidFill>
              <a:uFill>
                <a:solidFill>
                  <a:srgbClr val="ffffff"/>
                </a:solidFill>
              </a:uFill>
              <a:latin typeface="Times New Roman"/>
            </a:endParaRPr>
          </a:p>
        </p:txBody>
      </p:sp>
      <p:pic>
        <p:nvPicPr>
          <p:cNvPr id="221" name="Picture 8" descr=""/>
          <p:cNvPicPr/>
          <p:nvPr/>
        </p:nvPicPr>
        <p:blipFill>
          <a:blip r:embed="rId1"/>
          <a:stretch/>
        </p:blipFill>
        <p:spPr>
          <a:xfrm>
            <a:off x="3276720" y="1590480"/>
            <a:ext cx="3681360" cy="3748320"/>
          </a:xfrm>
          <a:prstGeom prst="rect">
            <a:avLst/>
          </a:prstGeom>
          <a:ln>
            <a:noFill/>
          </a:ln>
        </p:spPr>
      </p:pic>
      <p:pic>
        <p:nvPicPr>
          <p:cNvPr id="222" name="Picture 9" descr=""/>
          <p:cNvPicPr/>
          <p:nvPr/>
        </p:nvPicPr>
        <p:blipFill>
          <a:blip r:embed="rId2"/>
          <a:srcRect l="0" t="0" r="8240" b="0"/>
          <a:stretch/>
        </p:blipFill>
        <p:spPr>
          <a:xfrm>
            <a:off x="6638400" y="1590480"/>
            <a:ext cx="3377880" cy="3748320"/>
          </a:xfrm>
          <a:prstGeom prst="rect">
            <a:avLst/>
          </a:prstGeom>
          <a:ln>
            <a:noFill/>
          </a:ln>
        </p:spPr>
      </p:pic>
      <p:pic>
        <p:nvPicPr>
          <p:cNvPr id="223" name="" descr=""/>
          <p:cNvPicPr/>
          <p:nvPr/>
        </p:nvPicPr>
        <p:blipFill>
          <a:blip r:embed="rId3"/>
          <a:stretch/>
        </p:blipFill>
        <p:spPr>
          <a:xfrm>
            <a:off x="3931920" y="1590480"/>
            <a:ext cx="1056600" cy="246960"/>
          </a:xfrm>
          <a:prstGeom prst="rect">
            <a:avLst/>
          </a:prstGeom>
          <a:ln w="54720">
            <a:noFill/>
          </a:ln>
        </p:spPr>
      </p:pic>
      <p:sp>
        <p:nvSpPr>
          <p:cNvPr id="224" name="TextShape 3"/>
          <p:cNvSpPr txBox="1"/>
          <p:nvPr/>
        </p:nvSpPr>
        <p:spPr>
          <a:xfrm>
            <a:off x="3829680" y="1535040"/>
            <a:ext cx="1645920" cy="34344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Mean SAT</a:t>
            </a:r>
            <a:endParaRPr b="0" lang="en-US" sz="1800" spc="-1" strike="noStrike">
              <a:solidFill>
                <a:srgbClr val="000000"/>
              </a:solidFill>
              <a:uFill>
                <a:solidFill>
                  <a:srgbClr val="ffffff"/>
                </a:solidFill>
              </a:uFill>
              <a:latin typeface="Times New Roman"/>
            </a:endParaRPr>
          </a:p>
        </p:txBody>
      </p:sp>
      <p:pic>
        <p:nvPicPr>
          <p:cNvPr id="225" name="Picture 6" descr=""/>
          <p:cNvPicPr/>
          <p:nvPr/>
        </p:nvPicPr>
        <p:blipFill>
          <a:blip r:embed="rId4"/>
          <a:stretch/>
        </p:blipFill>
        <p:spPr>
          <a:xfrm>
            <a:off x="182880" y="1188720"/>
            <a:ext cx="3010320" cy="2057400"/>
          </a:xfrm>
          <a:prstGeom prst="rect">
            <a:avLst/>
          </a:prstGeom>
          <a:ln>
            <a:noFill/>
          </a:ln>
        </p:spPr>
      </p:pic>
      <p:pic>
        <p:nvPicPr>
          <p:cNvPr id="226" name="Picture 7" descr=""/>
          <p:cNvPicPr/>
          <p:nvPr/>
        </p:nvPicPr>
        <p:blipFill>
          <a:blip r:embed="rId5"/>
          <a:stretch/>
        </p:blipFill>
        <p:spPr>
          <a:xfrm>
            <a:off x="190080" y="3246120"/>
            <a:ext cx="3010320" cy="2057400"/>
          </a:xfrm>
          <a:prstGeom prst="rect">
            <a:avLst/>
          </a:prstGeom>
          <a:ln>
            <a:noFill/>
          </a:ln>
        </p:spPr>
      </p:pic>
      <p:sp>
        <p:nvSpPr>
          <p:cNvPr id="227" name="TextShape 4"/>
          <p:cNvSpPr txBox="1"/>
          <p:nvPr/>
        </p:nvSpPr>
        <p:spPr>
          <a:xfrm>
            <a:off x="1005840" y="1044720"/>
            <a:ext cx="2270880" cy="111420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Mean electrons’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arrival time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vs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Number of electrons</a:t>
            </a:r>
            <a:endParaRPr b="0" lang="en-US" sz="1800" spc="-1" strike="noStrike">
              <a:solidFill>
                <a:srgbClr val="000000"/>
              </a:solidFill>
              <a:uFill>
                <a:solidFill>
                  <a:srgbClr val="ffffff"/>
                </a:solidFill>
              </a:uFill>
              <a:latin typeface="Times New Roman"/>
            </a:endParaRPr>
          </a:p>
        </p:txBody>
      </p:sp>
      <p:sp>
        <p:nvSpPr>
          <p:cNvPr id="228" name="TextShape 5"/>
          <p:cNvSpPr txBox="1"/>
          <p:nvPr/>
        </p:nvSpPr>
        <p:spPr>
          <a:xfrm>
            <a:off x="914400" y="3202920"/>
            <a:ext cx="2286000" cy="111420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Mean electrons’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arrival time spread</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vs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Number of electrons</a:t>
            </a:r>
            <a:endParaRPr b="0" lang="en-US" sz="1800" spc="-1" strike="noStrike">
              <a:solidFill>
                <a:srgbClr val="000000"/>
              </a:solidFill>
              <a:uFill>
                <a:solidFill>
                  <a:srgbClr val="ffffff"/>
                </a:solidFill>
              </a:uFill>
              <a:latin typeface="Times New Roman"/>
            </a:endParaRPr>
          </a:p>
        </p:txBody>
      </p:sp>
      <p:sp>
        <p:nvSpPr>
          <p:cNvPr id="229" name="TextShape 6"/>
          <p:cNvSpPr txBox="1"/>
          <p:nvPr/>
        </p:nvSpPr>
        <p:spPr>
          <a:xfrm>
            <a:off x="80640" y="6694920"/>
            <a:ext cx="7132320" cy="858240"/>
          </a:xfrm>
          <a:prstGeom prst="rect">
            <a:avLst/>
          </a:prstGeom>
          <a:noFill/>
          <a:ln w="54720">
            <a:noFill/>
          </a:ln>
        </p:spPr>
        <p:txBody>
          <a:bodyPr lIns="90000" rIns="90000" tIns="45000" bIns="45000"/>
          <a:p>
            <a:r>
              <a:rPr b="0" lang="en-US" sz="1800" spc="-1" strike="noStrike">
                <a:solidFill>
                  <a:srgbClr val="ff0000"/>
                </a:solidFill>
                <a:uFill>
                  <a:solidFill>
                    <a:srgbClr val="ffffff"/>
                  </a:solidFill>
                </a:uFill>
                <a:latin typeface="Times New Roman"/>
              </a:rPr>
              <a:t>Whether we measure the </a:t>
            </a:r>
            <a:r>
              <a:rPr b="1" lang="en-US" sz="1800" spc="-1" strike="noStrike">
                <a:solidFill>
                  <a:srgbClr val="ff0000"/>
                </a:solidFill>
                <a:uFill>
                  <a:solidFill>
                    <a:srgbClr val="ffffff"/>
                  </a:solidFill>
                </a:uFill>
                <a:latin typeface="Times New Roman"/>
              </a:rPr>
              <a:t>timing of the waveform</a:t>
            </a:r>
            <a:r>
              <a:rPr b="0" lang="en-US" sz="1800" spc="-1" strike="noStrike">
                <a:solidFill>
                  <a:srgbClr val="ff0000"/>
                </a:solidFill>
                <a:uFill>
                  <a:solidFill>
                    <a:srgbClr val="ffffff"/>
                  </a:solidFill>
                </a:uFill>
                <a:latin typeface="Times New Roman"/>
              </a:rPr>
              <a:t>,</a:t>
            </a:r>
            <a:endParaRPr b="0" lang="en-US" sz="1800" spc="-1" strike="noStrike">
              <a:solidFill>
                <a:srgbClr val="ff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rPr>
              <a:t>or the </a:t>
            </a:r>
            <a:r>
              <a:rPr b="1" lang="en-US" sz="1800" spc="-1" strike="noStrike">
                <a:solidFill>
                  <a:srgbClr val="ff0000"/>
                </a:solidFill>
                <a:uFill>
                  <a:solidFill>
                    <a:srgbClr val="ffffff"/>
                  </a:solidFill>
                </a:uFill>
                <a:latin typeface="Times New Roman"/>
              </a:rPr>
              <a:t>mean arrival time</a:t>
            </a:r>
            <a:r>
              <a:rPr b="0" lang="en-US" sz="1800" spc="-1" strike="noStrike">
                <a:solidFill>
                  <a:srgbClr val="ff0000"/>
                </a:solidFill>
                <a:uFill>
                  <a:solidFill>
                    <a:srgbClr val="ffffff"/>
                  </a:solidFill>
                </a:uFill>
                <a:latin typeface="Times New Roman"/>
              </a:rPr>
              <a:t> at which electrons pass through the mesh,</a:t>
            </a:r>
            <a:endParaRPr b="0" lang="en-US" sz="1800" spc="-1" strike="noStrike">
              <a:solidFill>
                <a:srgbClr val="ff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rPr>
              <a:t>we refer to a time which exhibits the </a:t>
            </a:r>
            <a:r>
              <a:rPr b="1" lang="en-US" sz="1800" spc="-1" strike="noStrike">
                <a:solidFill>
                  <a:srgbClr val="ff0000"/>
                </a:solidFill>
                <a:uFill>
                  <a:solidFill>
                    <a:srgbClr val="ffffff"/>
                  </a:solidFill>
                </a:uFill>
                <a:latin typeface="Times New Roman"/>
              </a:rPr>
              <a:t>same</a:t>
            </a:r>
            <a:r>
              <a:rPr b="0" lang="en-US" sz="1800" spc="-1" strike="noStrike">
                <a:solidFill>
                  <a:srgbClr val="ff0000"/>
                </a:solidFill>
                <a:uFill>
                  <a:solidFill>
                    <a:srgbClr val="ffffff"/>
                  </a:solidFill>
                </a:uFill>
                <a:latin typeface="Times New Roman"/>
              </a:rPr>
              <a:t> characteristics.</a:t>
            </a:r>
            <a:endParaRPr b="0" lang="en-US" sz="1800" spc="-1" strike="noStrike">
              <a:solidFill>
                <a:srgbClr val="ff0000"/>
              </a:solidFill>
              <a:uFill>
                <a:solidFill>
                  <a:srgbClr val="ffffff"/>
                </a:solidFill>
              </a:uFill>
              <a:latin typeface="Times New Roman"/>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Line 1"/>
          <p:cNvSpPr/>
          <p:nvPr/>
        </p:nvSpPr>
        <p:spPr>
          <a:xfrm flipV="1">
            <a:off x="3111840" y="304560"/>
            <a:ext cx="3231360" cy="6480"/>
          </a:xfrm>
          <a:prstGeom prst="line">
            <a:avLst/>
          </a:prstGeom>
          <a:ln w="25560">
            <a:solidFill>
              <a:srgbClr val="4f81bd"/>
            </a:solidFill>
            <a:round/>
          </a:ln>
        </p:spPr>
        <p:style>
          <a:lnRef idx="0"/>
          <a:fillRef idx="0"/>
          <a:effectRef idx="0"/>
          <a:fontRef idx="minor"/>
        </p:style>
      </p:sp>
      <p:sp>
        <p:nvSpPr>
          <p:cNvPr id="231" name="Line 2"/>
          <p:cNvSpPr/>
          <p:nvPr/>
        </p:nvSpPr>
        <p:spPr>
          <a:xfrm flipV="1">
            <a:off x="3111840" y="2592000"/>
            <a:ext cx="3231360" cy="6480"/>
          </a:xfrm>
          <a:prstGeom prst="line">
            <a:avLst/>
          </a:prstGeom>
          <a:ln cap="rnd" w="25560">
            <a:solidFill>
              <a:srgbClr val="4f81bd"/>
            </a:solidFill>
            <a:custDash>
              <a:ds d="300000" sp="100000"/>
            </a:custDash>
            <a:round/>
          </a:ln>
        </p:spPr>
        <p:style>
          <a:lnRef idx="0"/>
          <a:fillRef idx="0"/>
          <a:effectRef idx="0"/>
          <a:fontRef idx="minor"/>
        </p:style>
      </p:sp>
      <p:sp>
        <p:nvSpPr>
          <p:cNvPr id="232" name="Line 3"/>
          <p:cNvSpPr/>
          <p:nvPr/>
        </p:nvSpPr>
        <p:spPr>
          <a:xfrm flipV="1">
            <a:off x="3111840" y="3376440"/>
            <a:ext cx="3231360" cy="6840"/>
          </a:xfrm>
          <a:prstGeom prst="line">
            <a:avLst/>
          </a:prstGeom>
          <a:ln w="25560">
            <a:solidFill>
              <a:srgbClr val="4f81bd"/>
            </a:solidFill>
            <a:round/>
          </a:ln>
        </p:spPr>
        <p:style>
          <a:lnRef idx="0"/>
          <a:fillRef idx="0"/>
          <a:effectRef idx="0"/>
          <a:fontRef idx="minor"/>
        </p:style>
      </p:sp>
      <p:sp>
        <p:nvSpPr>
          <p:cNvPr id="233" name="CustomShape 4"/>
          <p:cNvSpPr/>
          <p:nvPr/>
        </p:nvSpPr>
        <p:spPr>
          <a:xfrm>
            <a:off x="3471120" y="338040"/>
            <a:ext cx="1095120" cy="2265480"/>
          </a:xfrm>
          <a:custGeom>
            <a:avLst/>
            <a:gdLst/>
            <a:ahLst/>
            <a:rect l="l" t="t" r="r" b="b"/>
            <a:pathLst>
              <a:path w="1097081" h="2267437">
                <a:moveTo>
                  <a:pt x="1097081" y="0"/>
                </a:moveTo>
                <a:lnTo>
                  <a:pt x="1003995" y="139636"/>
                </a:lnTo>
                <a:lnTo>
                  <a:pt x="1017293" y="212780"/>
                </a:lnTo>
                <a:lnTo>
                  <a:pt x="871016" y="219429"/>
                </a:lnTo>
                <a:lnTo>
                  <a:pt x="851069" y="325819"/>
                </a:lnTo>
                <a:lnTo>
                  <a:pt x="658249" y="299221"/>
                </a:lnTo>
                <a:lnTo>
                  <a:pt x="598408" y="418910"/>
                </a:lnTo>
                <a:lnTo>
                  <a:pt x="485375" y="418910"/>
                </a:lnTo>
                <a:lnTo>
                  <a:pt x="339098" y="505352"/>
                </a:lnTo>
                <a:lnTo>
                  <a:pt x="319151" y="565197"/>
                </a:lnTo>
                <a:lnTo>
                  <a:pt x="206118" y="844470"/>
                </a:lnTo>
                <a:lnTo>
                  <a:pt x="299204" y="1156991"/>
                </a:lnTo>
                <a:lnTo>
                  <a:pt x="119682" y="1309927"/>
                </a:lnTo>
                <a:lnTo>
                  <a:pt x="119682" y="1609149"/>
                </a:lnTo>
                <a:lnTo>
                  <a:pt x="226065" y="1788682"/>
                </a:lnTo>
                <a:lnTo>
                  <a:pt x="0" y="1974864"/>
                </a:lnTo>
                <a:lnTo>
                  <a:pt x="33245" y="2267437"/>
                </a:lnTo>
                <a:lnTo>
                  <a:pt x="33245" y="2267437"/>
                </a:lnTo>
              </a:path>
            </a:pathLst>
          </a:custGeom>
          <a:noFill/>
          <a:ln w="25560">
            <a:solidFill>
              <a:srgbClr val="008000"/>
            </a:solidFill>
            <a:round/>
          </a:ln>
          <a:effectLst>
            <a:outerShdw dir="5400000" dist="20160">
              <a:srgbClr val="000000">
                <a:alpha val="38000"/>
              </a:srgbClr>
            </a:outerShdw>
          </a:effectLst>
        </p:spPr>
        <p:style>
          <a:lnRef idx="0"/>
          <a:fillRef idx="0"/>
          <a:effectRef idx="0"/>
          <a:fontRef idx="minor"/>
        </p:style>
      </p:sp>
      <p:sp>
        <p:nvSpPr>
          <p:cNvPr id="234" name="Line 5"/>
          <p:cNvSpPr/>
          <p:nvPr/>
        </p:nvSpPr>
        <p:spPr>
          <a:xfrm flipV="1">
            <a:off x="2786040" y="816480"/>
            <a:ext cx="4188960" cy="46440"/>
          </a:xfrm>
          <a:prstGeom prst="line">
            <a:avLst/>
          </a:prstGeom>
          <a:ln cap="rnd" w="9360">
            <a:solidFill>
              <a:srgbClr val="ff0000"/>
            </a:solidFill>
            <a:custDash>
              <a:ds d="2900000" sp="1000000"/>
            </a:custDash>
            <a:round/>
          </a:ln>
        </p:spPr>
        <p:style>
          <a:lnRef idx="0"/>
          <a:fillRef idx="0"/>
          <a:effectRef idx="0"/>
          <a:fontRef idx="minor"/>
        </p:style>
      </p:sp>
      <p:sp>
        <p:nvSpPr>
          <p:cNvPr id="235" name="CustomShape 6"/>
          <p:cNvSpPr/>
          <p:nvPr/>
        </p:nvSpPr>
        <p:spPr>
          <a:xfrm>
            <a:off x="3484440" y="869760"/>
            <a:ext cx="543240" cy="1726920"/>
          </a:xfrm>
          <a:custGeom>
            <a:avLst/>
            <a:gdLst/>
            <a:ahLst/>
            <a:rect l="l" t="t" r="r" b="b"/>
            <a:pathLst>
              <a:path w="545216" h="1728837">
                <a:moveTo>
                  <a:pt x="299204" y="0"/>
                </a:moveTo>
                <a:lnTo>
                  <a:pt x="0" y="252676"/>
                </a:lnTo>
                <a:lnTo>
                  <a:pt x="113033" y="538599"/>
                </a:lnTo>
                <a:lnTo>
                  <a:pt x="545216" y="731431"/>
                </a:lnTo>
                <a:lnTo>
                  <a:pt x="365694" y="997406"/>
                </a:lnTo>
                <a:lnTo>
                  <a:pt x="438832" y="1296628"/>
                </a:lnTo>
                <a:lnTo>
                  <a:pt x="345747" y="1516057"/>
                </a:lnTo>
                <a:lnTo>
                  <a:pt x="478726" y="1728837"/>
                </a:lnTo>
              </a:path>
            </a:pathLst>
          </a:custGeom>
          <a:noFill/>
          <a:ln w="25560">
            <a:solidFill>
              <a:srgbClr val="4f81bd"/>
            </a:solidFill>
            <a:round/>
          </a:ln>
          <a:effectLst>
            <a:outerShdw dir="5400000" dist="20160">
              <a:srgbClr val="000000">
                <a:alpha val="38000"/>
              </a:srgbClr>
            </a:outerShdw>
          </a:effectLst>
        </p:spPr>
        <p:style>
          <a:lnRef idx="0"/>
          <a:fillRef idx="0"/>
          <a:effectRef idx="0"/>
          <a:fontRef idx="minor"/>
        </p:style>
      </p:sp>
      <p:sp>
        <p:nvSpPr>
          <p:cNvPr id="236" name="CustomShape 7"/>
          <p:cNvSpPr/>
          <p:nvPr/>
        </p:nvSpPr>
        <p:spPr>
          <a:xfrm>
            <a:off x="3630600" y="1189080"/>
            <a:ext cx="257400" cy="1427760"/>
          </a:xfrm>
          <a:custGeom>
            <a:avLst/>
            <a:gdLst/>
            <a:ahLst/>
            <a:rect l="l" t="t" r="r" b="b"/>
            <a:pathLst>
              <a:path w="259309" h="1429615">
                <a:moveTo>
                  <a:pt x="73138" y="0"/>
                </a:moveTo>
                <a:lnTo>
                  <a:pt x="259309" y="212780"/>
                </a:lnTo>
                <a:lnTo>
                  <a:pt x="119681" y="525300"/>
                </a:lnTo>
                <a:lnTo>
                  <a:pt x="199469" y="930912"/>
                </a:lnTo>
                <a:lnTo>
                  <a:pt x="0" y="1210186"/>
                </a:lnTo>
                <a:lnTo>
                  <a:pt x="79787" y="1429615"/>
                </a:lnTo>
                <a:lnTo>
                  <a:pt x="79787" y="1429615"/>
                </a:lnTo>
              </a:path>
            </a:pathLst>
          </a:custGeom>
          <a:noFill/>
          <a:ln w="25560">
            <a:solidFill>
              <a:srgbClr val="4f81bd"/>
            </a:solidFill>
            <a:round/>
          </a:ln>
          <a:effectLst>
            <a:outerShdw dir="5400000" dist="20160">
              <a:srgbClr val="000000">
                <a:alpha val="38000"/>
              </a:srgbClr>
            </a:outerShdw>
          </a:effectLst>
        </p:spPr>
        <p:style>
          <a:lnRef idx="0"/>
          <a:fillRef idx="0"/>
          <a:effectRef idx="0"/>
          <a:fontRef idx="minor"/>
        </p:style>
      </p:sp>
      <p:sp>
        <p:nvSpPr>
          <p:cNvPr id="237" name="CustomShape 8"/>
          <p:cNvSpPr/>
          <p:nvPr/>
        </p:nvSpPr>
        <p:spPr>
          <a:xfrm>
            <a:off x="3285000" y="1155600"/>
            <a:ext cx="210960" cy="1467720"/>
          </a:xfrm>
          <a:custGeom>
            <a:avLst/>
            <a:gdLst/>
            <a:ahLst/>
            <a:rect l="l" t="t" r="r" b="b"/>
            <a:pathLst>
              <a:path w="212767" h="1469512">
                <a:moveTo>
                  <a:pt x="206118" y="0"/>
                </a:moveTo>
                <a:lnTo>
                  <a:pt x="86437" y="272624"/>
                </a:lnTo>
                <a:lnTo>
                  <a:pt x="212767" y="771327"/>
                </a:lnTo>
                <a:lnTo>
                  <a:pt x="0" y="1083848"/>
                </a:lnTo>
                <a:lnTo>
                  <a:pt x="6649" y="1469512"/>
                </a:lnTo>
                <a:lnTo>
                  <a:pt x="6649" y="1469512"/>
                </a:lnTo>
                <a:lnTo>
                  <a:pt x="6649" y="1469512"/>
                </a:lnTo>
              </a:path>
            </a:pathLst>
          </a:custGeom>
          <a:noFill/>
          <a:ln w="25560">
            <a:solidFill>
              <a:srgbClr val="4f81bd"/>
            </a:solidFill>
            <a:round/>
          </a:ln>
          <a:effectLst>
            <a:outerShdw dir="5400000" dist="20160">
              <a:srgbClr val="000000">
                <a:alpha val="38000"/>
              </a:srgbClr>
            </a:outerShdw>
          </a:effectLst>
        </p:spPr>
        <p:style>
          <a:lnRef idx="0"/>
          <a:fillRef idx="0"/>
          <a:effectRef idx="0"/>
          <a:fontRef idx="minor"/>
        </p:style>
      </p:sp>
      <p:sp>
        <p:nvSpPr>
          <p:cNvPr id="238" name="CustomShape 9"/>
          <p:cNvSpPr/>
          <p:nvPr/>
        </p:nvSpPr>
        <p:spPr>
          <a:xfrm>
            <a:off x="3371400" y="1441800"/>
            <a:ext cx="257400" cy="1148400"/>
          </a:xfrm>
          <a:custGeom>
            <a:avLst/>
            <a:gdLst/>
            <a:ahLst/>
            <a:rect l="l" t="t" r="r" b="b"/>
            <a:pathLst>
              <a:path w="259310" h="1150342">
                <a:moveTo>
                  <a:pt x="0" y="0"/>
                </a:moveTo>
                <a:lnTo>
                  <a:pt x="259310" y="319170"/>
                </a:lnTo>
                <a:lnTo>
                  <a:pt x="119681" y="698184"/>
                </a:lnTo>
                <a:lnTo>
                  <a:pt x="212767" y="1150342"/>
                </a:lnTo>
              </a:path>
            </a:pathLst>
          </a:custGeom>
          <a:noFill/>
          <a:ln w="25560">
            <a:solidFill>
              <a:srgbClr val="4f81bd"/>
            </a:solidFill>
            <a:round/>
          </a:ln>
          <a:effectLst>
            <a:outerShdw dir="5400000" dist="20160">
              <a:srgbClr val="000000">
                <a:alpha val="38000"/>
              </a:srgbClr>
            </a:outerShdw>
          </a:effectLst>
        </p:spPr>
        <p:style>
          <a:lnRef idx="0"/>
          <a:fillRef idx="0"/>
          <a:effectRef idx="0"/>
          <a:fontRef idx="minor"/>
        </p:style>
      </p:sp>
      <p:sp>
        <p:nvSpPr>
          <p:cNvPr id="239" name="CustomShape 10"/>
          <p:cNvSpPr/>
          <p:nvPr/>
        </p:nvSpPr>
        <p:spPr>
          <a:xfrm>
            <a:off x="3025440" y="2625120"/>
            <a:ext cx="516960" cy="756360"/>
          </a:xfrm>
          <a:prstGeom prst="triangle">
            <a:avLst>
              <a:gd name="adj" fmla="val 50000"/>
            </a:avLst>
          </a:prstGeom>
          <a:solidFill>
            <a:srgbClr val="e46c0a"/>
          </a:solidFill>
          <a:ln w="9360">
            <a:solidFill>
              <a:srgbClr val="ffff00"/>
            </a:solidFill>
            <a:round/>
          </a:ln>
          <a:effectLst>
            <a:outerShdw dir="5400000" dist="23040">
              <a:srgbClr val="000000">
                <a:alpha val="35000"/>
              </a:srgbClr>
            </a:outerShdw>
          </a:effectLst>
        </p:spPr>
        <p:style>
          <a:lnRef idx="0"/>
          <a:fillRef idx="0"/>
          <a:effectRef idx="0"/>
          <a:fontRef idx="minor"/>
        </p:style>
      </p:sp>
      <p:sp>
        <p:nvSpPr>
          <p:cNvPr id="240" name="CustomShape 11"/>
          <p:cNvSpPr/>
          <p:nvPr/>
        </p:nvSpPr>
        <p:spPr>
          <a:xfrm>
            <a:off x="3225240" y="2592000"/>
            <a:ext cx="516960" cy="756360"/>
          </a:xfrm>
          <a:prstGeom prst="triangle">
            <a:avLst>
              <a:gd name="adj" fmla="val 50000"/>
            </a:avLst>
          </a:prstGeom>
          <a:solidFill>
            <a:srgbClr val="e46c0a"/>
          </a:solidFill>
          <a:ln w="9360">
            <a:solidFill>
              <a:srgbClr val="ffff00"/>
            </a:solidFill>
            <a:round/>
          </a:ln>
          <a:effectLst>
            <a:outerShdw dir="5400000" dist="23040">
              <a:srgbClr val="000000">
                <a:alpha val="35000"/>
              </a:srgbClr>
            </a:outerShdw>
          </a:effectLst>
        </p:spPr>
        <p:style>
          <a:lnRef idx="0"/>
          <a:fillRef idx="0"/>
          <a:effectRef idx="0"/>
          <a:fontRef idx="minor"/>
        </p:style>
      </p:sp>
      <p:sp>
        <p:nvSpPr>
          <p:cNvPr id="241" name="CustomShape 12"/>
          <p:cNvSpPr/>
          <p:nvPr/>
        </p:nvSpPr>
        <p:spPr>
          <a:xfrm>
            <a:off x="3331440" y="2618640"/>
            <a:ext cx="516960" cy="756360"/>
          </a:xfrm>
          <a:prstGeom prst="triangle">
            <a:avLst>
              <a:gd name="adj" fmla="val 50000"/>
            </a:avLst>
          </a:prstGeom>
          <a:solidFill>
            <a:srgbClr val="e46c0a"/>
          </a:solidFill>
          <a:ln w="9360">
            <a:solidFill>
              <a:srgbClr val="ffff00"/>
            </a:solidFill>
            <a:round/>
          </a:ln>
          <a:effectLst>
            <a:outerShdw dir="5400000" dist="23040">
              <a:srgbClr val="000000">
                <a:alpha val="35000"/>
              </a:srgbClr>
            </a:outerShdw>
          </a:effectLst>
        </p:spPr>
        <p:style>
          <a:lnRef idx="0"/>
          <a:fillRef idx="0"/>
          <a:effectRef idx="0"/>
          <a:fontRef idx="minor"/>
        </p:style>
      </p:sp>
      <p:sp>
        <p:nvSpPr>
          <p:cNvPr id="242" name="CustomShape 13"/>
          <p:cNvSpPr/>
          <p:nvPr/>
        </p:nvSpPr>
        <p:spPr>
          <a:xfrm>
            <a:off x="3471120" y="2605320"/>
            <a:ext cx="516960" cy="756360"/>
          </a:xfrm>
          <a:prstGeom prst="triangle">
            <a:avLst>
              <a:gd name="adj" fmla="val 50000"/>
            </a:avLst>
          </a:prstGeom>
          <a:solidFill>
            <a:srgbClr val="e46c0a"/>
          </a:solidFill>
          <a:ln w="9360">
            <a:solidFill>
              <a:srgbClr val="ffff00"/>
            </a:solidFill>
            <a:round/>
          </a:ln>
          <a:effectLst>
            <a:outerShdw dir="5400000" dist="23040">
              <a:srgbClr val="000000">
                <a:alpha val="35000"/>
              </a:srgbClr>
            </a:outerShdw>
          </a:effectLst>
        </p:spPr>
        <p:style>
          <a:lnRef idx="0"/>
          <a:fillRef idx="0"/>
          <a:effectRef idx="0"/>
          <a:fontRef idx="minor"/>
        </p:style>
      </p:sp>
      <p:sp>
        <p:nvSpPr>
          <p:cNvPr id="243" name="CustomShape 14"/>
          <p:cNvSpPr/>
          <p:nvPr/>
        </p:nvSpPr>
        <p:spPr>
          <a:xfrm>
            <a:off x="3730320" y="2612160"/>
            <a:ext cx="516960" cy="756360"/>
          </a:xfrm>
          <a:prstGeom prst="triangle">
            <a:avLst>
              <a:gd name="adj" fmla="val 50000"/>
            </a:avLst>
          </a:prstGeom>
          <a:solidFill>
            <a:srgbClr val="e46c0a"/>
          </a:solidFill>
          <a:ln w="9360">
            <a:solidFill>
              <a:srgbClr val="ffff00"/>
            </a:solidFill>
            <a:round/>
          </a:ln>
          <a:effectLst>
            <a:outerShdw dir="5400000" dist="23040">
              <a:srgbClr val="000000">
                <a:alpha val="35000"/>
              </a:srgbClr>
            </a:outerShdw>
          </a:effectLst>
        </p:spPr>
        <p:style>
          <a:lnRef idx="0"/>
          <a:fillRef idx="0"/>
          <a:effectRef idx="0"/>
          <a:fontRef idx="minor"/>
        </p:style>
      </p:sp>
      <p:sp>
        <p:nvSpPr>
          <p:cNvPr id="244" name="CustomShape 15"/>
          <p:cNvSpPr/>
          <p:nvPr/>
        </p:nvSpPr>
        <p:spPr>
          <a:xfrm>
            <a:off x="4687920" y="447480"/>
            <a:ext cx="1560600" cy="367560"/>
          </a:xfrm>
          <a:prstGeom prst="rect">
            <a:avLst/>
          </a:prstGeom>
          <a:noFill/>
          <a:ln>
            <a:noFill/>
          </a:ln>
        </p:spPr>
        <p:style>
          <a:lnRef idx="0"/>
          <a:fillRef idx="0"/>
          <a:effectRef idx="0"/>
          <a:fontRef idx="minor"/>
        </p:style>
      </p:sp>
      <p:sp>
        <p:nvSpPr>
          <p:cNvPr id="245" name="CustomShape 16"/>
          <p:cNvSpPr/>
          <p:nvPr/>
        </p:nvSpPr>
        <p:spPr>
          <a:xfrm>
            <a:off x="4687920" y="447480"/>
            <a:ext cx="2786040" cy="3632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Pre-ionization track</a:t>
            </a:r>
            <a:endParaRPr b="0" lang="en-US" sz="1800" spc="-1" strike="noStrike">
              <a:solidFill>
                <a:srgbClr val="000000"/>
              </a:solidFill>
              <a:uFill>
                <a:solidFill>
                  <a:srgbClr val="ffffff"/>
                </a:solidFill>
              </a:uFill>
              <a:latin typeface="Times New Roman"/>
            </a:endParaRPr>
          </a:p>
        </p:txBody>
      </p:sp>
      <p:sp>
        <p:nvSpPr>
          <p:cNvPr id="246" name="CustomShape 17"/>
          <p:cNvSpPr/>
          <p:nvPr/>
        </p:nvSpPr>
        <p:spPr>
          <a:xfrm>
            <a:off x="3850200" y="311400"/>
            <a:ext cx="280440" cy="3632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8000"/>
                </a:solidFill>
                <a:uFill>
                  <a:solidFill>
                    <a:srgbClr val="ffffff"/>
                  </a:solidFill>
                </a:uFill>
                <a:latin typeface="Times New Roman"/>
                <a:ea typeface="DejaVu Sans"/>
              </a:rPr>
              <a:t>L</a:t>
            </a:r>
            <a:endParaRPr b="0" lang="en-US" sz="1800" spc="-1" strike="noStrike">
              <a:solidFill>
                <a:srgbClr val="000000"/>
              </a:solidFill>
              <a:uFill>
                <a:solidFill>
                  <a:srgbClr val="ffffff"/>
                </a:solidFill>
              </a:uFill>
              <a:latin typeface="Times New Roman"/>
            </a:endParaRPr>
          </a:p>
        </p:txBody>
      </p:sp>
      <p:sp>
        <p:nvSpPr>
          <p:cNvPr id="247" name="CustomShape 18"/>
          <p:cNvSpPr/>
          <p:nvPr/>
        </p:nvSpPr>
        <p:spPr>
          <a:xfrm rot="5400000">
            <a:off x="2987280" y="577080"/>
            <a:ext cx="477000" cy="360"/>
          </a:xfrm>
          <a:custGeom>
            <a:avLst/>
            <a:gdLst/>
            <a:ahLst/>
            <a:rect l="l" t="t" r="r" b="b"/>
            <a:pathLst>
              <a:path w="21600" h="21600">
                <a:moveTo>
                  <a:pt x="0" y="0"/>
                </a:moveTo>
                <a:lnTo>
                  <a:pt x="21600" y="21600"/>
                </a:lnTo>
              </a:path>
            </a:pathLst>
          </a:custGeom>
          <a:noFill/>
          <a:ln w="25560">
            <a:solidFill>
              <a:srgbClr val="ff0000"/>
            </a:solidFill>
            <a:round/>
            <a:headEnd len="med" type="arrow" w="med"/>
            <a:tailEnd len="med" type="arrow" w="med"/>
          </a:ln>
          <a:effectLst>
            <a:outerShdw dir="5400000" dist="20160">
              <a:srgbClr val="000000">
                <a:alpha val="38000"/>
              </a:srgbClr>
            </a:outerShdw>
          </a:effectLst>
        </p:spPr>
        <p:style>
          <a:lnRef idx="0"/>
          <a:fillRef idx="0"/>
          <a:effectRef idx="0"/>
          <a:fontRef idx="minor"/>
        </p:style>
      </p:sp>
      <p:sp>
        <p:nvSpPr>
          <p:cNvPr id="248" name="CustomShape 19"/>
          <p:cNvSpPr/>
          <p:nvPr/>
        </p:nvSpPr>
        <p:spPr>
          <a:xfrm rot="5400000">
            <a:off x="2359800" y="1726560"/>
            <a:ext cx="1726920" cy="360"/>
          </a:xfrm>
          <a:custGeom>
            <a:avLst/>
            <a:gdLst/>
            <a:ahLst/>
            <a:rect l="l" t="t" r="r" b="b"/>
            <a:pathLst>
              <a:path w="21600" h="21600">
                <a:moveTo>
                  <a:pt x="0" y="0"/>
                </a:moveTo>
                <a:lnTo>
                  <a:pt x="21600" y="21600"/>
                </a:lnTo>
              </a:path>
            </a:pathLst>
          </a:custGeom>
          <a:noFill/>
          <a:ln w="25560">
            <a:solidFill>
              <a:srgbClr val="ff0000"/>
            </a:solidFill>
            <a:round/>
            <a:headEnd len="med" type="arrow" w="med"/>
            <a:tailEnd len="med" type="arrow" w="med"/>
          </a:ln>
          <a:effectLst>
            <a:outerShdw dir="5400000" dist="20160">
              <a:srgbClr val="000000">
                <a:alpha val="38000"/>
              </a:srgbClr>
            </a:outerShdw>
          </a:effectLst>
        </p:spPr>
        <p:style>
          <a:lnRef idx="0"/>
          <a:fillRef idx="0"/>
          <a:effectRef idx="0"/>
          <a:fontRef idx="minor"/>
        </p:style>
      </p:sp>
      <p:sp>
        <p:nvSpPr>
          <p:cNvPr id="249" name="CustomShape 20"/>
          <p:cNvSpPr/>
          <p:nvPr/>
        </p:nvSpPr>
        <p:spPr>
          <a:xfrm>
            <a:off x="2743200" y="1441800"/>
            <a:ext cx="280440" cy="3632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Times New Roman"/>
                <a:ea typeface="DejaVu Sans"/>
              </a:rPr>
              <a:t>D</a:t>
            </a:r>
            <a:endParaRPr b="0" lang="en-US" sz="1800" spc="-1" strike="noStrike">
              <a:solidFill>
                <a:srgbClr val="000000"/>
              </a:solidFill>
              <a:uFill>
                <a:solidFill>
                  <a:srgbClr val="ffffff"/>
                </a:solidFill>
              </a:uFill>
              <a:latin typeface="Times New Roman"/>
            </a:endParaRPr>
          </a:p>
        </p:txBody>
      </p:sp>
      <p:sp>
        <p:nvSpPr>
          <p:cNvPr id="250" name="CustomShape 21"/>
          <p:cNvSpPr/>
          <p:nvPr/>
        </p:nvSpPr>
        <p:spPr>
          <a:xfrm>
            <a:off x="2756160" y="311400"/>
            <a:ext cx="280440" cy="3632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Times New Roman"/>
                <a:ea typeface="DejaVu Sans"/>
              </a:rPr>
              <a:t>d</a:t>
            </a:r>
            <a:endParaRPr b="0" lang="en-US" sz="1800" spc="-1" strike="noStrike">
              <a:solidFill>
                <a:srgbClr val="000000"/>
              </a:solidFill>
              <a:uFill>
                <a:solidFill>
                  <a:srgbClr val="ffffff"/>
                </a:solidFill>
              </a:uFill>
              <a:latin typeface="Times New Roman"/>
            </a:endParaRPr>
          </a:p>
        </p:txBody>
      </p:sp>
      <p:sp>
        <p:nvSpPr>
          <p:cNvPr id="251" name="CustomShape 22"/>
          <p:cNvSpPr/>
          <p:nvPr/>
        </p:nvSpPr>
        <p:spPr>
          <a:xfrm>
            <a:off x="4132440" y="869760"/>
            <a:ext cx="114840" cy="1720440"/>
          </a:xfrm>
          <a:prstGeom prst="rightBrace">
            <a:avLst>
              <a:gd name="adj1" fmla="val 8333"/>
              <a:gd name="adj2" fmla="val 50000"/>
            </a:avLst>
          </a:prstGeom>
          <a:noFill/>
          <a:ln w="9360">
            <a:solidFill>
              <a:srgbClr val="4f81bd"/>
            </a:solidFill>
            <a:round/>
          </a:ln>
          <a:effectLst>
            <a:outerShdw dir="5400000" dist="20160">
              <a:srgbClr val="000000">
                <a:alpha val="38000"/>
              </a:srgbClr>
            </a:outerShdw>
          </a:effectLst>
        </p:spPr>
        <p:style>
          <a:lnRef idx="0"/>
          <a:fillRef idx="0"/>
          <a:effectRef idx="0"/>
          <a:fontRef idx="minor"/>
        </p:style>
      </p:sp>
      <p:sp>
        <p:nvSpPr>
          <p:cNvPr id="252" name="CustomShape 23"/>
          <p:cNvSpPr/>
          <p:nvPr/>
        </p:nvSpPr>
        <p:spPr>
          <a:xfrm>
            <a:off x="4334400" y="1518840"/>
            <a:ext cx="3256200" cy="3632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Length of the pre-amplification avalanche.</a:t>
            </a:r>
            <a:endParaRPr b="0" lang="en-US" sz="1800" spc="-1" strike="noStrike">
              <a:solidFill>
                <a:srgbClr val="000000"/>
              </a:solidFill>
              <a:uFill>
                <a:solidFill>
                  <a:srgbClr val="ffffff"/>
                </a:solidFill>
              </a:uFill>
              <a:latin typeface="Times New Roman"/>
            </a:endParaRPr>
          </a:p>
        </p:txBody>
      </p:sp>
      <p:sp>
        <p:nvSpPr>
          <p:cNvPr id="253" name="CustomShape 24"/>
          <p:cNvSpPr/>
          <p:nvPr/>
        </p:nvSpPr>
        <p:spPr>
          <a:xfrm>
            <a:off x="1371600" y="3651840"/>
            <a:ext cx="6900840" cy="11023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Basic stages of the multiplication process. The initial</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photoelectron, beginning at the cathode, scatters and drifts towards the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mesh/anode until a secondary electron is produced. At that point, the pre-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amplification avalanche begins its exponential development.</a:t>
            </a:r>
            <a:endParaRPr b="0" lang="en-US" sz="1800" spc="-1" strike="noStrike">
              <a:solidFill>
                <a:srgbClr val="000000"/>
              </a:solidFill>
              <a:uFill>
                <a:solidFill>
                  <a:srgbClr val="ffffff"/>
                </a:solidFill>
              </a:uFill>
              <a:latin typeface="Times New Roman"/>
            </a:endParaRPr>
          </a:p>
        </p:txBody>
      </p:sp>
      <p:sp>
        <p:nvSpPr>
          <p:cNvPr id="254" name="CustomShape 25"/>
          <p:cNvSpPr/>
          <p:nvPr/>
        </p:nvSpPr>
        <p:spPr>
          <a:xfrm>
            <a:off x="5554440" y="19440"/>
            <a:ext cx="191952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Cathode</a:t>
            </a:r>
            <a:endParaRPr b="0" lang="en-US" sz="1800" spc="-1" strike="noStrike">
              <a:solidFill>
                <a:srgbClr val="000000"/>
              </a:solidFill>
              <a:uFill>
                <a:solidFill>
                  <a:srgbClr val="ffffff"/>
                </a:solidFill>
              </a:uFill>
              <a:latin typeface="Times New Roman"/>
            </a:endParaRPr>
          </a:p>
        </p:txBody>
      </p:sp>
      <p:sp>
        <p:nvSpPr>
          <p:cNvPr id="255" name="CustomShape 26"/>
          <p:cNvSpPr/>
          <p:nvPr/>
        </p:nvSpPr>
        <p:spPr>
          <a:xfrm>
            <a:off x="5852160" y="2286000"/>
            <a:ext cx="137088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Mesh</a:t>
            </a:r>
            <a:endParaRPr b="0" lang="en-US" sz="1800" spc="-1" strike="noStrike">
              <a:solidFill>
                <a:srgbClr val="000000"/>
              </a:solidFill>
              <a:uFill>
                <a:solidFill>
                  <a:srgbClr val="ffffff"/>
                </a:solidFill>
              </a:uFill>
              <a:latin typeface="Times New Roman"/>
            </a:endParaRPr>
          </a:p>
        </p:txBody>
      </p:sp>
      <p:sp>
        <p:nvSpPr>
          <p:cNvPr id="256" name="CustomShape 27"/>
          <p:cNvSpPr/>
          <p:nvPr/>
        </p:nvSpPr>
        <p:spPr>
          <a:xfrm>
            <a:off x="5760720" y="3131280"/>
            <a:ext cx="137088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Anode</a:t>
            </a:r>
            <a:endParaRPr b="0" lang="en-US" sz="1800" spc="-1" strike="noStrike">
              <a:solidFill>
                <a:srgbClr val="000000"/>
              </a:solidFill>
              <a:uFill>
                <a:solidFill>
                  <a:srgbClr val="ffffff"/>
                </a:solidFill>
              </a:uFill>
              <a:latin typeface="Times New Roman"/>
            </a:endParaRPr>
          </a:p>
        </p:txBody>
      </p:sp>
      <p:sp>
        <p:nvSpPr>
          <p:cNvPr id="257" name="CustomShape 28"/>
          <p:cNvSpPr/>
          <p:nvPr/>
        </p:nvSpPr>
        <p:spPr>
          <a:xfrm>
            <a:off x="365760" y="5394960"/>
            <a:ext cx="6675120" cy="16081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ff"/>
                </a:solidFill>
                <a:uFill>
                  <a:solidFill>
                    <a:srgbClr val="ffffff"/>
                  </a:solidFill>
                </a:uFill>
                <a:latin typeface="Times New Roman"/>
                <a:ea typeface="DejaVu Sans"/>
              </a:rPr>
              <a:t>To investigate the mechanism we have to parameterize the simulation’s results in terms of a microscopic variable.</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2000" spc="-1" strike="noStrike">
                <a:solidFill>
                  <a:srgbClr val="009900"/>
                </a:solidFill>
                <a:uFill>
                  <a:solidFill>
                    <a:srgbClr val="ffffff"/>
                  </a:solidFill>
                </a:uFill>
                <a:latin typeface="Times New Roman"/>
                <a:ea typeface="DejaVu Sans"/>
              </a:rPr>
              <a:t>The variable we choose is the </a:t>
            </a:r>
            <a:r>
              <a:rPr b="1" lang="en-US" sz="2000" spc="-1" strike="noStrike">
                <a:solidFill>
                  <a:srgbClr val="009900"/>
                </a:solidFill>
                <a:uFill>
                  <a:solidFill>
                    <a:srgbClr val="ffffff"/>
                  </a:solidFill>
                </a:uFill>
                <a:latin typeface="Times New Roman"/>
                <a:ea typeface="DejaVu Sans"/>
              </a:rPr>
              <a:t>length of the pre-amplification avalanche, D</a:t>
            </a:r>
            <a:r>
              <a:rPr b="0" lang="en-US" sz="2000" spc="-1" strike="noStrike">
                <a:solidFill>
                  <a:srgbClr val="0099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Times New Roman"/>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4" descr=""/>
          <p:cNvPicPr/>
          <p:nvPr/>
        </p:nvPicPr>
        <p:blipFill>
          <a:blip r:embed="rId1"/>
          <a:stretch/>
        </p:blipFill>
        <p:spPr>
          <a:xfrm>
            <a:off x="91440" y="91440"/>
            <a:ext cx="3382560" cy="3435120"/>
          </a:xfrm>
          <a:prstGeom prst="rect">
            <a:avLst/>
          </a:prstGeom>
          <a:ln>
            <a:noFill/>
          </a:ln>
        </p:spPr>
      </p:pic>
      <p:pic>
        <p:nvPicPr>
          <p:cNvPr id="259" name="Picture 5" descr=""/>
          <p:cNvPicPr/>
          <p:nvPr/>
        </p:nvPicPr>
        <p:blipFill>
          <a:blip r:embed="rId2"/>
          <a:stretch/>
        </p:blipFill>
        <p:spPr>
          <a:xfrm>
            <a:off x="4280040" y="91440"/>
            <a:ext cx="2211480" cy="2361600"/>
          </a:xfrm>
          <a:prstGeom prst="rect">
            <a:avLst/>
          </a:prstGeom>
          <a:ln>
            <a:noFill/>
          </a:ln>
        </p:spPr>
      </p:pic>
      <p:sp>
        <p:nvSpPr>
          <p:cNvPr id="260" name="CustomShape 1"/>
          <p:cNvSpPr/>
          <p:nvPr/>
        </p:nvSpPr>
        <p:spPr>
          <a:xfrm>
            <a:off x="182880" y="3566160"/>
            <a:ext cx="383976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Scatter plot of secondary electron multiplicity vs pre-amplification avalanche length.</a:t>
            </a:r>
            <a:endParaRPr b="0" lang="en-US" sz="1800" spc="-1" strike="noStrike">
              <a:solidFill>
                <a:srgbClr val="000000"/>
              </a:solidFill>
              <a:uFill>
                <a:solidFill>
                  <a:srgbClr val="ffffff"/>
                </a:solidFill>
              </a:uFill>
              <a:latin typeface="Times New Roman"/>
            </a:endParaRPr>
          </a:p>
        </p:txBody>
      </p:sp>
      <p:sp>
        <p:nvSpPr>
          <p:cNvPr id="261" name="CustomShape 2"/>
          <p:cNvSpPr/>
          <p:nvPr/>
        </p:nvSpPr>
        <p:spPr>
          <a:xfrm>
            <a:off x="6583680" y="726120"/>
            <a:ext cx="3232800" cy="110196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Distribution of secondary electrons’ multiplicity for pre-amplification avalanche length in [170μm - 175μm]</a:t>
            </a:r>
            <a:endParaRPr b="0" lang="en-US" sz="1800" spc="-1" strike="noStrike">
              <a:solidFill>
                <a:srgbClr val="000000"/>
              </a:solidFill>
              <a:uFill>
                <a:solidFill>
                  <a:srgbClr val="ffffff"/>
                </a:solidFill>
              </a:uFill>
              <a:latin typeface="Times New Roman"/>
            </a:endParaRPr>
          </a:p>
        </p:txBody>
      </p:sp>
      <p:sp>
        <p:nvSpPr>
          <p:cNvPr id="262" name="CustomShape 3"/>
          <p:cNvSpPr/>
          <p:nvPr/>
        </p:nvSpPr>
        <p:spPr>
          <a:xfrm>
            <a:off x="91440" y="4658040"/>
            <a:ext cx="5302800" cy="110196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9900"/>
                </a:solidFill>
                <a:uFill>
                  <a:solidFill>
                    <a:srgbClr val="ffffff"/>
                  </a:solidFill>
                </a:uFill>
                <a:latin typeface="Times New Roman"/>
                <a:ea typeface="DejaVu Sans"/>
              </a:rPr>
              <a:t>In a small region of pre-amplification avalanche lengths, we parameterize the distribution of the number of secondary electrons with the Polya distribution.</a:t>
            </a:r>
            <a:endParaRPr b="0" lang="en-US" sz="1800" spc="-1" strike="noStrike">
              <a:solidFill>
                <a:srgbClr val="000000"/>
              </a:solidFill>
              <a:uFill>
                <a:solidFill>
                  <a:srgbClr val="ffffff"/>
                </a:solidFill>
              </a:uFill>
              <a:latin typeface="Times New Roman"/>
            </a:endParaRPr>
          </a:p>
        </p:txBody>
      </p:sp>
      <p:pic>
        <p:nvPicPr>
          <p:cNvPr id="263" name="Picture 2" descr=""/>
          <p:cNvPicPr/>
          <p:nvPr/>
        </p:nvPicPr>
        <p:blipFill>
          <a:blip r:embed="rId3"/>
          <a:stretch/>
        </p:blipFill>
        <p:spPr>
          <a:xfrm>
            <a:off x="6013440" y="2648880"/>
            <a:ext cx="3952800" cy="4030920"/>
          </a:xfrm>
          <a:prstGeom prst="rect">
            <a:avLst/>
          </a:prstGeom>
          <a:ln>
            <a:noFill/>
          </a:ln>
        </p:spPr>
      </p:pic>
      <p:sp>
        <p:nvSpPr>
          <p:cNvPr id="264" name="CustomShape 4"/>
          <p:cNvSpPr/>
          <p:nvPr/>
        </p:nvSpPr>
        <p:spPr>
          <a:xfrm>
            <a:off x="91440" y="5852160"/>
            <a:ext cx="5760000" cy="1370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ff"/>
                </a:solidFill>
                <a:uFill>
                  <a:solidFill>
                    <a:srgbClr val="ffffff"/>
                  </a:solidFill>
                </a:uFill>
                <a:latin typeface="Times New Roman"/>
                <a:ea typeface="DejaVu Sans"/>
              </a:rPr>
              <a:t>We fit Polya distributions in all bins and find that both the </a:t>
            </a:r>
            <a:r>
              <a:rPr b="1" lang="en-US" sz="1800" spc="-1" strike="noStrike">
                <a:solidFill>
                  <a:srgbClr val="000000"/>
                </a:solidFill>
                <a:uFill>
                  <a:solidFill>
                    <a:srgbClr val="ffffff"/>
                  </a:solidFill>
                </a:uFill>
                <a:latin typeface="Times New Roman"/>
                <a:ea typeface="DejaVu Sans"/>
              </a:rPr>
              <a:t>Mean</a:t>
            </a:r>
            <a:r>
              <a:rPr b="0" lang="en-US" sz="1800" spc="-1" strike="noStrike">
                <a:solidFill>
                  <a:srgbClr val="0000ff"/>
                </a:solidFill>
                <a:uFill>
                  <a:solidFill>
                    <a:srgbClr val="ffffff"/>
                  </a:solidFill>
                </a:uFill>
                <a:latin typeface="Times New Roman"/>
                <a:ea typeface="DejaVu Sans"/>
              </a:rPr>
              <a:t> and the </a:t>
            </a:r>
            <a:r>
              <a:rPr b="1" lang="en-US" sz="1800" spc="-1" strike="noStrike">
                <a:solidFill>
                  <a:srgbClr val="ff0000"/>
                </a:solidFill>
                <a:uFill>
                  <a:solidFill>
                    <a:srgbClr val="ffffff"/>
                  </a:solidFill>
                </a:uFill>
                <a:latin typeface="Times New Roman"/>
                <a:ea typeface="DejaVu Sans"/>
              </a:rPr>
              <a:t>RMS</a:t>
            </a:r>
            <a:r>
              <a:rPr b="0" lang="en-US" sz="1800" spc="-1" strike="noStrike">
                <a:solidFill>
                  <a:srgbClr val="0000ff"/>
                </a:solidFill>
                <a:uFill>
                  <a:solidFill>
                    <a:srgbClr val="ffffff"/>
                  </a:solidFill>
                </a:uFill>
                <a:latin typeface="Times New Roman"/>
                <a:ea typeface="DejaVu Sans"/>
              </a:rPr>
              <a:t> values follow exponential laws with the same rate parameters. </a:t>
            </a:r>
            <a:endParaRPr b="0" lang="en-US" sz="1800" spc="-1" strike="noStrike">
              <a:solidFill>
                <a:srgbClr val="00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ea typeface="DejaVu Sans"/>
              </a:rPr>
              <a:t>This means that the shape parameter of the Polya remains constant across the multiplication process. </a:t>
            </a:r>
            <a:endParaRPr b="0" lang="en-US" sz="1800" spc="-1" strike="noStrike">
              <a:solidFill>
                <a:srgbClr val="000000"/>
              </a:solidFill>
              <a:uFill>
                <a:solidFill>
                  <a:srgbClr val="ffffff"/>
                </a:solidFill>
              </a:uFill>
              <a:latin typeface="Times New Roman"/>
            </a:endParaRPr>
          </a:p>
        </p:txBody>
      </p:sp>
      <p:sp>
        <p:nvSpPr>
          <p:cNvPr id="265" name="CustomShape 5"/>
          <p:cNvSpPr/>
          <p:nvPr/>
        </p:nvSpPr>
        <p:spPr>
          <a:xfrm>
            <a:off x="6126480" y="6675120"/>
            <a:ext cx="40226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a:t>
            </a:r>
            <a:r>
              <a:rPr b="1" lang="en-US" sz="1800" spc="-1" strike="noStrike">
                <a:solidFill>
                  <a:srgbClr val="000000"/>
                </a:solidFill>
                <a:uFill>
                  <a:solidFill>
                    <a:srgbClr val="ffffff"/>
                  </a:solidFill>
                </a:uFill>
                <a:latin typeface="Times New Roman"/>
                <a:ea typeface="DejaVu Sans"/>
              </a:rPr>
              <a:t>Mean</a:t>
            </a:r>
            <a:r>
              <a:rPr b="0" lang="en-US" sz="1800" spc="-1" strike="noStrike">
                <a:solidFill>
                  <a:srgbClr val="000000"/>
                </a:solidFill>
                <a:uFill>
                  <a:solidFill>
                    <a:srgbClr val="ffffff"/>
                  </a:solidFill>
                </a:uFill>
                <a:latin typeface="Times New Roman"/>
                <a:ea typeface="DejaVu Sans"/>
              </a:rPr>
              <a:t> and </a:t>
            </a:r>
            <a:r>
              <a:rPr b="1" lang="en-US" sz="1800" spc="-1" strike="noStrike">
                <a:solidFill>
                  <a:srgbClr val="ff0000"/>
                </a:solidFill>
                <a:uFill>
                  <a:solidFill>
                    <a:srgbClr val="ffffff"/>
                  </a:solidFill>
                </a:uFill>
                <a:latin typeface="Times New Roman"/>
                <a:ea typeface="DejaVu Sans"/>
              </a:rPr>
              <a:t>RMS</a:t>
            </a:r>
            <a:r>
              <a:rPr b="0" lang="en-US" sz="1800" spc="-1" strike="noStrike">
                <a:solidFill>
                  <a:srgbClr val="000000"/>
                </a:solidFill>
                <a:uFill>
                  <a:solidFill>
                    <a:srgbClr val="ffffff"/>
                  </a:solidFill>
                </a:uFill>
                <a:latin typeface="Times New Roman"/>
                <a:ea typeface="DejaVu Sans"/>
              </a:rPr>
              <a:t> values of Polya fits. </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p:txBody>
      </p:sp>
      <p:sp>
        <p:nvSpPr>
          <p:cNvPr id="266" name="CustomShape 6"/>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2" descr=""/>
          <p:cNvPicPr/>
          <p:nvPr/>
        </p:nvPicPr>
        <p:blipFill>
          <a:blip r:embed="rId1"/>
          <a:srcRect l="0" t="7178" r="0" b="0"/>
          <a:stretch/>
        </p:blipFill>
        <p:spPr>
          <a:xfrm>
            <a:off x="-5400" y="91440"/>
            <a:ext cx="4851000" cy="4479840"/>
          </a:xfrm>
          <a:prstGeom prst="rect">
            <a:avLst/>
          </a:prstGeom>
          <a:ln>
            <a:noFill/>
          </a:ln>
        </p:spPr>
      </p:pic>
      <p:pic>
        <p:nvPicPr>
          <p:cNvPr id="268" name="Picture 3" descr=""/>
          <p:cNvPicPr/>
          <p:nvPr/>
        </p:nvPicPr>
        <p:blipFill>
          <a:blip r:embed="rId2"/>
          <a:srcRect l="0" t="6391" r="0" b="0"/>
          <a:stretch/>
        </p:blipFill>
        <p:spPr>
          <a:xfrm>
            <a:off x="5229000" y="91440"/>
            <a:ext cx="4737240" cy="4479840"/>
          </a:xfrm>
          <a:prstGeom prst="rect">
            <a:avLst/>
          </a:prstGeom>
          <a:ln>
            <a:noFill/>
          </a:ln>
        </p:spPr>
      </p:pic>
      <p:sp>
        <p:nvSpPr>
          <p:cNvPr id="269" name="CustomShape 1"/>
          <p:cNvSpPr/>
          <p:nvPr/>
        </p:nvSpPr>
        <p:spPr>
          <a:xfrm>
            <a:off x="182880" y="4846320"/>
            <a:ext cx="9143280" cy="21142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Naturally, as the pre-amplification avalanche length increases, the time spent by the initial photoelectron decreases while the time duration of the avalanche increases.</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 </a:t>
            </a:r>
            <a:r>
              <a:rPr b="0" lang="en-US" sz="1800" spc="-1" strike="noStrike">
                <a:solidFill>
                  <a:srgbClr val="000000"/>
                </a:solidFill>
                <a:uFill>
                  <a:solidFill>
                    <a:srgbClr val="ffffff"/>
                  </a:solidFill>
                </a:uFill>
                <a:latin typeface="Times New Roman"/>
                <a:ea typeface="DejaVu Sans"/>
              </a:rPr>
              <a:t>Although the sum of their vertical distance components of the two phenomena is constant (always equal to the drift gap), the sum of the two times clearly depends on the length of the avalanche. </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This means that, effectively, the photoelectron and the avalanche “drift” with different velocities.</a:t>
            </a:r>
            <a:endParaRPr b="0" lang="en-US" sz="1800" spc="-1" strike="noStrike">
              <a:solidFill>
                <a:srgbClr val="000000"/>
              </a:solidFill>
              <a:uFill>
                <a:solidFill>
                  <a:srgbClr val="ffffff"/>
                </a:solidFill>
              </a:uFill>
              <a:latin typeface="Times New Roman"/>
            </a:endParaRPr>
          </a:p>
        </p:txBody>
      </p:sp>
      <p:sp>
        <p:nvSpPr>
          <p:cNvPr id="270" name="CustomShape 2"/>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4" descr=""/>
          <p:cNvPicPr/>
          <p:nvPr/>
        </p:nvPicPr>
        <p:blipFill>
          <a:blip r:embed="rId1"/>
          <a:stretch/>
        </p:blipFill>
        <p:spPr>
          <a:xfrm>
            <a:off x="457200" y="457200"/>
            <a:ext cx="4264200" cy="4430520"/>
          </a:xfrm>
          <a:prstGeom prst="rect">
            <a:avLst/>
          </a:prstGeom>
          <a:ln>
            <a:noFill/>
          </a:ln>
        </p:spPr>
      </p:pic>
      <p:sp>
        <p:nvSpPr>
          <p:cNvPr id="272" name="CustomShape 1"/>
          <p:cNvSpPr/>
          <p:nvPr/>
        </p:nvSpPr>
        <p:spPr>
          <a:xfrm>
            <a:off x="5029200" y="914400"/>
            <a:ext cx="4596480" cy="28735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ff0000"/>
                </a:solidFill>
                <a:uFill>
                  <a:solidFill>
                    <a:srgbClr val="ffffff"/>
                  </a:solidFill>
                </a:uFill>
                <a:latin typeface="Times New Roman"/>
                <a:ea typeface="DejaVu Sans"/>
              </a:rPr>
              <a:t>The photoelectron before ionization and the avalanche, move with different speeds.</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The avalanche seems to move with a constant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vertical speed.</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ea typeface="DejaVu Sans"/>
              </a:rPr>
              <a:t>The initial photoelectron before ionization moves much faster when the first ionization happens early (large avalanche lengths), and</a:t>
            </a:r>
            <a:endParaRPr b="0" lang="en-US" sz="1800" spc="-1" strike="noStrike">
              <a:solidFill>
                <a:srgbClr val="00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ea typeface="DejaVu Sans"/>
              </a:rPr>
              <a:t>gradually “thermalizes” to the</a:t>
            </a:r>
            <a:r>
              <a:rPr b="0" lang="en-US" sz="1800" spc="-1" strike="noStrike">
                <a:solidFill>
                  <a:srgbClr val="000000"/>
                </a:solidFill>
                <a:uFill>
                  <a:solidFill>
                    <a:srgbClr val="ffffff"/>
                  </a:solidFill>
                </a:uFill>
                <a:latin typeface="Times New Roman"/>
                <a:ea typeface="DejaVu Sans"/>
              </a:rPr>
              <a:t> effective speed of the avalanche.</a:t>
            </a:r>
            <a:endParaRPr b="0" lang="en-US" sz="1800" spc="-1" strike="noStrike">
              <a:solidFill>
                <a:srgbClr val="000000"/>
              </a:solidFill>
              <a:uFill>
                <a:solidFill>
                  <a:srgbClr val="ffffff"/>
                </a:solidFill>
              </a:uFill>
              <a:latin typeface="Times New Roman"/>
            </a:endParaRPr>
          </a:p>
        </p:txBody>
      </p:sp>
      <p:sp>
        <p:nvSpPr>
          <p:cNvPr id="273" name="CustomShape 2"/>
          <p:cNvSpPr/>
          <p:nvPr/>
        </p:nvSpPr>
        <p:spPr>
          <a:xfrm>
            <a:off x="731520" y="4888440"/>
            <a:ext cx="4114080" cy="10544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Effective vertical velocity as a function of the length of the pre-amplification avalanche.</a:t>
            </a:r>
            <a:endParaRPr b="0" lang="en-US" sz="1800" spc="-1" strike="noStrike">
              <a:solidFill>
                <a:srgbClr val="000000"/>
              </a:solidFill>
              <a:uFill>
                <a:solidFill>
                  <a:srgbClr val="ffffff"/>
                </a:solidFill>
              </a:uFill>
              <a:latin typeface="Times New Roman"/>
            </a:endParaRPr>
          </a:p>
        </p:txBody>
      </p:sp>
      <p:sp>
        <p:nvSpPr>
          <p:cNvPr id="274" name="CustomShape 3"/>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
        <p:nvSpPr>
          <p:cNvPr id="275" name="TextShape 4"/>
          <p:cNvSpPr txBox="1"/>
          <p:nvPr/>
        </p:nvSpPr>
        <p:spPr>
          <a:xfrm>
            <a:off x="5029200" y="5255640"/>
            <a:ext cx="4023360" cy="59652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Naively thinking, the photoelectron must have a large initial velocity.</a:t>
            </a:r>
            <a:endParaRPr b="0" lang="en-US" sz="1800" spc="-1" strike="noStrike">
              <a:solidFill>
                <a:srgbClr val="000000"/>
              </a:solidFill>
              <a:uFill>
                <a:solidFill>
                  <a:srgbClr val="ffffff"/>
                </a:solidFill>
              </a:uFill>
              <a:latin typeface="Times New Roman"/>
            </a:endParaRPr>
          </a:p>
        </p:txBody>
      </p:sp>
      <p:sp>
        <p:nvSpPr>
          <p:cNvPr id="276" name="TextShape 5"/>
          <p:cNvSpPr txBox="1"/>
          <p:nvPr/>
        </p:nvSpPr>
        <p:spPr>
          <a:xfrm>
            <a:off x="5029200" y="6099840"/>
            <a:ext cx="5006880" cy="84960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Initial energy is 0.1 eV (reasonable value)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Energy acquired in the field per micron is ~2 eV/μm</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Mean free path is ~7 μm.</a:t>
            </a:r>
            <a:endParaRPr b="0" lang="en-US" sz="1800" spc="-1" strike="noStrike">
              <a:solidFill>
                <a:srgbClr val="000000"/>
              </a:solidFill>
              <a:uFill>
                <a:solidFill>
                  <a:srgbClr val="ffffff"/>
                </a:solidFill>
              </a:uFill>
              <a:latin typeface="Times New Roman"/>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Picture 2" descr=""/>
          <p:cNvPicPr/>
          <p:nvPr/>
        </p:nvPicPr>
        <p:blipFill>
          <a:blip r:embed="rId1"/>
          <a:stretch/>
        </p:blipFill>
        <p:spPr>
          <a:xfrm>
            <a:off x="493200" y="185040"/>
            <a:ext cx="3953880" cy="3948480"/>
          </a:xfrm>
          <a:prstGeom prst="rect">
            <a:avLst/>
          </a:prstGeom>
          <a:ln>
            <a:noFill/>
          </a:ln>
        </p:spPr>
      </p:pic>
      <p:pic>
        <p:nvPicPr>
          <p:cNvPr id="278" name="Picture 3" descr=""/>
          <p:cNvPicPr/>
          <p:nvPr/>
        </p:nvPicPr>
        <p:blipFill>
          <a:blip r:embed="rId2"/>
          <a:stretch/>
        </p:blipFill>
        <p:spPr>
          <a:xfrm>
            <a:off x="5439600" y="182160"/>
            <a:ext cx="3983400" cy="3948480"/>
          </a:xfrm>
          <a:prstGeom prst="rect">
            <a:avLst/>
          </a:prstGeom>
          <a:ln>
            <a:noFill/>
          </a:ln>
        </p:spPr>
      </p:pic>
      <p:sp>
        <p:nvSpPr>
          <p:cNvPr id="279" name="CustomShape 1"/>
          <p:cNvSpPr/>
          <p:nvPr/>
        </p:nvSpPr>
        <p:spPr>
          <a:xfrm>
            <a:off x="274320" y="4023360"/>
            <a:ext cx="9600480" cy="28735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We consider various initial conditions:</a:t>
            </a:r>
            <a:endParaRPr b="0" lang="en-US" sz="1800" spc="-1" strike="noStrike">
              <a:solidFill>
                <a:srgbClr val="000000"/>
              </a:solidFill>
              <a:uFill>
                <a:solidFill>
                  <a:srgbClr val="ffffff"/>
                </a:solidFill>
              </a:uFill>
              <a:latin typeface="Times New Roman"/>
            </a:endParaRPr>
          </a:p>
          <a:p>
            <a:r>
              <a:rPr b="1" lang="en-US" sz="1800" spc="-1" strike="noStrike">
                <a:solidFill>
                  <a:srgbClr val="000000"/>
                </a:solidFill>
                <a:uFill>
                  <a:solidFill>
                    <a:srgbClr val="ffffff"/>
                  </a:solidFill>
                </a:uFill>
                <a:latin typeface="Times New Roman"/>
                <a:ea typeface="DejaVu Sans"/>
              </a:rPr>
              <a:t>(black) isotropic direction of the emitted photoelectron from the photocathode with initial energy of 0.1 eV, </a:t>
            </a:r>
            <a:endParaRPr b="0" lang="en-US" sz="1800" spc="-1" strike="noStrike">
              <a:solidFill>
                <a:srgbClr val="000000"/>
              </a:solidFill>
              <a:uFill>
                <a:solidFill>
                  <a:srgbClr val="ffffff"/>
                </a:solidFill>
              </a:uFill>
              <a:latin typeface="Times New Roman"/>
            </a:endParaRPr>
          </a:p>
          <a:p>
            <a:r>
              <a:rPr b="1" lang="en-US" sz="1800" spc="-1" strike="noStrike">
                <a:solidFill>
                  <a:srgbClr val="ff0000"/>
                </a:solidFill>
                <a:uFill>
                  <a:solidFill>
                    <a:srgbClr val="ffffff"/>
                  </a:solidFill>
                </a:uFill>
                <a:latin typeface="Times New Roman"/>
                <a:ea typeface="DejaVu Sans"/>
              </a:rPr>
              <a:t>(red) photoelectrons emmited perpendicularly to the photocathode with initial energy of 0.1 eV,</a:t>
            </a:r>
            <a:r>
              <a:rPr b="1" lang="en-US" sz="1800" spc="-1" strike="noStrike">
                <a:solidFill>
                  <a:srgbClr val="000000"/>
                </a:solidFill>
                <a:uFill>
                  <a:solidFill>
                    <a:srgbClr val="ffffff"/>
                  </a:solidFill>
                </a:uFill>
                <a:latin typeface="Times New Roman"/>
                <a:ea typeface="DejaVu Sans"/>
              </a:rPr>
              <a:t> </a:t>
            </a:r>
            <a:r>
              <a:rPr b="1" lang="en-US" sz="1800" spc="-1" strike="noStrike">
                <a:solidFill>
                  <a:srgbClr val="00cc00"/>
                </a:solidFill>
                <a:uFill>
                  <a:solidFill>
                    <a:srgbClr val="ffffff"/>
                  </a:solidFill>
                </a:uFill>
                <a:latin typeface="Times New Roman"/>
                <a:ea typeface="DejaVu Sans"/>
              </a:rPr>
              <a:t>(green) 45</a:t>
            </a:r>
            <a:r>
              <a:rPr b="1" lang="en-US" sz="1800" spc="-1" strike="noStrike" baseline="33000">
                <a:solidFill>
                  <a:srgbClr val="00cc00"/>
                </a:solidFill>
                <a:uFill>
                  <a:solidFill>
                    <a:srgbClr val="ffffff"/>
                  </a:solidFill>
                </a:uFill>
                <a:latin typeface="Times New Roman"/>
                <a:ea typeface="DejaVu Sans"/>
              </a:rPr>
              <a:t>o</a:t>
            </a:r>
            <a:r>
              <a:rPr b="1" lang="en-US" sz="1800" spc="-1" strike="noStrike">
                <a:solidFill>
                  <a:srgbClr val="00cc00"/>
                </a:solidFill>
                <a:uFill>
                  <a:solidFill>
                    <a:srgbClr val="ffffff"/>
                  </a:solidFill>
                </a:uFill>
                <a:latin typeface="Times New Roman"/>
                <a:ea typeface="DejaVu Sans"/>
              </a:rPr>
              <a:t> polar emission angle with initial energy of 0.1 eV, </a:t>
            </a:r>
            <a:endParaRPr b="0"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ea typeface="DejaVu Sans"/>
              </a:rPr>
              <a:t>(blue) isotropic emission direction with initial energy 0.4 eV.</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Both the mean and sigma values exhibit the same dependence on the pre-amplification avalanche length for all the above mentioned initial conditions.</a:t>
            </a:r>
            <a:endParaRPr b="0" lang="en-US" sz="1800" spc="-1" strike="noStrike">
              <a:solidFill>
                <a:srgbClr val="000000"/>
              </a:solidFill>
              <a:uFill>
                <a:solidFill>
                  <a:srgbClr val="ffffff"/>
                </a:solidFill>
              </a:uFill>
              <a:latin typeface="Times New Roman"/>
            </a:endParaRPr>
          </a:p>
          <a:p>
            <a:r>
              <a:rPr b="1" lang="en-US" sz="1800" spc="-1" strike="noStrike">
                <a:solidFill>
                  <a:srgbClr val="000000"/>
                </a:solidFill>
                <a:uFill>
                  <a:solidFill>
                    <a:srgbClr val="ffffff"/>
                  </a:solidFill>
                </a:uFill>
                <a:latin typeface="Times New Roman"/>
                <a:ea typeface="DejaVu Sans"/>
              </a:rPr>
              <a:t>This indicates that initial conditions do not play a significant role in the observed timing dependencies.</a:t>
            </a:r>
            <a:endParaRPr b="0" lang="en-US" sz="1800" spc="-1" strike="noStrike">
              <a:solidFill>
                <a:srgbClr val="000000"/>
              </a:solidFill>
              <a:uFill>
                <a:solidFill>
                  <a:srgbClr val="ffffff"/>
                </a:solidFill>
              </a:uFill>
              <a:latin typeface="Times New Roman"/>
            </a:endParaRPr>
          </a:p>
        </p:txBody>
      </p:sp>
      <p:sp>
        <p:nvSpPr>
          <p:cNvPr id="280" name="CustomShape 2"/>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Picture 1" descr=""/>
          <p:cNvPicPr/>
          <p:nvPr/>
        </p:nvPicPr>
        <p:blipFill>
          <a:blip r:embed="rId1"/>
          <a:stretch/>
        </p:blipFill>
        <p:spPr>
          <a:xfrm>
            <a:off x="6035040" y="0"/>
            <a:ext cx="3623040" cy="3641400"/>
          </a:xfrm>
          <a:prstGeom prst="rect">
            <a:avLst/>
          </a:prstGeom>
          <a:ln>
            <a:noFill/>
          </a:ln>
        </p:spPr>
      </p:pic>
      <p:pic>
        <p:nvPicPr>
          <p:cNvPr id="282" name="Picture 2" descr=""/>
          <p:cNvPicPr/>
          <p:nvPr/>
        </p:nvPicPr>
        <p:blipFill>
          <a:blip r:embed="rId2"/>
          <a:stretch/>
        </p:blipFill>
        <p:spPr>
          <a:xfrm>
            <a:off x="337680" y="74880"/>
            <a:ext cx="5239440" cy="5258880"/>
          </a:xfrm>
          <a:prstGeom prst="rect">
            <a:avLst/>
          </a:prstGeom>
          <a:ln>
            <a:noFill/>
          </a:ln>
        </p:spPr>
      </p:pic>
      <p:sp>
        <p:nvSpPr>
          <p:cNvPr id="283" name="CustomShape 1"/>
          <p:cNvSpPr/>
          <p:nvPr/>
        </p:nvSpPr>
        <p:spPr>
          <a:xfrm>
            <a:off x="5965200" y="3749040"/>
            <a:ext cx="411408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Figs: Effective </a:t>
            </a:r>
            <a:r>
              <a:rPr b="1" lang="en-US" sz="1800" spc="-1" strike="noStrike">
                <a:solidFill>
                  <a:srgbClr val="000000"/>
                </a:solidFill>
                <a:uFill>
                  <a:solidFill>
                    <a:srgbClr val="ffffff"/>
                  </a:solidFill>
                </a:uFill>
                <a:latin typeface="Times New Roman"/>
                <a:ea typeface="DejaVu Sans"/>
              </a:rPr>
              <a:t>vertical</a:t>
            </a:r>
            <a:r>
              <a:rPr b="0" lang="en-US" sz="1800" spc="-1" strike="noStrike">
                <a:solidFill>
                  <a:srgbClr val="000000"/>
                </a:solidFill>
                <a:uFill>
                  <a:solidFill>
                    <a:srgbClr val="ffffff"/>
                  </a:solidFill>
                </a:uFill>
                <a:latin typeface="Times New Roman"/>
                <a:ea typeface="DejaVu Sans"/>
              </a:rPr>
              <a:t> speed vs length of pre-amplification avalanche. Same figs,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Left fig is zoom of right fig.</a:t>
            </a:r>
            <a:endParaRPr b="0" lang="en-US" sz="1800" spc="-1" strike="noStrike">
              <a:solidFill>
                <a:srgbClr val="000000"/>
              </a:solidFill>
              <a:uFill>
                <a:solidFill>
                  <a:srgbClr val="ffffff"/>
                </a:solidFill>
              </a:uFill>
              <a:latin typeface="Times New Roman"/>
            </a:endParaRPr>
          </a:p>
        </p:txBody>
      </p:sp>
      <p:sp>
        <p:nvSpPr>
          <p:cNvPr id="284" name="CustomShape 2"/>
          <p:cNvSpPr/>
          <p:nvPr/>
        </p:nvSpPr>
        <p:spPr>
          <a:xfrm>
            <a:off x="457200" y="5389560"/>
            <a:ext cx="4571280" cy="110196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cc00"/>
                </a:solidFill>
                <a:uFill>
                  <a:solidFill>
                    <a:srgbClr val="ffffff"/>
                  </a:solidFill>
                </a:uFill>
                <a:latin typeface="Times New Roman"/>
                <a:ea typeface="DejaVu Sans"/>
              </a:rPr>
              <a:t>A peculiar effect is observed: the limit of the photelectron’s speed is lower than the average drift velocity of the avalanche for large paths.</a:t>
            </a:r>
            <a:endParaRPr b="0" lang="en-US" sz="1800" spc="-1" strike="noStrike">
              <a:solidFill>
                <a:srgbClr val="00cc00"/>
              </a:solidFill>
              <a:uFill>
                <a:solidFill>
                  <a:srgbClr val="ffffff"/>
                </a:solidFill>
              </a:uFill>
              <a:latin typeface="Times New Roman"/>
            </a:endParaRPr>
          </a:p>
        </p:txBody>
      </p:sp>
      <p:sp>
        <p:nvSpPr>
          <p:cNvPr id="285" name="CustomShape 3"/>
          <p:cNvSpPr/>
          <p:nvPr/>
        </p:nvSpPr>
        <p:spPr>
          <a:xfrm>
            <a:off x="1828800" y="6400800"/>
            <a:ext cx="6857280" cy="110196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ff"/>
                </a:solidFill>
                <a:uFill>
                  <a:solidFill>
                    <a:srgbClr val="ffffff"/>
                  </a:solidFill>
                </a:uFill>
                <a:latin typeface="Times New Roman"/>
                <a:ea typeface="DejaVu Sans"/>
              </a:rPr>
              <a:t>The drift of the avalanche is a collective process in which the drift of many electrons is averaged.</a:t>
            </a:r>
            <a:endParaRPr b="0" lang="en-US" sz="1800" spc="-1" strike="noStrike">
              <a:solidFill>
                <a:srgbClr val="00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ea typeface="DejaVu Sans"/>
              </a:rPr>
              <a:t>The photolectron is alone, the contribution from the transverse movement cannot be averaged out.</a:t>
            </a:r>
            <a:endParaRPr b="0" lang="en-US" sz="1800" spc="-1" strike="noStrike">
              <a:solidFill>
                <a:srgbClr val="000000"/>
              </a:solidFill>
              <a:uFill>
                <a:solidFill>
                  <a:srgbClr val="ffffff"/>
                </a:solidFill>
              </a:uFill>
              <a:latin typeface="Times New Roman"/>
            </a:endParaRPr>
          </a:p>
        </p:txBody>
      </p:sp>
      <p:sp>
        <p:nvSpPr>
          <p:cNvPr id="286" name="CustomShape 4"/>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7" name="Picture 1" descr=""/>
          <p:cNvPicPr/>
          <p:nvPr/>
        </p:nvPicPr>
        <p:blipFill>
          <a:blip r:embed="rId1"/>
          <a:stretch/>
        </p:blipFill>
        <p:spPr>
          <a:xfrm>
            <a:off x="5835240" y="286200"/>
            <a:ext cx="3856680" cy="3809160"/>
          </a:xfrm>
          <a:prstGeom prst="rect">
            <a:avLst/>
          </a:prstGeom>
          <a:ln>
            <a:noFill/>
          </a:ln>
        </p:spPr>
      </p:pic>
      <p:pic>
        <p:nvPicPr>
          <p:cNvPr id="288" name="Picture 2" descr=""/>
          <p:cNvPicPr/>
          <p:nvPr/>
        </p:nvPicPr>
        <p:blipFill>
          <a:blip r:embed="rId2"/>
          <a:stretch/>
        </p:blipFill>
        <p:spPr>
          <a:xfrm>
            <a:off x="182880" y="91440"/>
            <a:ext cx="5107680" cy="5088960"/>
          </a:xfrm>
          <a:prstGeom prst="rect">
            <a:avLst/>
          </a:prstGeom>
          <a:ln>
            <a:noFill/>
          </a:ln>
        </p:spPr>
      </p:pic>
      <p:pic>
        <p:nvPicPr>
          <p:cNvPr id="289" name="" descr=""/>
          <p:cNvPicPr/>
          <p:nvPr/>
        </p:nvPicPr>
        <p:blipFill>
          <a:blip r:embed="rId3"/>
          <a:stretch/>
        </p:blipFill>
        <p:spPr>
          <a:xfrm>
            <a:off x="182880" y="1374480"/>
            <a:ext cx="182160" cy="456480"/>
          </a:xfrm>
          <a:prstGeom prst="rect">
            <a:avLst/>
          </a:prstGeom>
          <a:ln w="18360">
            <a:noFill/>
          </a:ln>
        </p:spPr>
      </p:pic>
      <p:sp>
        <p:nvSpPr>
          <p:cNvPr id="290" name="CustomShape 1"/>
          <p:cNvSpPr/>
          <p:nvPr/>
        </p:nvSpPr>
        <p:spPr>
          <a:xfrm>
            <a:off x="5394960" y="4096080"/>
            <a:ext cx="411408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Figs: Effective </a:t>
            </a:r>
            <a:r>
              <a:rPr b="1" lang="en-US" sz="1800" spc="-1" strike="noStrike">
                <a:solidFill>
                  <a:srgbClr val="000000"/>
                </a:solidFill>
                <a:uFill>
                  <a:solidFill>
                    <a:srgbClr val="ffffff"/>
                  </a:solidFill>
                </a:uFill>
                <a:latin typeface="Times New Roman"/>
                <a:ea typeface="DejaVu Sans"/>
              </a:rPr>
              <a:t>total</a:t>
            </a:r>
            <a:r>
              <a:rPr b="0" lang="en-US" sz="1800" spc="-1" strike="noStrike">
                <a:solidFill>
                  <a:srgbClr val="000000"/>
                </a:solidFill>
                <a:uFill>
                  <a:solidFill>
                    <a:srgbClr val="ffffff"/>
                  </a:solidFill>
                </a:uFill>
                <a:latin typeface="Times New Roman"/>
                <a:ea typeface="DejaVu Sans"/>
              </a:rPr>
              <a:t> speed vs length of pre-amplification avalanche. Same figs,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Left fig is zoom of right fig.</a:t>
            </a:r>
            <a:endParaRPr b="0" lang="en-US" sz="1800" spc="-1" strike="noStrike">
              <a:solidFill>
                <a:srgbClr val="000000"/>
              </a:solidFill>
              <a:uFill>
                <a:solidFill>
                  <a:srgbClr val="ffffff"/>
                </a:solidFill>
              </a:uFill>
              <a:latin typeface="Times New Roman"/>
            </a:endParaRPr>
          </a:p>
        </p:txBody>
      </p:sp>
      <p:sp>
        <p:nvSpPr>
          <p:cNvPr id="291" name="CustomShape 2"/>
          <p:cNvSpPr/>
          <p:nvPr/>
        </p:nvSpPr>
        <p:spPr>
          <a:xfrm>
            <a:off x="457200" y="5303520"/>
            <a:ext cx="438840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Therefore, we use the </a:t>
            </a:r>
            <a:r>
              <a:rPr b="1" lang="en-US" sz="1800" spc="-1" strike="noStrike">
                <a:solidFill>
                  <a:srgbClr val="000000"/>
                </a:solidFill>
                <a:uFill>
                  <a:solidFill>
                    <a:srgbClr val="ffffff"/>
                  </a:solidFill>
                </a:uFill>
                <a:latin typeface="Times New Roman"/>
                <a:ea typeface="DejaVu Sans"/>
              </a:rPr>
              <a:t>Euclidean 3D</a:t>
            </a:r>
            <a:r>
              <a:rPr b="0" lang="en-US" sz="1800" spc="-1" strike="noStrike">
                <a:solidFill>
                  <a:srgbClr val="000000"/>
                </a:solidFill>
                <a:uFill>
                  <a:solidFill>
                    <a:srgbClr val="ffffff"/>
                  </a:solidFill>
                </a:uFill>
                <a:latin typeface="Times New Roman"/>
                <a:ea typeface="DejaVu Sans"/>
              </a:rPr>
              <a:t> distance to compute the effective </a:t>
            </a:r>
            <a:r>
              <a:rPr b="1" lang="en-US" sz="1800" spc="-1" strike="noStrike">
                <a:solidFill>
                  <a:srgbClr val="000000"/>
                </a:solidFill>
                <a:uFill>
                  <a:solidFill>
                    <a:srgbClr val="ffffff"/>
                  </a:solidFill>
                </a:uFill>
                <a:latin typeface="Times New Roman"/>
                <a:ea typeface="DejaVu Sans"/>
              </a:rPr>
              <a:t>total</a:t>
            </a:r>
            <a:r>
              <a:rPr b="0" lang="en-US" sz="1800" spc="-1" strike="noStrike">
                <a:solidFill>
                  <a:srgbClr val="000000"/>
                </a:solidFill>
                <a:uFill>
                  <a:solidFill>
                    <a:srgbClr val="ffffff"/>
                  </a:solidFill>
                </a:uFill>
                <a:latin typeface="Times New Roman"/>
                <a:ea typeface="DejaVu Sans"/>
              </a:rPr>
              <a:t> speed.</a:t>
            </a:r>
            <a:endParaRPr b="0" lang="en-US" sz="1800" spc="-1" strike="noStrike">
              <a:solidFill>
                <a:srgbClr val="000000"/>
              </a:solidFill>
              <a:uFill>
                <a:solidFill>
                  <a:srgbClr val="ffffff"/>
                </a:solidFill>
              </a:uFill>
              <a:latin typeface="Times New Roman"/>
            </a:endParaRPr>
          </a:p>
        </p:txBody>
      </p:sp>
      <p:sp>
        <p:nvSpPr>
          <p:cNvPr id="292" name="CustomShape 3"/>
          <p:cNvSpPr/>
          <p:nvPr/>
        </p:nvSpPr>
        <p:spPr>
          <a:xfrm>
            <a:off x="548640" y="6035040"/>
            <a:ext cx="49370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Indeed, the total speed thermalizes (within statististical uncertainties) to the avalanche’s.</a:t>
            </a:r>
            <a:endParaRPr b="0" lang="en-US" sz="1800" spc="-1" strike="noStrike">
              <a:solidFill>
                <a:srgbClr val="000000"/>
              </a:solidFill>
              <a:uFill>
                <a:solidFill>
                  <a:srgbClr val="ffffff"/>
                </a:solidFill>
              </a:uFill>
              <a:latin typeface="Times New Roman"/>
            </a:endParaRPr>
          </a:p>
        </p:txBody>
      </p:sp>
      <p:sp>
        <p:nvSpPr>
          <p:cNvPr id="293" name="CustomShape 4"/>
          <p:cNvSpPr/>
          <p:nvPr/>
        </p:nvSpPr>
        <p:spPr>
          <a:xfrm>
            <a:off x="7933680" y="0"/>
            <a:ext cx="2306880" cy="36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Drift Voltage = 350 V</a:t>
            </a:r>
            <a:endParaRPr b="0" lang="en-US" sz="1800" spc="-1" strike="noStrike">
              <a:solidFill>
                <a:srgbClr val="000000"/>
              </a:solidFill>
              <a:uFill>
                <a:solidFill>
                  <a:srgbClr val="ffffff"/>
                </a:solidFill>
              </a:uFill>
              <a:latin typeface="Times New Roman"/>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 descr=""/>
          <p:cNvPicPr/>
          <p:nvPr/>
        </p:nvPicPr>
        <p:blipFill>
          <a:blip r:embed="rId1"/>
          <a:stretch/>
        </p:blipFill>
        <p:spPr>
          <a:xfrm>
            <a:off x="47160" y="0"/>
            <a:ext cx="4907880" cy="3382560"/>
          </a:xfrm>
          <a:prstGeom prst="rect">
            <a:avLst/>
          </a:prstGeom>
          <a:ln w="18360">
            <a:noFill/>
          </a:ln>
        </p:spPr>
      </p:pic>
      <p:pic>
        <p:nvPicPr>
          <p:cNvPr id="295" name="" descr=""/>
          <p:cNvPicPr/>
          <p:nvPr/>
        </p:nvPicPr>
        <p:blipFill>
          <a:blip r:embed="rId2"/>
          <a:stretch/>
        </p:blipFill>
        <p:spPr>
          <a:xfrm>
            <a:off x="5120640" y="35640"/>
            <a:ext cx="4938120" cy="3346920"/>
          </a:xfrm>
          <a:prstGeom prst="rect">
            <a:avLst/>
          </a:prstGeom>
          <a:ln w="18360">
            <a:noFill/>
          </a:ln>
        </p:spPr>
      </p:pic>
      <p:sp>
        <p:nvSpPr>
          <p:cNvPr id="296" name="CustomShape 1"/>
          <p:cNvSpPr/>
          <p:nvPr/>
        </p:nvSpPr>
        <p:spPr>
          <a:xfrm>
            <a:off x="3657600" y="182880"/>
            <a:ext cx="137088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450-350 V</a:t>
            </a:r>
            <a:endParaRPr b="0"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ea typeface="DejaVu Sans"/>
              </a:rPr>
              <a:t>450-400 V</a:t>
            </a:r>
            <a:endParaRPr b="0" lang="en-US" sz="1800" spc="-1" strike="noStrike">
              <a:solidFill>
                <a:srgbClr val="000000"/>
              </a:solidFill>
              <a:uFill>
                <a:solidFill>
                  <a:srgbClr val="ffffff"/>
                </a:solidFill>
              </a:uFill>
              <a:latin typeface="Times New Roman"/>
            </a:endParaRPr>
          </a:p>
          <a:p>
            <a:r>
              <a:rPr b="1" lang="en-US" sz="1800" spc="-1" strike="noStrike">
                <a:solidFill>
                  <a:srgbClr val="ff0000"/>
                </a:solidFill>
                <a:uFill>
                  <a:solidFill>
                    <a:srgbClr val="ffffff"/>
                  </a:solidFill>
                </a:uFill>
                <a:latin typeface="Times New Roman"/>
                <a:ea typeface="DejaVu Sans"/>
              </a:rPr>
              <a:t>450-425 V</a:t>
            </a:r>
            <a:endParaRPr b="0" lang="en-US" sz="1800" spc="-1" strike="noStrike">
              <a:solidFill>
                <a:srgbClr val="000000"/>
              </a:solidFill>
              <a:uFill>
                <a:solidFill>
                  <a:srgbClr val="ffffff"/>
                </a:solidFill>
              </a:uFill>
              <a:latin typeface="Times New Roman"/>
            </a:endParaRPr>
          </a:p>
        </p:txBody>
      </p:sp>
      <p:sp>
        <p:nvSpPr>
          <p:cNvPr id="297" name="CustomShape 2"/>
          <p:cNvSpPr/>
          <p:nvPr/>
        </p:nvSpPr>
        <p:spPr>
          <a:xfrm>
            <a:off x="8708400" y="156240"/>
            <a:ext cx="137088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450-350 V</a:t>
            </a:r>
            <a:endParaRPr b="0"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ea typeface="DejaVu Sans"/>
              </a:rPr>
              <a:t>450-400 V</a:t>
            </a:r>
            <a:endParaRPr b="0" lang="en-US" sz="1800" spc="-1" strike="noStrike">
              <a:solidFill>
                <a:srgbClr val="000000"/>
              </a:solidFill>
              <a:uFill>
                <a:solidFill>
                  <a:srgbClr val="ffffff"/>
                </a:solidFill>
              </a:uFill>
              <a:latin typeface="Times New Roman"/>
            </a:endParaRPr>
          </a:p>
          <a:p>
            <a:r>
              <a:rPr b="1" lang="en-US" sz="1800" spc="-1" strike="noStrike">
                <a:solidFill>
                  <a:srgbClr val="ff0000"/>
                </a:solidFill>
                <a:uFill>
                  <a:solidFill>
                    <a:srgbClr val="ffffff"/>
                  </a:solidFill>
                </a:uFill>
                <a:latin typeface="Times New Roman"/>
                <a:ea typeface="DejaVu Sans"/>
              </a:rPr>
              <a:t>450-425 V</a:t>
            </a:r>
            <a:endParaRPr b="0" lang="en-US" sz="1800" spc="-1" strike="noStrike">
              <a:solidFill>
                <a:srgbClr val="000000"/>
              </a:solidFill>
              <a:uFill>
                <a:solidFill>
                  <a:srgbClr val="ffffff"/>
                </a:solidFill>
              </a:uFill>
              <a:latin typeface="Times New Roman"/>
            </a:endParaRPr>
          </a:p>
        </p:txBody>
      </p:sp>
      <p:sp>
        <p:nvSpPr>
          <p:cNvPr id="298" name="CustomShape 3"/>
          <p:cNvSpPr/>
          <p:nvPr/>
        </p:nvSpPr>
        <p:spPr>
          <a:xfrm>
            <a:off x="0" y="4161600"/>
            <a:ext cx="10170000" cy="849240"/>
          </a:xfrm>
          <a:prstGeom prst="rect">
            <a:avLst/>
          </a:prstGeom>
          <a:noFill/>
          <a:ln w="18360">
            <a:noFill/>
          </a:ln>
        </p:spPr>
        <p:style>
          <a:lnRef idx="0"/>
          <a:fillRef idx="0"/>
          <a:effectRef idx="0"/>
          <a:fontRef idx="minor"/>
        </p:style>
        <p:txBody>
          <a:bodyPr lIns="90000" rIns="90000" tIns="45000" bIns="45000"/>
          <a:p>
            <a:pPr algn="just">
              <a:lnSpc>
                <a:spcPct val="100000"/>
              </a:lnSpc>
            </a:pPr>
            <a:r>
              <a:rPr b="0" lang="en-US" sz="1800" spc="-1" strike="noStrike">
                <a:solidFill>
                  <a:srgbClr val="0000ff"/>
                </a:solidFill>
                <a:uFill>
                  <a:solidFill>
                    <a:srgbClr val="ffffff"/>
                  </a:solidFill>
                </a:uFill>
                <a:latin typeface="Times New Roman"/>
                <a:ea typeface="DejaVu Sans"/>
              </a:rPr>
              <a:t>Obviously, diffusion and the avalanche length (first ionization point or the Townsend a) depend on the  Drift Field, e.g. the timing spread (resolution) vs the pre-amplification avalanche length relation depends strongly on the applied drift voltage.</a:t>
            </a:r>
            <a:endParaRPr b="0" lang="en-US" sz="1800" spc="-1" strike="noStrike">
              <a:solidFill>
                <a:srgbClr val="0000ff"/>
              </a:solidFill>
              <a:uFill>
                <a:solidFill>
                  <a:srgbClr val="ffffff"/>
                </a:solidFill>
              </a:uFill>
              <a:latin typeface="Times New Roman"/>
            </a:endParaRPr>
          </a:p>
        </p:txBody>
      </p:sp>
      <p:sp>
        <p:nvSpPr>
          <p:cNvPr id="299" name="CustomShape 4"/>
          <p:cNvSpPr/>
          <p:nvPr/>
        </p:nvSpPr>
        <p:spPr>
          <a:xfrm>
            <a:off x="731520" y="6264720"/>
            <a:ext cx="8594640" cy="9136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The length of the pre-amplfication avalanche is not an observable variable.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To compare with experimental results, we have to re-parameterize the simulated results.</a:t>
            </a:r>
            <a:endParaRPr b="0" lang="en-US" sz="1800" spc="-1" strike="noStrike">
              <a:solidFill>
                <a:srgbClr val="000000"/>
              </a:solidFill>
              <a:uFill>
                <a:solidFill>
                  <a:srgbClr val="ffffff"/>
                </a:solidFill>
              </a:uFill>
              <a:latin typeface="Times New Roman"/>
            </a:endParaRPr>
          </a:p>
        </p:txBody>
      </p:sp>
      <p:sp>
        <p:nvSpPr>
          <p:cNvPr id="300" name="CustomShape 5"/>
          <p:cNvSpPr/>
          <p:nvPr/>
        </p:nvSpPr>
        <p:spPr>
          <a:xfrm>
            <a:off x="0" y="3405600"/>
            <a:ext cx="49370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SAT vs </a:t>
            </a:r>
            <a:r>
              <a:rPr b="1" lang="en-US" sz="1800" spc="-1" strike="noStrike">
                <a:solidFill>
                  <a:srgbClr val="000000"/>
                </a:solidFill>
                <a:uFill>
                  <a:solidFill>
                    <a:srgbClr val="ffffff"/>
                  </a:solidFill>
                </a:uFill>
                <a:latin typeface="Times New Roman"/>
                <a:ea typeface="DejaVu Sans"/>
              </a:rPr>
              <a:t>length of pre-amplification avalanche</a:t>
            </a:r>
            <a:endParaRPr b="0" lang="en-US" sz="1800" spc="-1" strike="noStrike">
              <a:solidFill>
                <a:srgbClr val="000000"/>
              </a:solidFill>
              <a:uFill>
                <a:solidFill>
                  <a:srgbClr val="ffffff"/>
                </a:solidFill>
              </a:uFill>
              <a:latin typeface="Times New Roman"/>
            </a:endParaRPr>
          </a:p>
        </p:txBody>
      </p:sp>
      <p:sp>
        <p:nvSpPr>
          <p:cNvPr id="301" name="CustomShape 6"/>
          <p:cNvSpPr/>
          <p:nvPr/>
        </p:nvSpPr>
        <p:spPr>
          <a:xfrm>
            <a:off x="5303520" y="3383280"/>
            <a:ext cx="49370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Resolution vs </a:t>
            </a:r>
            <a:r>
              <a:rPr b="1" lang="en-US" sz="1800" spc="-1" strike="noStrike">
                <a:solidFill>
                  <a:srgbClr val="000000"/>
                </a:solidFill>
                <a:uFill>
                  <a:solidFill>
                    <a:srgbClr val="ffffff"/>
                  </a:solidFill>
                </a:uFill>
                <a:latin typeface="Times New Roman"/>
                <a:ea typeface="DejaVu Sans"/>
              </a:rPr>
              <a:t>length of pre-amplification avalanche</a:t>
            </a:r>
            <a:endParaRPr b="0" lang="en-US" sz="1800" spc="-1" strike="noStrike">
              <a:solidFill>
                <a:srgbClr val="000000"/>
              </a:solidFill>
              <a:uFill>
                <a:solidFill>
                  <a:srgbClr val="ffffff"/>
                </a:solidFill>
              </a:uFill>
              <a:latin typeface="Times New Roman"/>
            </a:endParaRPr>
          </a:p>
        </p:txBody>
      </p:sp>
      <p:sp>
        <p:nvSpPr>
          <p:cNvPr id="302" name="TextShape 7"/>
          <p:cNvSpPr txBox="1"/>
          <p:nvPr/>
        </p:nvSpPr>
        <p:spPr>
          <a:xfrm>
            <a:off x="1940760" y="5346720"/>
            <a:ext cx="6197400" cy="596880"/>
          </a:xfrm>
          <a:prstGeom prst="rect">
            <a:avLst/>
          </a:prstGeom>
          <a:noFill/>
          <a:ln w="54720">
            <a:noFill/>
          </a:ln>
        </p:spPr>
        <p:txBody>
          <a:bodyPr lIns="90000" rIns="90000" tIns="45000" bIns="45000"/>
          <a:p>
            <a:r>
              <a:rPr b="1" lang="en-US" sz="1800" spc="-1" strike="noStrike">
                <a:solidFill>
                  <a:srgbClr val="ff0000"/>
                </a:solidFill>
                <a:uFill>
                  <a:solidFill>
                    <a:srgbClr val="ffffff"/>
                  </a:solidFill>
                </a:uFill>
                <a:latin typeface="Times New Roman"/>
              </a:rPr>
              <a:t>Avalanches with the same length will not produce the same number of electrons if the drift field is different!</a:t>
            </a:r>
            <a:endParaRPr b="1" lang="en-US" sz="1800" spc="-1" strike="noStrike">
              <a:solidFill>
                <a:srgbClr val="ff0000"/>
              </a:solidFill>
              <a:uFill>
                <a:solidFill>
                  <a:srgbClr val="ffffff"/>
                </a:solidFill>
              </a:uFill>
              <a:latin typeface="Times New Roman"/>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 descr=""/>
          <p:cNvPicPr/>
          <p:nvPr/>
        </p:nvPicPr>
        <p:blipFill>
          <a:blip r:embed="rId1"/>
          <a:stretch/>
        </p:blipFill>
        <p:spPr>
          <a:xfrm>
            <a:off x="199440" y="2418480"/>
            <a:ext cx="3704040" cy="2651040"/>
          </a:xfrm>
          <a:prstGeom prst="rect">
            <a:avLst/>
          </a:prstGeom>
          <a:ln w="18360">
            <a:noFill/>
          </a:ln>
        </p:spPr>
      </p:pic>
      <p:pic>
        <p:nvPicPr>
          <p:cNvPr id="112" name="" descr=""/>
          <p:cNvPicPr/>
          <p:nvPr/>
        </p:nvPicPr>
        <p:blipFill>
          <a:blip r:embed="rId2"/>
          <a:stretch/>
        </p:blipFill>
        <p:spPr>
          <a:xfrm>
            <a:off x="4544280" y="2601360"/>
            <a:ext cx="5271120" cy="3846960"/>
          </a:xfrm>
          <a:prstGeom prst="rect">
            <a:avLst/>
          </a:prstGeom>
          <a:ln w="18360">
            <a:noFill/>
          </a:ln>
        </p:spPr>
      </p:pic>
      <p:sp>
        <p:nvSpPr>
          <p:cNvPr id="113" name="Line 1"/>
          <p:cNvSpPr/>
          <p:nvPr/>
        </p:nvSpPr>
        <p:spPr>
          <a:xfrm flipH="1">
            <a:off x="3172680" y="3241440"/>
            <a:ext cx="3017520" cy="2926080"/>
          </a:xfrm>
          <a:prstGeom prst="line">
            <a:avLst/>
          </a:prstGeom>
          <a:ln w="18360">
            <a:solidFill>
              <a:srgbClr val="000000"/>
            </a:solidFill>
            <a:round/>
            <a:tailEnd len="med" type="triangle" w="med"/>
          </a:ln>
        </p:spPr>
        <p:style>
          <a:lnRef idx="0"/>
          <a:fillRef idx="0"/>
          <a:effectRef idx="0"/>
          <a:fontRef idx="minor"/>
        </p:style>
      </p:sp>
      <p:sp>
        <p:nvSpPr>
          <p:cNvPr id="114" name="Line 2"/>
          <p:cNvSpPr/>
          <p:nvPr/>
        </p:nvSpPr>
        <p:spPr>
          <a:xfrm flipH="1">
            <a:off x="3629880" y="5029200"/>
            <a:ext cx="1947960" cy="1869840"/>
          </a:xfrm>
          <a:prstGeom prst="line">
            <a:avLst/>
          </a:prstGeom>
          <a:ln w="18360">
            <a:solidFill>
              <a:srgbClr val="000000"/>
            </a:solidFill>
            <a:round/>
            <a:tailEnd len="med" type="triangle" w="med"/>
          </a:ln>
        </p:spPr>
        <p:style>
          <a:lnRef idx="0"/>
          <a:fillRef idx="0"/>
          <a:effectRef idx="0"/>
          <a:fontRef idx="minor"/>
        </p:style>
      </p:sp>
      <p:sp>
        <p:nvSpPr>
          <p:cNvPr id="115" name="CustomShape 3"/>
          <p:cNvSpPr/>
          <p:nvPr/>
        </p:nvSpPr>
        <p:spPr>
          <a:xfrm rot="16176000">
            <a:off x="6210360" y="5568840"/>
            <a:ext cx="456480" cy="1781280"/>
          </a:xfrm>
          <a:custGeom>
            <a:avLst/>
            <a:gdLst/>
            <a:ahLst/>
            <a:rect l="l" t="t" r="r" b="b"/>
            <a:pathLst>
              <a:path w="1272" h="4953">
                <a:moveTo>
                  <a:pt x="1271" y="1"/>
                </a:moveTo>
                <a:cubicBezTo>
                  <a:pt x="953" y="0"/>
                  <a:pt x="634" y="206"/>
                  <a:pt x="635" y="412"/>
                </a:cubicBezTo>
                <a:lnTo>
                  <a:pt x="634" y="2062"/>
                </a:lnTo>
                <a:cubicBezTo>
                  <a:pt x="635" y="2269"/>
                  <a:pt x="317" y="2475"/>
                  <a:pt x="0" y="2475"/>
                </a:cubicBezTo>
                <a:cubicBezTo>
                  <a:pt x="317" y="2475"/>
                  <a:pt x="634" y="2681"/>
                  <a:pt x="635" y="2888"/>
                </a:cubicBezTo>
                <a:lnTo>
                  <a:pt x="634" y="4538"/>
                </a:lnTo>
                <a:cubicBezTo>
                  <a:pt x="635" y="4744"/>
                  <a:pt x="952" y="4952"/>
                  <a:pt x="1270" y="4951"/>
                </a:cubicBezTo>
              </a:path>
            </a:pathLst>
          </a:custGeom>
          <a:noFill/>
          <a:ln w="18360">
            <a:solidFill>
              <a:srgbClr val="000000"/>
            </a:solidFill>
            <a:round/>
          </a:ln>
        </p:spPr>
        <p:style>
          <a:lnRef idx="0"/>
          <a:fillRef idx="0"/>
          <a:effectRef idx="0"/>
          <a:fontRef idx="minor"/>
        </p:style>
      </p:sp>
      <p:sp>
        <p:nvSpPr>
          <p:cNvPr id="116" name="CustomShape 4"/>
          <p:cNvSpPr/>
          <p:nvPr/>
        </p:nvSpPr>
        <p:spPr>
          <a:xfrm>
            <a:off x="5733000" y="6125400"/>
            <a:ext cx="173664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Integral</a:t>
            </a:r>
            <a:endParaRPr b="0" lang="en-US" sz="1800" spc="-1" strike="noStrike">
              <a:solidFill>
                <a:srgbClr val="000000"/>
              </a:solidFill>
              <a:uFill>
                <a:solidFill>
                  <a:srgbClr val="ffffff"/>
                </a:solidFill>
              </a:uFill>
              <a:latin typeface="Times New Roman"/>
            </a:endParaRPr>
          </a:p>
        </p:txBody>
      </p:sp>
      <p:sp>
        <p:nvSpPr>
          <p:cNvPr id="117" name="Line 5"/>
          <p:cNvSpPr/>
          <p:nvPr/>
        </p:nvSpPr>
        <p:spPr>
          <a:xfrm flipH="1">
            <a:off x="2743200" y="6660720"/>
            <a:ext cx="3737880" cy="14400"/>
          </a:xfrm>
          <a:prstGeom prst="line">
            <a:avLst/>
          </a:prstGeom>
          <a:ln w="18360">
            <a:solidFill>
              <a:srgbClr val="000000"/>
            </a:solidFill>
            <a:round/>
            <a:tailEnd len="med" type="triangle" w="med"/>
          </a:ln>
        </p:spPr>
        <p:style>
          <a:lnRef idx="0"/>
          <a:fillRef idx="0"/>
          <a:effectRef idx="0"/>
          <a:fontRef idx="minor"/>
        </p:style>
      </p:sp>
      <p:sp>
        <p:nvSpPr>
          <p:cNvPr id="118" name="CustomShape 6"/>
          <p:cNvSpPr/>
          <p:nvPr/>
        </p:nvSpPr>
        <p:spPr>
          <a:xfrm>
            <a:off x="612360" y="6076080"/>
            <a:ext cx="329112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Electron-peak amplitude</a:t>
            </a:r>
            <a:endParaRPr b="0" lang="en-US" sz="1800" spc="-1" strike="noStrike">
              <a:solidFill>
                <a:srgbClr val="000000"/>
              </a:solidFill>
              <a:uFill>
                <a:solidFill>
                  <a:srgbClr val="ffffff"/>
                </a:solidFill>
              </a:uFill>
              <a:latin typeface="Times New Roman"/>
            </a:endParaRPr>
          </a:p>
        </p:txBody>
      </p:sp>
      <p:sp>
        <p:nvSpPr>
          <p:cNvPr id="119" name="CustomShape 7"/>
          <p:cNvSpPr/>
          <p:nvPr/>
        </p:nvSpPr>
        <p:spPr>
          <a:xfrm>
            <a:off x="612360" y="6422400"/>
            <a:ext cx="329112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Electron-peak charge</a:t>
            </a:r>
            <a:endParaRPr b="0" lang="en-US" sz="1800" spc="-1" strike="noStrike">
              <a:solidFill>
                <a:srgbClr val="000000"/>
              </a:solidFill>
              <a:uFill>
                <a:solidFill>
                  <a:srgbClr val="ffffff"/>
                </a:solidFill>
              </a:uFill>
              <a:latin typeface="Times New Roman"/>
            </a:endParaRPr>
          </a:p>
        </p:txBody>
      </p:sp>
      <p:sp>
        <p:nvSpPr>
          <p:cNvPr id="120" name="CustomShape 8"/>
          <p:cNvSpPr/>
          <p:nvPr/>
        </p:nvSpPr>
        <p:spPr>
          <a:xfrm>
            <a:off x="612360" y="6768720"/>
            <a:ext cx="3291120" cy="3427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Timing (20% software CFD)</a:t>
            </a:r>
            <a:endParaRPr b="0" lang="en-US" sz="1800" spc="-1" strike="noStrike">
              <a:solidFill>
                <a:srgbClr val="000000"/>
              </a:solidFill>
              <a:uFill>
                <a:solidFill>
                  <a:srgbClr val="ffffff"/>
                </a:solidFill>
              </a:uFill>
              <a:latin typeface="Times New Roman"/>
            </a:endParaRPr>
          </a:p>
        </p:txBody>
      </p:sp>
      <p:sp>
        <p:nvSpPr>
          <p:cNvPr id="121" name="CustomShape 9"/>
          <p:cNvSpPr/>
          <p:nvPr/>
        </p:nvSpPr>
        <p:spPr>
          <a:xfrm>
            <a:off x="6539400" y="2915280"/>
            <a:ext cx="3474000" cy="8575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Black: Oscilloscope Data</a:t>
            </a:r>
            <a:endParaRPr b="0" lang="en-US" sz="1800" spc="-1" strike="noStrike">
              <a:solidFill>
                <a:srgbClr val="00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ea typeface="DejaVu Sans"/>
              </a:rPr>
              <a:t>Red: Fourier Filtered (Irrelevant)</a:t>
            </a:r>
            <a:endParaRPr b="0" lang="en-US" sz="1800" spc="-1" strike="noStrike">
              <a:solidFill>
                <a:srgbClr val="000000"/>
              </a:solidFill>
              <a:uFill>
                <a:solidFill>
                  <a:srgbClr val="ffffff"/>
                </a:solidFill>
              </a:uFill>
              <a:latin typeface="Times New Roman"/>
            </a:endParaRPr>
          </a:p>
        </p:txBody>
      </p:sp>
      <p:sp>
        <p:nvSpPr>
          <p:cNvPr id="122" name="CustomShape 10"/>
          <p:cNvSpPr/>
          <p:nvPr/>
        </p:nvSpPr>
        <p:spPr>
          <a:xfrm>
            <a:off x="3396960" y="1266480"/>
            <a:ext cx="3186720" cy="6375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Typical PICOSEC-MICROMEGAS Waveform</a:t>
            </a:r>
            <a:endParaRPr b="0" lang="en-US" sz="1800" spc="-1" strike="noStrike">
              <a:solidFill>
                <a:srgbClr val="000000"/>
              </a:solidFill>
              <a:uFill>
                <a:solidFill>
                  <a:srgbClr val="ffffff"/>
                </a:solidFill>
              </a:uFill>
              <a:latin typeface="Times New Roman"/>
            </a:endParaRPr>
          </a:p>
        </p:txBody>
      </p:sp>
      <p:sp>
        <p:nvSpPr>
          <p:cNvPr id="123" name="TextShape 11"/>
          <p:cNvSpPr txBox="1"/>
          <p:nvPr/>
        </p:nvSpPr>
        <p:spPr>
          <a:xfrm>
            <a:off x="3582720" y="1860480"/>
            <a:ext cx="3291840" cy="343440"/>
          </a:xfrm>
          <a:prstGeom prst="rect">
            <a:avLst/>
          </a:prstGeom>
          <a:noFill/>
          <a:ln w="54720">
            <a:noFill/>
          </a:ln>
        </p:spPr>
        <p:txBody>
          <a:bodyPr lIns="90000" rIns="90000" tIns="45000" bIns="45000"/>
          <a:p>
            <a:r>
              <a:rPr b="1" lang="en-US" sz="1800" spc="-1" strike="noStrike">
                <a:solidFill>
                  <a:srgbClr val="000000"/>
                </a:solidFill>
                <a:uFill>
                  <a:solidFill>
                    <a:srgbClr val="ffffff"/>
                  </a:solidFill>
                </a:uFill>
                <a:latin typeface="Times New Roman"/>
              </a:rPr>
              <a:t>     </a:t>
            </a:r>
            <a:r>
              <a:rPr b="1" lang="en-US" sz="1800" spc="-1" strike="noStrike">
                <a:solidFill>
                  <a:srgbClr val="000000"/>
                </a:solidFill>
                <a:uFill>
                  <a:solidFill>
                    <a:srgbClr val="ffffff"/>
                  </a:solidFill>
                </a:uFill>
                <a:latin typeface="Times New Roman"/>
              </a:rPr>
              <a:t>(Experimental Data)</a:t>
            </a:r>
            <a:endParaRPr b="1" lang="en-US" sz="1800" spc="-1" strike="noStrike">
              <a:solidFill>
                <a:srgbClr val="000000"/>
              </a:solidFill>
              <a:uFill>
                <a:solidFill>
                  <a:srgbClr val="ffffff"/>
                </a:solidFill>
              </a:uFill>
              <a:latin typeface="Times New Roman"/>
            </a:endParaRPr>
          </a:p>
        </p:txBody>
      </p:sp>
      <p:pic>
        <p:nvPicPr>
          <p:cNvPr id="124" name="" descr=""/>
          <p:cNvPicPr/>
          <p:nvPr/>
        </p:nvPicPr>
        <p:blipFill>
          <a:blip r:embed="rId3"/>
          <a:stretch/>
        </p:blipFill>
        <p:spPr>
          <a:xfrm>
            <a:off x="2377440" y="91440"/>
            <a:ext cx="5600160" cy="1240200"/>
          </a:xfrm>
          <a:prstGeom prst="rect">
            <a:avLst/>
          </a:prstGeom>
          <a:ln w="5472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3" name="" descr=""/>
          <p:cNvPicPr/>
          <p:nvPr/>
        </p:nvPicPr>
        <p:blipFill>
          <a:blip r:embed="rId1"/>
          <a:stretch/>
        </p:blipFill>
        <p:spPr>
          <a:xfrm>
            <a:off x="102960" y="114120"/>
            <a:ext cx="4834080" cy="3291120"/>
          </a:xfrm>
          <a:prstGeom prst="rect">
            <a:avLst/>
          </a:prstGeom>
          <a:ln w="18360">
            <a:noFill/>
          </a:ln>
        </p:spPr>
      </p:pic>
      <p:pic>
        <p:nvPicPr>
          <p:cNvPr id="304" name="" descr=""/>
          <p:cNvPicPr/>
          <p:nvPr/>
        </p:nvPicPr>
        <p:blipFill>
          <a:blip r:embed="rId2"/>
          <a:stretch/>
        </p:blipFill>
        <p:spPr>
          <a:xfrm>
            <a:off x="5080320" y="72000"/>
            <a:ext cx="4968360" cy="3382560"/>
          </a:xfrm>
          <a:prstGeom prst="rect">
            <a:avLst/>
          </a:prstGeom>
          <a:ln w="18360">
            <a:noFill/>
          </a:ln>
        </p:spPr>
      </p:pic>
      <p:sp>
        <p:nvSpPr>
          <p:cNvPr id="305" name="CustomShape 1"/>
          <p:cNvSpPr/>
          <p:nvPr/>
        </p:nvSpPr>
        <p:spPr>
          <a:xfrm>
            <a:off x="3657600" y="182880"/>
            <a:ext cx="137088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450-350 V</a:t>
            </a:r>
            <a:endParaRPr b="0"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ea typeface="DejaVu Sans"/>
              </a:rPr>
              <a:t>450-400 V</a:t>
            </a:r>
            <a:endParaRPr b="0" lang="en-US" sz="1800" spc="-1" strike="noStrike">
              <a:solidFill>
                <a:srgbClr val="000000"/>
              </a:solidFill>
              <a:uFill>
                <a:solidFill>
                  <a:srgbClr val="ffffff"/>
                </a:solidFill>
              </a:uFill>
              <a:latin typeface="Times New Roman"/>
            </a:endParaRPr>
          </a:p>
          <a:p>
            <a:r>
              <a:rPr b="1" lang="en-US" sz="1800" spc="-1" strike="noStrike">
                <a:solidFill>
                  <a:srgbClr val="ff0000"/>
                </a:solidFill>
                <a:uFill>
                  <a:solidFill>
                    <a:srgbClr val="ffffff"/>
                  </a:solidFill>
                </a:uFill>
                <a:latin typeface="Times New Roman"/>
                <a:ea typeface="DejaVu Sans"/>
              </a:rPr>
              <a:t>450-425 V</a:t>
            </a:r>
            <a:endParaRPr b="0" lang="en-US" sz="1800" spc="-1" strike="noStrike">
              <a:solidFill>
                <a:srgbClr val="000000"/>
              </a:solidFill>
              <a:uFill>
                <a:solidFill>
                  <a:srgbClr val="ffffff"/>
                </a:solidFill>
              </a:uFill>
              <a:latin typeface="Times New Roman"/>
            </a:endParaRPr>
          </a:p>
        </p:txBody>
      </p:sp>
      <p:sp>
        <p:nvSpPr>
          <p:cNvPr id="306" name="CustomShape 2"/>
          <p:cNvSpPr/>
          <p:nvPr/>
        </p:nvSpPr>
        <p:spPr>
          <a:xfrm>
            <a:off x="8778240" y="247680"/>
            <a:ext cx="137088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450-350 V</a:t>
            </a:r>
            <a:endParaRPr b="0" lang="en-US" sz="1800" spc="-1" strike="noStrike">
              <a:solidFill>
                <a:srgbClr val="000000"/>
              </a:solidFill>
              <a:uFill>
                <a:solidFill>
                  <a:srgbClr val="ffffff"/>
                </a:solidFill>
              </a:uFill>
              <a:latin typeface="Times New Roman"/>
            </a:endParaRPr>
          </a:p>
          <a:p>
            <a:r>
              <a:rPr b="1" lang="en-US" sz="1800" spc="-1" strike="noStrike">
                <a:solidFill>
                  <a:srgbClr val="0000ff"/>
                </a:solidFill>
                <a:uFill>
                  <a:solidFill>
                    <a:srgbClr val="ffffff"/>
                  </a:solidFill>
                </a:uFill>
                <a:latin typeface="Times New Roman"/>
                <a:ea typeface="DejaVu Sans"/>
              </a:rPr>
              <a:t>450-400 V</a:t>
            </a:r>
            <a:endParaRPr b="0" lang="en-US" sz="1800" spc="-1" strike="noStrike">
              <a:solidFill>
                <a:srgbClr val="000000"/>
              </a:solidFill>
              <a:uFill>
                <a:solidFill>
                  <a:srgbClr val="ffffff"/>
                </a:solidFill>
              </a:uFill>
              <a:latin typeface="Times New Roman"/>
            </a:endParaRPr>
          </a:p>
          <a:p>
            <a:r>
              <a:rPr b="1" lang="en-US" sz="1800" spc="-1" strike="noStrike">
                <a:solidFill>
                  <a:srgbClr val="ff0000"/>
                </a:solidFill>
                <a:uFill>
                  <a:solidFill>
                    <a:srgbClr val="ffffff"/>
                  </a:solidFill>
                </a:uFill>
                <a:latin typeface="Times New Roman"/>
                <a:ea typeface="DejaVu Sans"/>
              </a:rPr>
              <a:t>450-425 V</a:t>
            </a:r>
            <a:endParaRPr b="0" lang="en-US" sz="1800" spc="-1" strike="noStrike">
              <a:solidFill>
                <a:srgbClr val="000000"/>
              </a:solidFill>
              <a:uFill>
                <a:solidFill>
                  <a:srgbClr val="ffffff"/>
                </a:solidFill>
              </a:uFill>
              <a:latin typeface="Times New Roman"/>
            </a:endParaRPr>
          </a:p>
        </p:txBody>
      </p:sp>
      <p:sp>
        <p:nvSpPr>
          <p:cNvPr id="307" name="CustomShape 3"/>
          <p:cNvSpPr/>
          <p:nvPr/>
        </p:nvSpPr>
        <p:spPr>
          <a:xfrm>
            <a:off x="365760" y="4236480"/>
            <a:ext cx="5852160" cy="16081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ff"/>
                </a:solidFill>
                <a:uFill>
                  <a:solidFill>
                    <a:srgbClr val="ffffff"/>
                  </a:solidFill>
                </a:uFill>
                <a:latin typeface="Times New Roman"/>
                <a:ea typeface="DejaVu Sans"/>
              </a:rPr>
              <a:t>The electron multiplicity in the pre-amplification avalanche is proportional to the observed electron peak’s charge. </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r>
              <a:rPr b="0" lang="en-US" sz="1800" spc="-1" strike="noStrike">
                <a:solidFill>
                  <a:srgbClr val="0000ff"/>
                </a:solidFill>
                <a:uFill>
                  <a:solidFill>
                    <a:srgbClr val="ffffff"/>
                  </a:solidFill>
                </a:uFill>
                <a:latin typeface="Times New Roman"/>
                <a:ea typeface="DejaVu Sans"/>
              </a:rPr>
              <a:t>Therefore, we choose this variable to check that the shape of the dependencies remain constant across different voltage settings.</a:t>
            </a:r>
            <a:endParaRPr b="0" lang="en-US" sz="1800" spc="-1" strike="noStrike">
              <a:solidFill>
                <a:srgbClr val="000000"/>
              </a:solidFill>
              <a:uFill>
                <a:solidFill>
                  <a:srgbClr val="ffffff"/>
                </a:solidFill>
              </a:uFill>
              <a:latin typeface="Times New Roman"/>
            </a:endParaRPr>
          </a:p>
        </p:txBody>
      </p:sp>
      <p:sp>
        <p:nvSpPr>
          <p:cNvPr id="308" name="CustomShape 4"/>
          <p:cNvSpPr/>
          <p:nvPr/>
        </p:nvSpPr>
        <p:spPr>
          <a:xfrm>
            <a:off x="0" y="3405960"/>
            <a:ext cx="49370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SAT vs </a:t>
            </a:r>
            <a:r>
              <a:rPr b="1" lang="en-US" sz="1800" spc="-1" strike="noStrike">
                <a:solidFill>
                  <a:srgbClr val="000000"/>
                </a:solidFill>
                <a:uFill>
                  <a:solidFill>
                    <a:srgbClr val="ffffff"/>
                  </a:solidFill>
                </a:uFill>
                <a:latin typeface="Times New Roman"/>
                <a:ea typeface="DejaVu Sans"/>
              </a:rPr>
              <a:t>secondary electrons’ multiplicity of pre-amplification avalanche</a:t>
            </a:r>
            <a:endParaRPr b="0" lang="en-US" sz="1800" spc="-1" strike="noStrike">
              <a:solidFill>
                <a:srgbClr val="000000"/>
              </a:solidFill>
              <a:uFill>
                <a:solidFill>
                  <a:srgbClr val="ffffff"/>
                </a:solidFill>
              </a:uFill>
              <a:latin typeface="Times New Roman"/>
            </a:endParaRPr>
          </a:p>
        </p:txBody>
      </p:sp>
      <p:sp>
        <p:nvSpPr>
          <p:cNvPr id="309" name="CustomShape 5"/>
          <p:cNvSpPr/>
          <p:nvPr/>
        </p:nvSpPr>
        <p:spPr>
          <a:xfrm>
            <a:off x="5303520" y="3383640"/>
            <a:ext cx="49370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Resolution vs </a:t>
            </a:r>
            <a:r>
              <a:rPr b="1" lang="en-US" sz="1800" spc="-1" strike="noStrike">
                <a:solidFill>
                  <a:srgbClr val="000000"/>
                </a:solidFill>
                <a:uFill>
                  <a:solidFill>
                    <a:srgbClr val="ffffff"/>
                  </a:solidFill>
                </a:uFill>
                <a:latin typeface="Times New Roman"/>
                <a:ea typeface="DejaVu Sans"/>
              </a:rPr>
              <a:t>secondary electrons’ multiplicity  of pre-amplification avalanche</a:t>
            </a:r>
            <a:endParaRPr b="0" lang="en-US" sz="1800" spc="-1" strike="noStrike">
              <a:solidFill>
                <a:srgbClr val="000000"/>
              </a:solidFill>
              <a:uFill>
                <a:solidFill>
                  <a:srgbClr val="ffffff"/>
                </a:solidFill>
              </a:uFill>
              <a:latin typeface="Times New Roman"/>
            </a:endParaRPr>
          </a:p>
        </p:txBody>
      </p:sp>
      <p:sp>
        <p:nvSpPr>
          <p:cNvPr id="310" name="TextShape 6"/>
          <p:cNvSpPr txBox="1"/>
          <p:nvPr/>
        </p:nvSpPr>
        <p:spPr>
          <a:xfrm>
            <a:off x="1463040" y="6035040"/>
            <a:ext cx="6872760" cy="849960"/>
          </a:xfrm>
          <a:prstGeom prst="rect">
            <a:avLst/>
          </a:prstGeom>
          <a:noFill/>
          <a:ln w="54720">
            <a:noFill/>
          </a:ln>
        </p:spPr>
        <p:txBody>
          <a:bodyPr lIns="90000" rIns="90000" tIns="45000" bIns="45000"/>
          <a:p>
            <a:r>
              <a:rPr b="0" lang="en-US" sz="1800" spc="-1" strike="noStrike">
                <a:solidFill>
                  <a:srgbClr val="ff0000"/>
                </a:solidFill>
                <a:uFill>
                  <a:solidFill>
                    <a:srgbClr val="ffffff"/>
                  </a:solidFill>
                </a:uFill>
                <a:latin typeface="Times New Roman"/>
              </a:rPr>
              <a:t>The simulation predicts that the time dependence</a:t>
            </a:r>
            <a:endParaRPr b="0" lang="en-US" sz="1800" spc="-1" strike="noStrike">
              <a:solidFill>
                <a:srgbClr val="ff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rPr>
              <a:t>of the timing characteristics on the e-peak size is independent of the drift</a:t>
            </a:r>
            <a:endParaRPr b="0" lang="en-US" sz="1800" spc="-1" strike="noStrike">
              <a:solidFill>
                <a:srgbClr val="ff0000"/>
              </a:solidFill>
              <a:uFill>
                <a:solidFill>
                  <a:srgbClr val="ffffff"/>
                </a:solidFill>
              </a:uFill>
              <a:latin typeface="Times New Roman"/>
            </a:endParaRPr>
          </a:p>
          <a:p>
            <a:r>
              <a:rPr b="0" lang="en-US" sz="1800" spc="-1" strike="noStrike">
                <a:solidFill>
                  <a:srgbClr val="ff0000"/>
                </a:solidFill>
                <a:uFill>
                  <a:solidFill>
                    <a:srgbClr val="ffffff"/>
                  </a:solidFill>
                </a:uFill>
                <a:latin typeface="Times New Roman"/>
              </a:rPr>
              <a:t>voltage settings.</a:t>
            </a:r>
            <a:endParaRPr b="0" lang="en-US" sz="1800" spc="-1" strike="noStrike">
              <a:solidFill>
                <a:srgbClr val="ff0000"/>
              </a:solidFill>
              <a:uFill>
                <a:solidFill>
                  <a:srgbClr val="ffffff"/>
                </a:solidFill>
              </a:uFill>
              <a:latin typeface="Times New Roman"/>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flipH="1">
            <a:off x="786960" y="410400"/>
            <a:ext cx="8503920" cy="53035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800" spc="-1" strike="noStrike">
                <a:solidFill>
                  <a:srgbClr val="0000ff"/>
                </a:solidFill>
                <a:uFill>
                  <a:solidFill>
                    <a:srgbClr val="ffffff"/>
                  </a:solidFill>
                </a:uFill>
                <a:latin typeface="Times New Roman"/>
                <a:ea typeface="DejaVu Sans"/>
              </a:rPr>
              <a:t>Conclusions</a:t>
            </a: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We developed a simulation tool based on Garfield++ (using Magboltz) to study the SAT and Time Resolution dependence on the e-peak size, observed  by studying the PICOSEC-MicroMegas response to single photoelectrons.</a:t>
            </a:r>
            <a:endParaRPr b="0" lang="en-US" sz="1800" spc="-1" strike="noStrike">
              <a:solidFill>
                <a:srgbClr val="000000"/>
              </a:solidFill>
              <a:uFill>
                <a:solidFill>
                  <a:srgbClr val="ffffff"/>
                </a:solidFill>
              </a:uFill>
              <a:latin typeface="Times New Roman"/>
            </a:endParaRPr>
          </a:p>
          <a:p>
            <a:pPr algn="just">
              <a:lnSpc>
                <a:spcPct val="100000"/>
              </a:lnSpc>
            </a:pP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simulation describes qualitatively the observed experimental effects and,</a:t>
            </a: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we have strong indications that by trimming the parameters of the simulation (noise, penning, etc) we can quantitatively reproduce the experimental results.</a:t>
            </a: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We have used this simulation to pinpoint the origin of the observed effects. We concluded that the observed effects are due to the dependence of the effective drift velocity of the primary photolectron with the distance at which it produces the first ionization with respect to its initial position.</a:t>
            </a: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endParaRPr b="0" lang="en-US" sz="1800" spc="-1" strike="noStrike">
              <a:solidFill>
                <a:srgbClr val="000000"/>
              </a:solidFill>
              <a:uFill>
                <a:solidFill>
                  <a:srgbClr val="ffffff"/>
                </a:solidFill>
              </a:uFill>
              <a:latin typeface="Times New Roman"/>
            </a:endParaRPr>
          </a:p>
          <a:p>
            <a:pPr marL="216000" indent="-214560" algn="just">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We have concluded that the reason for which the timing resolution vs e-peak size does not seem to depend on the drift voltage, is that a larger drift field will make the time resolution smaller but will enlarge the charge distribution, keeping the dependence essentially the same across different drift fields.</a:t>
            </a:r>
            <a:endParaRPr b="0" lang="en-US" sz="1800" spc="-1" strike="noStrike">
              <a:solidFill>
                <a:srgbClr val="000000"/>
              </a:solidFill>
              <a:uFill>
                <a:solidFill>
                  <a:srgbClr val="ffffff"/>
                </a:solidFill>
              </a:uFill>
              <a:latin typeface="Times New Roman"/>
            </a:endParaRPr>
          </a:p>
        </p:txBody>
      </p:sp>
      <p:sp>
        <p:nvSpPr>
          <p:cNvPr id="312" name="TextShape 2"/>
          <p:cNvSpPr txBox="1"/>
          <p:nvPr/>
        </p:nvSpPr>
        <p:spPr>
          <a:xfrm>
            <a:off x="3291840" y="6583680"/>
            <a:ext cx="3291840" cy="343440"/>
          </a:xfrm>
          <a:prstGeom prst="rect">
            <a:avLst/>
          </a:prstGeom>
          <a:noFill/>
          <a:ln w="54720">
            <a:noFill/>
          </a:ln>
        </p:spPr>
        <p:txBody>
          <a:bodyPr lIns="90000" rIns="90000" tIns="45000" bIns="45000"/>
          <a:p>
            <a:r>
              <a:rPr b="1" lang="en-US" sz="1800" spc="-1" strike="noStrike">
                <a:solidFill>
                  <a:srgbClr val="000000"/>
                </a:solidFill>
                <a:uFill>
                  <a:solidFill>
                    <a:srgbClr val="ffffff"/>
                  </a:solidFill>
                </a:uFill>
                <a:latin typeface="Times New Roman"/>
              </a:rPr>
              <a:t>I thank you for your attention.</a:t>
            </a:r>
            <a:endParaRPr b="1" lang="en-US" sz="1800" spc="-1" strike="noStrike">
              <a:solidFill>
                <a:srgbClr val="000000"/>
              </a:solidFill>
              <a:uFill>
                <a:solidFill>
                  <a:srgbClr val="ffffff"/>
                </a:solidFill>
              </a:uFill>
              <a:latin typeface="Times New Roman"/>
            </a:endParaRPr>
          </a:p>
        </p:txBody>
      </p:sp>
      <p:sp>
        <p:nvSpPr>
          <p:cNvPr id="313" name="TextShape 3"/>
          <p:cNvSpPr txBox="1"/>
          <p:nvPr/>
        </p:nvSpPr>
        <p:spPr>
          <a:xfrm>
            <a:off x="91440" y="7223760"/>
            <a:ext cx="5852160" cy="34344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Konstantinos Paraschou &amp; </a:t>
            </a:r>
            <a:r>
              <a:rPr b="0" lang="en-US" sz="1800" spc="-1" strike="noStrike">
                <a:solidFill>
                  <a:srgbClr val="000000"/>
                </a:solidFill>
                <a:uFill>
                  <a:solidFill>
                    <a:srgbClr val="ffffff"/>
                  </a:solidFill>
                </a:uFill>
                <a:latin typeface="Times New Roman"/>
                <a:ea typeface="DejaVu Sans"/>
              </a:rPr>
              <a:t>Spyros Eust. Tzamarias</a:t>
            </a:r>
            <a:endParaRPr b="0" lang="en-US" sz="1800" spc="-1" strike="noStrike">
              <a:solidFill>
                <a:srgbClr val="000000"/>
              </a:solidFill>
              <a:uFill>
                <a:solidFill>
                  <a:srgbClr val="ffffff"/>
                </a:solidFill>
              </a:uFill>
              <a:latin typeface="Times New Roman"/>
            </a:endParaRPr>
          </a:p>
        </p:txBody>
      </p:sp>
      <p:sp>
        <p:nvSpPr>
          <p:cNvPr id="314" name="TextShape 4"/>
          <p:cNvSpPr txBox="1"/>
          <p:nvPr/>
        </p:nvSpPr>
        <p:spPr>
          <a:xfrm>
            <a:off x="5816160" y="7231320"/>
            <a:ext cx="4377600" cy="41364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Aristotle University of Thessaloniki (AUTh)</a:t>
            </a:r>
            <a:endParaRPr b="0" lang="en-US" sz="1800" spc="-1" strike="noStrike">
              <a:solidFill>
                <a:srgbClr val="000000"/>
              </a:solidFill>
              <a:uFill>
                <a:solidFill>
                  <a:srgbClr val="ffffff"/>
                </a:solidFill>
              </a:uFill>
              <a:latin typeface="Times New Roman"/>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3108960" y="2926080"/>
            <a:ext cx="3200400" cy="652680"/>
          </a:xfrm>
          <a:prstGeom prst="rect">
            <a:avLst/>
          </a:prstGeom>
          <a:noFill/>
          <a:ln w="54720">
            <a:noFill/>
          </a:ln>
        </p:spPr>
        <p:txBody>
          <a:bodyPr lIns="90000" rIns="90000" tIns="45000" bIns="45000"/>
          <a:p>
            <a:r>
              <a:rPr b="0" lang="en-US" sz="4000" spc="-1" strike="noStrike">
                <a:solidFill>
                  <a:srgbClr val="000000"/>
                </a:solidFill>
                <a:uFill>
                  <a:solidFill>
                    <a:srgbClr val="ffffff"/>
                  </a:solidFill>
                </a:uFill>
                <a:latin typeface="Times New Roman"/>
              </a:rPr>
              <a:t>Backup Slides </a:t>
            </a:r>
            <a:endParaRPr b="0" lang="en-US" sz="1800" spc="-1" strike="noStrike">
              <a:solidFill>
                <a:srgbClr val="000000"/>
              </a:solidFill>
              <a:uFill>
                <a:solidFill>
                  <a:srgbClr val="ffffff"/>
                </a:solidFill>
              </a:uFill>
              <a:latin typeface="Times New Roman"/>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6" name="" descr=""/>
          <p:cNvPicPr/>
          <p:nvPr/>
        </p:nvPicPr>
        <p:blipFill>
          <a:blip r:embed="rId1"/>
          <a:stretch/>
        </p:blipFill>
        <p:spPr>
          <a:xfrm>
            <a:off x="2053080" y="1737360"/>
            <a:ext cx="5627880" cy="3894840"/>
          </a:xfrm>
          <a:prstGeom prst="rect">
            <a:avLst/>
          </a:prstGeom>
          <a:ln w="54720">
            <a:noFill/>
          </a:ln>
        </p:spPr>
      </p:pic>
      <p:sp>
        <p:nvSpPr>
          <p:cNvPr id="317" name="TextShape 1"/>
          <p:cNvSpPr txBox="1"/>
          <p:nvPr/>
        </p:nvSpPr>
        <p:spPr>
          <a:xfrm>
            <a:off x="5303520" y="2899440"/>
            <a:ext cx="2286000" cy="84960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Anode Voltage: 450 V</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Drift Voltage:    350 V</a:t>
            </a:r>
            <a:endParaRPr b="0" lang="en-US" sz="1800" spc="-1" strike="noStrike">
              <a:solidFill>
                <a:srgbClr val="000000"/>
              </a:solidFill>
              <a:uFill>
                <a:solidFill>
                  <a:srgbClr val="ffffff"/>
                </a:solidFill>
              </a:uFill>
              <a:latin typeface="Times New Roman"/>
            </a:endParaRPr>
          </a:p>
        </p:txBody>
      </p:sp>
      <p:sp>
        <p:nvSpPr>
          <p:cNvPr id="318" name="TextShape 2"/>
          <p:cNvSpPr txBox="1"/>
          <p:nvPr/>
        </p:nvSpPr>
        <p:spPr>
          <a:xfrm rot="16137000">
            <a:off x="996120" y="2864520"/>
            <a:ext cx="1860120" cy="34344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Number of Events</a:t>
            </a:r>
            <a:endParaRPr b="0" lang="en-US" sz="1800" spc="-1" strike="noStrike">
              <a:solidFill>
                <a:srgbClr val="000000"/>
              </a:solidFill>
              <a:uFill>
                <a:solidFill>
                  <a:srgbClr val="ffffff"/>
                </a:solidFill>
              </a:uFill>
              <a:latin typeface="Times New Roman"/>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9" name="" descr=""/>
          <p:cNvPicPr/>
          <p:nvPr/>
        </p:nvPicPr>
        <p:blipFill>
          <a:blip r:embed="rId1"/>
          <a:srcRect l="0" t="0" r="7223" b="0"/>
          <a:stretch/>
        </p:blipFill>
        <p:spPr>
          <a:xfrm>
            <a:off x="118800" y="91800"/>
            <a:ext cx="4818600" cy="3579120"/>
          </a:xfrm>
          <a:prstGeom prst="rect">
            <a:avLst/>
          </a:prstGeom>
          <a:ln>
            <a:noFill/>
          </a:ln>
        </p:spPr>
      </p:pic>
      <p:pic>
        <p:nvPicPr>
          <p:cNvPr id="320" name="" descr=""/>
          <p:cNvPicPr/>
          <p:nvPr/>
        </p:nvPicPr>
        <p:blipFill>
          <a:blip r:embed="rId2"/>
          <a:srcRect l="0" t="0" r="8036" b="0"/>
          <a:stretch/>
        </p:blipFill>
        <p:spPr>
          <a:xfrm>
            <a:off x="5190480" y="3931920"/>
            <a:ext cx="4776480" cy="3579120"/>
          </a:xfrm>
          <a:prstGeom prst="rect">
            <a:avLst/>
          </a:prstGeom>
          <a:ln>
            <a:noFill/>
          </a:ln>
        </p:spPr>
      </p:pic>
      <p:pic>
        <p:nvPicPr>
          <p:cNvPr id="321" name="" descr=""/>
          <p:cNvPicPr/>
          <p:nvPr/>
        </p:nvPicPr>
        <p:blipFill>
          <a:blip r:embed="rId3"/>
          <a:srcRect l="0" t="0" r="8810" b="0"/>
          <a:stretch/>
        </p:blipFill>
        <p:spPr>
          <a:xfrm>
            <a:off x="5230440" y="169920"/>
            <a:ext cx="4736160" cy="357912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Picture 2" descr=""/>
          <p:cNvPicPr/>
          <p:nvPr/>
        </p:nvPicPr>
        <p:blipFill>
          <a:blip r:embed="rId1"/>
          <a:stretch/>
        </p:blipFill>
        <p:spPr>
          <a:xfrm>
            <a:off x="6035040" y="162360"/>
            <a:ext cx="3656880" cy="3677400"/>
          </a:xfrm>
          <a:prstGeom prst="rect">
            <a:avLst/>
          </a:prstGeom>
          <a:ln>
            <a:noFill/>
          </a:ln>
        </p:spPr>
      </p:pic>
      <p:sp>
        <p:nvSpPr>
          <p:cNvPr id="126" name="CustomShape 1"/>
          <p:cNvSpPr/>
          <p:nvPr/>
        </p:nvSpPr>
        <p:spPr>
          <a:xfrm>
            <a:off x="1920240" y="641880"/>
            <a:ext cx="3916080" cy="11862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ff"/>
                </a:solidFill>
                <a:uFill>
                  <a:solidFill>
                    <a:srgbClr val="ffffff"/>
                  </a:solidFill>
                </a:uFill>
                <a:latin typeface="Times New Roman"/>
                <a:ea typeface="DejaVu Sans"/>
              </a:rPr>
              <a:t>The e-peak amplitude and e-peak charge distributions, corresponding to single photoelectrons, can be parameterized using the Polya Distribution (Red line).</a:t>
            </a:r>
            <a:endParaRPr b="0" lang="en-US" sz="1800" spc="-1" strike="noStrike">
              <a:solidFill>
                <a:srgbClr val="0000ff"/>
              </a:solidFill>
              <a:uFill>
                <a:solidFill>
                  <a:srgbClr val="ffffff"/>
                </a:solidFill>
              </a:uFill>
              <a:latin typeface="Times New Roman"/>
            </a:endParaRPr>
          </a:p>
        </p:txBody>
      </p:sp>
      <p:sp>
        <p:nvSpPr>
          <p:cNvPr id="127" name="CustomShape 2"/>
          <p:cNvSpPr/>
          <p:nvPr/>
        </p:nvSpPr>
        <p:spPr>
          <a:xfrm>
            <a:off x="274320" y="4208040"/>
            <a:ext cx="3537000" cy="20091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9900"/>
                </a:solidFill>
                <a:uFill>
                  <a:solidFill>
                    <a:srgbClr val="ffffff"/>
                  </a:solidFill>
                </a:uFill>
                <a:latin typeface="Times New Roman"/>
                <a:ea typeface="DejaVu Sans"/>
              </a:rPr>
              <a:t>The timing distributions, in narrow bins of e-peak charge (or  amplitude) are Gaussians. However the mean and sigma values of the timing distributions are dependent on the size of the e-peak</a:t>
            </a:r>
            <a:r>
              <a:rPr b="0" lang="en-US" sz="1800" spc="-1" strike="noStrike">
                <a:solidFill>
                  <a:srgbClr val="009900"/>
                </a:solidFill>
                <a:uFill>
                  <a:solidFill>
                    <a:srgbClr val="ffffff"/>
                  </a:solidFill>
                </a:uFill>
                <a:latin typeface="Calibri"/>
                <a:ea typeface="DejaVu Sans"/>
              </a:rPr>
              <a:t>.</a:t>
            </a:r>
            <a:endParaRPr b="0" lang="en-US" sz="1800" spc="-1" strike="noStrike">
              <a:solidFill>
                <a:srgbClr val="009900"/>
              </a:solidFill>
              <a:uFill>
                <a:solidFill>
                  <a:srgbClr val="ffffff"/>
                </a:solidFill>
              </a:uFill>
              <a:latin typeface="Times New Roman"/>
            </a:endParaRPr>
          </a:p>
        </p:txBody>
      </p:sp>
      <p:pic>
        <p:nvPicPr>
          <p:cNvPr id="128" name="Picture 7" descr=""/>
          <p:cNvPicPr/>
          <p:nvPr/>
        </p:nvPicPr>
        <p:blipFill>
          <a:blip r:embed="rId2"/>
          <a:stretch/>
        </p:blipFill>
        <p:spPr>
          <a:xfrm>
            <a:off x="3990600" y="3931920"/>
            <a:ext cx="5775840" cy="2651040"/>
          </a:xfrm>
          <a:prstGeom prst="rect">
            <a:avLst/>
          </a:prstGeom>
          <a:ln>
            <a:noFill/>
          </a:ln>
        </p:spPr>
      </p:pic>
      <p:pic>
        <p:nvPicPr>
          <p:cNvPr id="129" name="Picture 8" descr=""/>
          <p:cNvPicPr/>
          <p:nvPr/>
        </p:nvPicPr>
        <p:blipFill>
          <a:blip r:embed="rId3"/>
          <a:stretch/>
        </p:blipFill>
        <p:spPr>
          <a:xfrm>
            <a:off x="3749040" y="4226400"/>
            <a:ext cx="1704600" cy="221760"/>
          </a:xfrm>
          <a:prstGeom prst="rect">
            <a:avLst/>
          </a:prstGeom>
          <a:ln>
            <a:noFill/>
          </a:ln>
        </p:spPr>
      </p:pic>
      <p:pic>
        <p:nvPicPr>
          <p:cNvPr id="130" name="" descr=""/>
          <p:cNvPicPr/>
          <p:nvPr/>
        </p:nvPicPr>
        <p:blipFill>
          <a:blip r:embed="rId4"/>
          <a:stretch/>
        </p:blipFill>
        <p:spPr>
          <a:xfrm>
            <a:off x="8154720" y="5278680"/>
            <a:ext cx="1963800" cy="220680"/>
          </a:xfrm>
          <a:prstGeom prst="rect">
            <a:avLst/>
          </a:prstGeom>
          <a:ln>
            <a:noFill/>
          </a:ln>
        </p:spPr>
      </p:pic>
      <p:sp>
        <p:nvSpPr>
          <p:cNvPr id="131" name="CustomShape 3"/>
          <p:cNvSpPr/>
          <p:nvPr/>
        </p:nvSpPr>
        <p:spPr>
          <a:xfrm>
            <a:off x="4480560" y="6712920"/>
            <a:ext cx="585144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Mean  = Signal Arrival Time (SAT)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ea typeface="DejaVu Sans"/>
              </a:rPr>
              <a:t>Sigma = Time Resolution</a:t>
            </a:r>
            <a:endParaRPr b="0" lang="en-US" sz="1800" spc="-1" strike="noStrike">
              <a:solidFill>
                <a:srgbClr val="000000"/>
              </a:solidFill>
              <a:uFill>
                <a:solidFill>
                  <a:srgbClr val="ffffff"/>
                </a:solidFill>
              </a:uFill>
              <a:latin typeface="Times New Roman"/>
            </a:endParaRPr>
          </a:p>
        </p:txBody>
      </p:sp>
      <p:sp>
        <p:nvSpPr>
          <p:cNvPr id="132" name="TextShape 4"/>
          <p:cNvSpPr txBox="1"/>
          <p:nvPr/>
        </p:nvSpPr>
        <p:spPr>
          <a:xfrm>
            <a:off x="2665440" y="36000"/>
            <a:ext cx="3383280" cy="343440"/>
          </a:xfrm>
          <a:prstGeom prst="rect">
            <a:avLst/>
          </a:prstGeom>
          <a:noFill/>
          <a:ln w="54720">
            <a:noFill/>
          </a:ln>
        </p:spPr>
        <p:txBody>
          <a:bodyPr lIns="90000" rIns="90000" tIns="45000" bIns="45000"/>
          <a:p>
            <a:r>
              <a:rPr b="1" lang="en-US" sz="1800" spc="-1" strike="noStrike">
                <a:solidFill>
                  <a:srgbClr val="000000"/>
                </a:solidFill>
                <a:uFill>
                  <a:solidFill>
                    <a:srgbClr val="ffffff"/>
                  </a:solidFill>
                </a:uFill>
                <a:latin typeface="Times New Roman"/>
              </a:rPr>
              <a:t>(Experimental Data)</a:t>
            </a:r>
            <a:endParaRPr b="1" lang="en-US" sz="18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217800" y="91440"/>
            <a:ext cx="4079160" cy="4197600"/>
          </a:xfrm>
          <a:prstGeom prst="rect">
            <a:avLst/>
          </a:prstGeom>
          <a:ln w="18360">
            <a:noFill/>
          </a:ln>
        </p:spPr>
      </p:pic>
      <p:sp>
        <p:nvSpPr>
          <p:cNvPr id="134" name="CustomShape 1"/>
          <p:cNvSpPr/>
          <p:nvPr/>
        </p:nvSpPr>
        <p:spPr>
          <a:xfrm>
            <a:off x="91440" y="4249800"/>
            <a:ext cx="457128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Signal Arrival Time dependence on electron peak charge for different drift voltages</a:t>
            </a:r>
            <a:endParaRPr b="0" lang="en-US" sz="1800" spc="-1" strike="noStrike">
              <a:solidFill>
                <a:srgbClr val="000000"/>
              </a:solidFill>
              <a:uFill>
                <a:solidFill>
                  <a:srgbClr val="ffffff"/>
                </a:solidFill>
              </a:uFill>
              <a:latin typeface="Times New Roman"/>
            </a:endParaRPr>
          </a:p>
        </p:txBody>
      </p:sp>
      <p:pic>
        <p:nvPicPr>
          <p:cNvPr id="135" name="" descr=""/>
          <p:cNvPicPr/>
          <p:nvPr/>
        </p:nvPicPr>
        <p:blipFill>
          <a:blip r:embed="rId2"/>
          <a:stretch/>
        </p:blipFill>
        <p:spPr>
          <a:xfrm>
            <a:off x="5578920" y="0"/>
            <a:ext cx="4417920" cy="4388400"/>
          </a:xfrm>
          <a:prstGeom prst="rect">
            <a:avLst/>
          </a:prstGeom>
          <a:ln w="18360">
            <a:noFill/>
          </a:ln>
        </p:spPr>
      </p:pic>
      <p:sp>
        <p:nvSpPr>
          <p:cNvPr id="136" name="CustomShape 2"/>
          <p:cNvSpPr/>
          <p:nvPr/>
        </p:nvSpPr>
        <p:spPr>
          <a:xfrm>
            <a:off x="5669280" y="4249800"/>
            <a:ext cx="4571280" cy="595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Fig: Time Resolution dependence on electron peak charge for different drift voltages</a:t>
            </a:r>
            <a:endParaRPr b="0" lang="en-US" sz="1800" spc="-1" strike="noStrike">
              <a:solidFill>
                <a:srgbClr val="000000"/>
              </a:solidFill>
              <a:uFill>
                <a:solidFill>
                  <a:srgbClr val="ffffff"/>
                </a:solidFill>
              </a:uFill>
              <a:latin typeface="Times New Roman"/>
            </a:endParaRPr>
          </a:p>
        </p:txBody>
      </p:sp>
      <p:sp>
        <p:nvSpPr>
          <p:cNvPr id="137" name="CustomShape 3"/>
          <p:cNvSpPr/>
          <p:nvPr/>
        </p:nvSpPr>
        <p:spPr>
          <a:xfrm>
            <a:off x="0" y="6675120"/>
            <a:ext cx="886896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Purpose of the simulation is to simulate these effects (1, 2, 3) and investigate the mechanism that produces them.</a:t>
            </a:r>
            <a:endParaRPr b="0" lang="en-US" sz="1800" spc="-1" strike="noStrike">
              <a:solidFill>
                <a:srgbClr val="000000"/>
              </a:solidFill>
              <a:uFill>
                <a:solidFill>
                  <a:srgbClr val="ffffff"/>
                </a:solidFill>
              </a:uFill>
              <a:latin typeface="Times New Roman"/>
            </a:endParaRPr>
          </a:p>
        </p:txBody>
      </p:sp>
      <p:sp>
        <p:nvSpPr>
          <p:cNvPr id="138" name="CustomShape 4"/>
          <p:cNvSpPr/>
          <p:nvPr/>
        </p:nvSpPr>
        <p:spPr>
          <a:xfrm>
            <a:off x="0" y="5593680"/>
            <a:ext cx="9691920" cy="13550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ff0000"/>
                </a:solidFill>
                <a:uFill>
                  <a:solidFill>
                    <a:srgbClr val="ffffff"/>
                  </a:solidFill>
                </a:uFill>
                <a:latin typeface="Times New Roman"/>
                <a:ea typeface="DejaVu Sans"/>
              </a:rPr>
              <a:t>Traditionally, the dependency of SAT on the electron peak charge is called “slewing” or “time-walk” and is a weakness of the timing technique which is used. We use a different name because the origin of this dependency is, in our case, physical. </a:t>
            </a:r>
            <a:endParaRPr b="0" lang="en-US" sz="1800" spc="-1" strike="noStrike">
              <a:solidFill>
                <a:srgbClr val="ff0000"/>
              </a:solidFill>
              <a:uFill>
                <a:solidFill>
                  <a:srgbClr val="ffffff"/>
                </a:solidFill>
              </a:uFill>
              <a:latin typeface="Times New Roman"/>
            </a:endParaRPr>
          </a:p>
        </p:txBody>
      </p:sp>
      <p:sp>
        <p:nvSpPr>
          <p:cNvPr id="139" name="CustomShape 5"/>
          <p:cNvSpPr/>
          <p:nvPr/>
        </p:nvSpPr>
        <p:spPr>
          <a:xfrm>
            <a:off x="0" y="4911120"/>
            <a:ext cx="9966240" cy="8488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Both dependencies are parameterized with a function                         . </a:t>
            </a:r>
            <a:r>
              <a:rPr b="0" i="1" lang="en-US" sz="1800" spc="-1" strike="noStrike">
                <a:solidFill>
                  <a:srgbClr val="000000"/>
                </a:solidFill>
                <a:uFill>
                  <a:solidFill>
                    <a:srgbClr val="ffffff"/>
                  </a:solidFill>
                </a:uFill>
                <a:latin typeface="Times New Roman"/>
                <a:ea typeface="DejaVu Sans"/>
              </a:rPr>
              <a:t>b</a:t>
            </a:r>
            <a:r>
              <a:rPr b="0" lang="en-US" sz="1800" spc="-1" strike="noStrike">
                <a:solidFill>
                  <a:srgbClr val="000000"/>
                </a:solidFill>
                <a:uFill>
                  <a:solidFill>
                    <a:srgbClr val="ffffff"/>
                  </a:solidFill>
                </a:uFill>
                <a:latin typeface="Times New Roman"/>
                <a:ea typeface="DejaVu Sans"/>
              </a:rPr>
              <a:t> and </a:t>
            </a:r>
            <a:r>
              <a:rPr b="0" i="1" lang="en-US" sz="1800" spc="-1" strike="noStrike">
                <a:solidFill>
                  <a:srgbClr val="000000"/>
                </a:solidFill>
                <a:uFill>
                  <a:solidFill>
                    <a:srgbClr val="ffffff"/>
                  </a:solidFill>
                </a:uFill>
                <a:latin typeface="Times New Roman"/>
                <a:ea typeface="DejaVu Sans"/>
              </a:rPr>
              <a:t>w</a:t>
            </a:r>
            <a:r>
              <a:rPr b="0" lang="en-US" sz="1800" spc="-1" strike="noStrike">
                <a:solidFill>
                  <a:srgbClr val="000000"/>
                </a:solidFill>
                <a:uFill>
                  <a:solidFill>
                    <a:srgbClr val="ffffff"/>
                  </a:solidFill>
                </a:uFill>
                <a:latin typeface="Times New Roman"/>
                <a:ea typeface="DejaVu Sans"/>
              </a:rPr>
              <a:t> parameters are common to all drift voltages while </a:t>
            </a:r>
            <a:r>
              <a:rPr b="0" i="1" lang="en-US" sz="1800" spc="-1" strike="noStrike">
                <a:solidFill>
                  <a:srgbClr val="000000"/>
                </a:solidFill>
                <a:uFill>
                  <a:solidFill>
                    <a:srgbClr val="ffffff"/>
                  </a:solidFill>
                </a:uFill>
                <a:latin typeface="Times New Roman"/>
                <a:ea typeface="DejaVu Sans"/>
              </a:rPr>
              <a:t>a</a:t>
            </a:r>
            <a:r>
              <a:rPr b="0" lang="en-US" sz="1800" spc="-1" strike="noStrike">
                <a:solidFill>
                  <a:srgbClr val="000000"/>
                </a:solidFill>
                <a:uFill>
                  <a:solidFill>
                    <a:srgbClr val="ffffff"/>
                  </a:solidFill>
                </a:uFill>
                <a:latin typeface="Times New Roman"/>
                <a:ea typeface="DejaVu Sans"/>
              </a:rPr>
              <a:t> is common to all only for the resolution dependence.</a:t>
            </a:r>
            <a:endParaRPr b="0" lang="en-US" sz="1800" spc="-1" strike="noStrike">
              <a:solidFill>
                <a:srgbClr val="000000"/>
              </a:solidFill>
              <a:uFill>
                <a:solidFill>
                  <a:srgbClr val="ffffff"/>
                </a:solidFill>
              </a:uFill>
              <a:latin typeface="Times New Roman"/>
            </a:endParaRPr>
          </a:p>
        </p:txBody>
      </p:sp>
      <p:sp>
        <p:nvSpPr>
          <p:cNvPr id="140" name="CustomShape 6"/>
          <p:cNvSpPr/>
          <p:nvPr/>
        </p:nvSpPr>
        <p:spPr>
          <a:xfrm>
            <a:off x="6126480" y="457200"/>
            <a:ext cx="347400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3.) Resolution vs charge is independent of Drift Voltage/Field!</a:t>
            </a:r>
            <a:endParaRPr b="0" lang="en-US" sz="1800" spc="-1" strike="noStrike">
              <a:solidFill>
                <a:srgbClr val="000000"/>
              </a:solidFill>
              <a:uFill>
                <a:solidFill>
                  <a:srgbClr val="ffffff"/>
                </a:solidFill>
              </a:uFill>
              <a:latin typeface="Times New Roman"/>
            </a:endParaRPr>
          </a:p>
        </p:txBody>
      </p:sp>
      <p:sp>
        <p:nvSpPr>
          <p:cNvPr id="141" name="CustomShape 7"/>
          <p:cNvSpPr/>
          <p:nvPr/>
        </p:nvSpPr>
        <p:spPr>
          <a:xfrm>
            <a:off x="640080" y="430560"/>
            <a:ext cx="3474000" cy="8488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1.) SAT vs charge shape is independent of Drift Voltage/Field!</a:t>
            </a:r>
            <a:endParaRPr b="0" lang="en-US" sz="1800" spc="-1" strike="noStrike">
              <a:solidFill>
                <a:srgbClr val="000000"/>
              </a:solidFill>
              <a:uFill>
                <a:solidFill>
                  <a:srgbClr val="ffffff"/>
                </a:solidFill>
              </a:uFill>
              <a:latin typeface="Times New Roman"/>
            </a:endParaRPr>
          </a:p>
        </p:txBody>
      </p:sp>
      <p:sp>
        <p:nvSpPr>
          <p:cNvPr id="142" name="CustomShape 8"/>
          <p:cNvSpPr/>
          <p:nvPr/>
        </p:nvSpPr>
        <p:spPr>
          <a:xfrm>
            <a:off x="3732120" y="365760"/>
            <a:ext cx="1920600" cy="94032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ea typeface="DejaVu Sans"/>
              </a:rPr>
              <a:t>2.) Large signals arrive earlier that smaller ones!</a:t>
            </a:r>
            <a:endParaRPr b="0" lang="en-US" sz="1800" spc="-1" strike="noStrike">
              <a:solidFill>
                <a:srgbClr val="000000"/>
              </a:solidFill>
              <a:uFill>
                <a:solidFill>
                  <a:srgbClr val="ffffff"/>
                </a:solidFill>
              </a:uFill>
              <a:latin typeface="Times New Roman"/>
            </a:endParaRPr>
          </a:p>
        </p:txBody>
      </p:sp>
      <p:pic>
        <p:nvPicPr>
          <p:cNvPr id="143" name="" descr=""/>
          <p:cNvPicPr/>
          <p:nvPr/>
        </p:nvPicPr>
        <p:blipFill>
          <a:blip r:embed="rId3"/>
          <a:stretch/>
        </p:blipFill>
        <p:spPr>
          <a:xfrm>
            <a:off x="5029200" y="4842720"/>
            <a:ext cx="1370880" cy="460080"/>
          </a:xfrm>
          <a:prstGeom prst="rect">
            <a:avLst/>
          </a:prstGeom>
          <a:ln w="18360">
            <a:noFill/>
          </a:ln>
        </p:spPr>
      </p:pic>
      <p:sp>
        <p:nvSpPr>
          <p:cNvPr id="144" name="TextShape 9"/>
          <p:cNvSpPr txBox="1"/>
          <p:nvPr/>
        </p:nvSpPr>
        <p:spPr>
          <a:xfrm>
            <a:off x="3169440" y="36000"/>
            <a:ext cx="3383280" cy="343440"/>
          </a:xfrm>
          <a:prstGeom prst="rect">
            <a:avLst/>
          </a:prstGeom>
          <a:noFill/>
          <a:ln w="54720">
            <a:noFill/>
          </a:ln>
        </p:spPr>
        <p:txBody>
          <a:bodyPr lIns="90000" rIns="90000" tIns="45000" bIns="45000"/>
          <a:p>
            <a:r>
              <a:rPr b="1" lang="en-US" sz="1800" spc="-1" strike="noStrike">
                <a:solidFill>
                  <a:srgbClr val="000000"/>
                </a:solidFill>
                <a:uFill>
                  <a:solidFill>
                    <a:srgbClr val="ffffff"/>
                  </a:solidFill>
                </a:uFill>
                <a:latin typeface="Times New Roman"/>
              </a:rPr>
              <a:t>(Experimental Data)</a:t>
            </a:r>
            <a:endParaRPr b="1" lang="en-US" sz="180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91440" y="137880"/>
            <a:ext cx="4845600" cy="41932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ea typeface="DejaVu Sans"/>
              </a:rPr>
              <a:t>Used Garfield++ to simulate the PICOSEC detector’s response to single photoelectrons.</a:t>
            </a:r>
            <a:endParaRPr b="0" lang="en-US" sz="1800" spc="-1" strike="noStrike">
              <a:solidFill>
                <a:srgbClr val="000000"/>
              </a:solidFill>
              <a:uFill>
                <a:solidFill>
                  <a:srgbClr val="ffffff"/>
                </a:solidFill>
              </a:uFill>
              <a:latin typeface="Times New Roman"/>
            </a:endParaRPr>
          </a:p>
          <a:p>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Gas is COMPASS mixture</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(80% Ne + 10% CF</a:t>
            </a:r>
            <a:r>
              <a:rPr b="1" lang="en-US" sz="1800" spc="-1" strike="noStrike" baseline="-33000">
                <a:solidFill>
                  <a:srgbClr val="000000"/>
                </a:solidFill>
                <a:uFill>
                  <a:solidFill>
                    <a:srgbClr val="ffffff"/>
                  </a:solidFill>
                </a:uFill>
                <a:latin typeface="Times New Roman"/>
                <a:ea typeface="DejaVu Sans"/>
              </a:rPr>
              <a:t>4</a:t>
            </a:r>
            <a:r>
              <a:rPr b="0" lang="en-US" sz="1800" spc="-1" strike="noStrike">
                <a:solidFill>
                  <a:srgbClr val="000000"/>
                </a:solidFill>
                <a:uFill>
                  <a:solidFill>
                    <a:srgbClr val="ffffff"/>
                  </a:solidFill>
                </a:uFill>
                <a:latin typeface="Times New Roman"/>
                <a:ea typeface="DejaVu Sans"/>
              </a:rPr>
              <a:t> + 10% C</a:t>
            </a:r>
            <a:r>
              <a:rPr b="1" lang="en-US" sz="1800" spc="-1" strike="noStrike" baseline="-33000">
                <a:solidFill>
                  <a:srgbClr val="000000"/>
                </a:solidFill>
                <a:uFill>
                  <a:solidFill>
                    <a:srgbClr val="ffffff"/>
                  </a:solidFill>
                </a:uFill>
                <a:latin typeface="Times New Roman"/>
                <a:ea typeface="DejaVu Sans"/>
              </a:rPr>
              <a:t>2</a:t>
            </a:r>
            <a:r>
              <a:rPr b="0" lang="en-US" sz="1800" spc="-1" strike="noStrike">
                <a:solidFill>
                  <a:srgbClr val="000000"/>
                </a:solidFill>
                <a:uFill>
                  <a:solidFill>
                    <a:srgbClr val="ffffff"/>
                  </a:solidFill>
                </a:uFill>
                <a:latin typeface="Times New Roman"/>
                <a:ea typeface="DejaVu Sans"/>
              </a:rPr>
              <a:t>H</a:t>
            </a:r>
            <a:r>
              <a:rPr b="1" lang="en-US" sz="1800" spc="-1" strike="noStrike" baseline="-33000">
                <a:solidFill>
                  <a:srgbClr val="000000"/>
                </a:solidFill>
                <a:uFill>
                  <a:solidFill>
                    <a:srgbClr val="ffffff"/>
                  </a:solidFill>
                </a:uFill>
                <a:latin typeface="Times New Roman"/>
                <a:ea typeface="DejaVu Sans"/>
              </a:rPr>
              <a:t>6</a:t>
            </a:r>
            <a:r>
              <a:rPr b="0"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At 1010mbar pressure.</a:t>
            </a:r>
            <a:endParaRPr b="0" lang="en-US" sz="1800" spc="-1" strike="noStrike">
              <a:solidFill>
                <a:srgbClr val="000000"/>
              </a:solidFill>
              <a:uFill>
                <a:solidFill>
                  <a:srgbClr val="ffffff"/>
                </a:solidFill>
              </a:uFill>
              <a:latin typeface="Times New Roman"/>
            </a:endParaRPr>
          </a:p>
          <a:p>
            <a:pPr>
              <a:lnSpc>
                <a:spcPct val="100000"/>
              </a:lnSpc>
            </a:pP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ANSYS model of mesh: </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woven but not calendered</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Drift gap = 200 μm</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Amplification gap = 128 μm</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Mesh Thickness = 36 μm</a:t>
            </a:r>
            <a:endParaRPr b="0" lang="en-US" sz="1800" spc="-1" strike="noStrike">
              <a:solidFill>
                <a:srgbClr val="000000"/>
              </a:solidFill>
              <a:uFill>
                <a:solidFill>
                  <a:srgbClr val="ffffff"/>
                </a:solidFill>
              </a:uFill>
              <a:latin typeface="Times New Roman"/>
            </a:endParaRPr>
          </a:p>
          <a:p>
            <a:pPr>
              <a:lnSpc>
                <a:spcPct val="100000"/>
              </a:lnSpc>
            </a:pP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Amplification Voltage  = 450 V  → E =  35 kV/cm</a:t>
            </a:r>
            <a:endParaRPr b="0" lang="en-US" sz="1800" spc="-1" strike="noStrike">
              <a:solidFill>
                <a:srgbClr val="000000"/>
              </a:solidFill>
              <a:uFill>
                <a:solidFill>
                  <a:srgbClr val="ffffff"/>
                </a:solidFill>
              </a:uFill>
              <a:latin typeface="Times New Roman"/>
            </a:endParaRPr>
          </a:p>
          <a:p>
            <a:pPr>
              <a:lnSpc>
                <a:spcPct val="100000"/>
              </a:lnSpc>
            </a:pPr>
            <a:r>
              <a:rPr b="0" lang="en-US" sz="1800" spc="-1" strike="noStrike">
                <a:solidFill>
                  <a:srgbClr val="000000"/>
                </a:solidFill>
                <a:uFill>
                  <a:solidFill>
                    <a:srgbClr val="ffffff"/>
                  </a:solidFill>
                </a:uFill>
                <a:latin typeface="Times New Roman"/>
                <a:ea typeface="DejaVu Sans"/>
              </a:rPr>
              <a:t>Drift Voltage = 300-425 V → E in [15, 21] kV/cm</a:t>
            </a:r>
            <a:endParaRPr b="0" lang="en-US" sz="1800" spc="-1" strike="noStrike">
              <a:solidFill>
                <a:srgbClr val="000000"/>
              </a:solidFill>
              <a:uFill>
                <a:solidFill>
                  <a:srgbClr val="ffffff"/>
                </a:solidFill>
              </a:uFill>
              <a:latin typeface="Times New Roman"/>
            </a:endParaRPr>
          </a:p>
        </p:txBody>
      </p:sp>
      <p:sp>
        <p:nvSpPr>
          <p:cNvPr id="146" name="CustomShape 2"/>
          <p:cNvSpPr/>
          <p:nvPr/>
        </p:nvSpPr>
        <p:spPr>
          <a:xfrm>
            <a:off x="91440" y="4794840"/>
            <a:ext cx="4937040" cy="160812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9900"/>
                </a:solidFill>
                <a:uFill>
                  <a:solidFill>
                    <a:srgbClr val="ffffff"/>
                  </a:solidFill>
                </a:uFill>
                <a:latin typeface="Times New Roman"/>
                <a:ea typeface="DejaVu Sans"/>
              </a:rPr>
              <a:t>However, electronics, capacitance couplings etc., shape the pulse significantly. Using the technique presented by S. Tzamarias in the Open Lectures today, we fit the average shape of the experimental data with the average shape of the simulation to estimate the transfer function.</a:t>
            </a:r>
            <a:endParaRPr b="1" lang="en-US" sz="1800" spc="-1" strike="noStrike">
              <a:solidFill>
                <a:srgbClr val="009900"/>
              </a:solidFill>
              <a:uFill>
                <a:solidFill>
                  <a:srgbClr val="ffffff"/>
                </a:solidFill>
              </a:uFill>
              <a:latin typeface="Times New Roman"/>
            </a:endParaRPr>
          </a:p>
        </p:txBody>
      </p:sp>
      <p:pic>
        <p:nvPicPr>
          <p:cNvPr id="147" name="Picture 5" descr=""/>
          <p:cNvPicPr/>
          <p:nvPr/>
        </p:nvPicPr>
        <p:blipFill>
          <a:blip r:embed="rId1"/>
          <a:srcRect l="0" t="0" r="8385" b="0"/>
          <a:stretch/>
        </p:blipFill>
        <p:spPr>
          <a:xfrm>
            <a:off x="5212080" y="3113280"/>
            <a:ext cx="4571640" cy="3378960"/>
          </a:xfrm>
          <a:prstGeom prst="rect">
            <a:avLst/>
          </a:prstGeom>
          <a:ln>
            <a:noFill/>
          </a:ln>
        </p:spPr>
      </p:pic>
      <p:pic>
        <p:nvPicPr>
          <p:cNvPr id="148" name="" descr=""/>
          <p:cNvPicPr/>
          <p:nvPr/>
        </p:nvPicPr>
        <p:blipFill>
          <a:blip r:embed="rId2"/>
          <a:stretch/>
        </p:blipFill>
        <p:spPr>
          <a:xfrm>
            <a:off x="4416840" y="91440"/>
            <a:ext cx="5662440" cy="2833920"/>
          </a:xfrm>
          <a:prstGeom prst="rect">
            <a:avLst/>
          </a:prstGeom>
          <a:ln w="18360">
            <a:noFill/>
          </a:ln>
        </p:spPr>
      </p:pic>
      <p:pic>
        <p:nvPicPr>
          <p:cNvPr id="149" name="" descr=""/>
          <p:cNvPicPr/>
          <p:nvPr/>
        </p:nvPicPr>
        <p:blipFill>
          <a:blip r:embed="rId3"/>
          <a:stretch/>
        </p:blipFill>
        <p:spPr>
          <a:xfrm>
            <a:off x="3108960" y="3785760"/>
            <a:ext cx="265320" cy="236880"/>
          </a:xfrm>
          <a:prstGeom prst="rect">
            <a:avLst/>
          </a:prstGeom>
          <a:ln w="18360">
            <a:noFill/>
          </a:ln>
        </p:spPr>
      </p:pic>
      <p:sp>
        <p:nvSpPr>
          <p:cNvPr id="150" name="TextShape 3"/>
          <p:cNvSpPr txBox="1"/>
          <p:nvPr/>
        </p:nvSpPr>
        <p:spPr>
          <a:xfrm>
            <a:off x="274320" y="6766560"/>
            <a:ext cx="9692640" cy="596520"/>
          </a:xfrm>
          <a:prstGeom prst="rect">
            <a:avLst/>
          </a:prstGeom>
          <a:noFill/>
          <a:ln w="54720">
            <a:noFill/>
          </a:ln>
        </p:spPr>
        <p:txBody>
          <a:bodyPr lIns="90000" rIns="90000" tIns="45000" bIns="45000"/>
          <a:p>
            <a:r>
              <a:rPr b="1" lang="en-US" sz="1800" spc="-1" strike="noStrike">
                <a:solidFill>
                  <a:srgbClr val="ff0000"/>
                </a:solidFill>
                <a:uFill>
                  <a:solidFill>
                    <a:srgbClr val="ffffff"/>
                  </a:solidFill>
                </a:uFill>
                <a:latin typeface="Times New Roman"/>
              </a:rPr>
              <a:t>Before we search for the mechanism, we should check that the simulation gives comparable results with the experiment, and that the effects are actually present.</a:t>
            </a:r>
            <a:endParaRPr b="1" lang="en-US" sz="1800" spc="-1" strike="noStrike">
              <a:solidFill>
                <a:srgbClr val="ff0000"/>
              </a:solidFill>
              <a:uFill>
                <a:solidFill>
                  <a:srgbClr val="ffffff"/>
                </a:solidFill>
              </a:uFill>
              <a:latin typeface="Times New Roman"/>
            </a:endParaRPr>
          </a:p>
        </p:txBody>
      </p:sp>
      <p:sp>
        <p:nvSpPr>
          <p:cNvPr id="151" name="TextShape 4"/>
          <p:cNvSpPr txBox="1"/>
          <p:nvPr/>
        </p:nvSpPr>
        <p:spPr>
          <a:xfrm>
            <a:off x="4937760" y="6217920"/>
            <a:ext cx="5029200" cy="111420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Black: Experiment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Red: Fit of Simulation    Transfer function to Black</a:t>
            </a:r>
            <a:endParaRPr b="0" lang="en-US" sz="1800" spc="-1" strike="noStrike">
              <a:solidFill>
                <a:srgbClr val="000000"/>
              </a:solidFill>
              <a:uFill>
                <a:solidFill>
                  <a:srgbClr val="ffffff"/>
                </a:solidFill>
              </a:uFill>
              <a:latin typeface="Times New Roman"/>
            </a:endParaRPr>
          </a:p>
        </p:txBody>
      </p:sp>
      <p:pic>
        <p:nvPicPr>
          <p:cNvPr id="152" name="" descr=""/>
          <p:cNvPicPr/>
          <p:nvPr/>
        </p:nvPicPr>
        <p:blipFill>
          <a:blip r:embed="rId4"/>
          <a:srcRect l="29520" t="0" r="23524" b="0"/>
          <a:stretch/>
        </p:blipFill>
        <p:spPr>
          <a:xfrm>
            <a:off x="7079760" y="6436800"/>
            <a:ext cx="182520" cy="399600"/>
          </a:xfrm>
          <a:prstGeom prst="rect">
            <a:avLst/>
          </a:prstGeom>
          <a:ln w="54720">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 descr=""/>
          <p:cNvPicPr/>
          <p:nvPr/>
        </p:nvPicPr>
        <p:blipFill>
          <a:blip r:embed="rId1"/>
          <a:srcRect l="0" t="6624" r="8252" b="0"/>
          <a:stretch/>
        </p:blipFill>
        <p:spPr>
          <a:xfrm>
            <a:off x="6400800" y="690480"/>
            <a:ext cx="3579480" cy="2468520"/>
          </a:xfrm>
          <a:prstGeom prst="rect">
            <a:avLst/>
          </a:prstGeom>
          <a:ln>
            <a:noFill/>
          </a:ln>
        </p:spPr>
      </p:pic>
      <p:sp>
        <p:nvSpPr>
          <p:cNvPr id="154" name="CustomShape 1"/>
          <p:cNvSpPr/>
          <p:nvPr/>
        </p:nvSpPr>
        <p:spPr>
          <a:xfrm>
            <a:off x="1141200" y="252000"/>
            <a:ext cx="1418760" cy="34596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Simulation</a:t>
            </a:r>
            <a:endParaRPr b="0" lang="en-US" sz="1800" spc="-1" strike="noStrike">
              <a:solidFill>
                <a:srgbClr val="000000"/>
              </a:solidFill>
              <a:uFill>
                <a:solidFill>
                  <a:srgbClr val="ffffff"/>
                </a:solidFill>
              </a:uFill>
              <a:latin typeface="Times New Roman"/>
            </a:endParaRPr>
          </a:p>
        </p:txBody>
      </p:sp>
      <p:sp>
        <p:nvSpPr>
          <p:cNvPr id="155" name="CustomShape 2"/>
          <p:cNvSpPr/>
          <p:nvPr/>
        </p:nvSpPr>
        <p:spPr>
          <a:xfrm>
            <a:off x="7406640" y="290880"/>
            <a:ext cx="2194200" cy="34596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Experiment</a:t>
            </a:r>
            <a:endParaRPr b="0" lang="en-US" sz="1800" spc="-1" strike="noStrike">
              <a:solidFill>
                <a:srgbClr val="000000"/>
              </a:solidFill>
              <a:uFill>
                <a:solidFill>
                  <a:srgbClr val="ffffff"/>
                </a:solidFill>
              </a:uFill>
              <a:latin typeface="Times New Roman"/>
            </a:endParaRPr>
          </a:p>
        </p:txBody>
      </p:sp>
      <p:sp>
        <p:nvSpPr>
          <p:cNvPr id="156" name="CustomShape 3"/>
          <p:cNvSpPr/>
          <p:nvPr/>
        </p:nvSpPr>
        <p:spPr>
          <a:xfrm>
            <a:off x="4017600" y="0"/>
            <a:ext cx="2559960" cy="34596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Signal Arrival Time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(vs charge)</a:t>
            </a:r>
            <a:endParaRPr b="0" lang="en-US" sz="1800" spc="-1" strike="noStrike">
              <a:solidFill>
                <a:srgbClr val="000000"/>
              </a:solidFill>
              <a:uFill>
                <a:solidFill>
                  <a:srgbClr val="ffffff"/>
                </a:solidFill>
              </a:uFill>
              <a:latin typeface="Times New Roman"/>
            </a:endParaRPr>
          </a:p>
        </p:txBody>
      </p:sp>
      <p:sp>
        <p:nvSpPr>
          <p:cNvPr id="157" name="Line 4"/>
          <p:cNvSpPr/>
          <p:nvPr/>
        </p:nvSpPr>
        <p:spPr>
          <a:xfrm>
            <a:off x="5023440" y="565200"/>
            <a:ext cx="360" cy="4846320"/>
          </a:xfrm>
          <a:prstGeom prst="line">
            <a:avLst/>
          </a:prstGeom>
          <a:ln>
            <a:solidFill>
              <a:srgbClr val="000000"/>
            </a:solidFill>
          </a:ln>
        </p:spPr>
        <p:style>
          <a:lnRef idx="0"/>
          <a:fillRef idx="0"/>
          <a:effectRef idx="0"/>
          <a:fontRef idx="minor"/>
        </p:style>
      </p:sp>
      <p:pic>
        <p:nvPicPr>
          <p:cNvPr id="158" name="" descr=""/>
          <p:cNvPicPr/>
          <p:nvPr/>
        </p:nvPicPr>
        <p:blipFill>
          <a:blip r:embed="rId2"/>
          <a:srcRect l="0" t="8110" r="9627" b="0"/>
          <a:stretch/>
        </p:blipFill>
        <p:spPr>
          <a:xfrm>
            <a:off x="0" y="548640"/>
            <a:ext cx="3618360" cy="2493000"/>
          </a:xfrm>
          <a:prstGeom prst="rect">
            <a:avLst/>
          </a:prstGeom>
          <a:ln>
            <a:noFill/>
          </a:ln>
        </p:spPr>
      </p:pic>
      <p:pic>
        <p:nvPicPr>
          <p:cNvPr id="159" name="" descr=""/>
          <p:cNvPicPr/>
          <p:nvPr/>
        </p:nvPicPr>
        <p:blipFill>
          <a:blip r:embed="rId3"/>
          <a:srcRect l="0" t="9413" r="8458" b="0"/>
          <a:stretch/>
        </p:blipFill>
        <p:spPr>
          <a:xfrm>
            <a:off x="6431040" y="3131280"/>
            <a:ext cx="3585960" cy="2404440"/>
          </a:xfrm>
          <a:prstGeom prst="rect">
            <a:avLst/>
          </a:prstGeom>
          <a:ln>
            <a:noFill/>
          </a:ln>
        </p:spPr>
      </p:pic>
      <p:pic>
        <p:nvPicPr>
          <p:cNvPr id="160" name="" descr=""/>
          <p:cNvPicPr/>
          <p:nvPr/>
        </p:nvPicPr>
        <p:blipFill>
          <a:blip r:embed="rId4"/>
          <a:srcRect l="0" t="8686" r="0" b="0"/>
          <a:stretch/>
        </p:blipFill>
        <p:spPr>
          <a:xfrm>
            <a:off x="29880" y="3108960"/>
            <a:ext cx="3948840" cy="2443320"/>
          </a:xfrm>
          <a:prstGeom prst="rect">
            <a:avLst/>
          </a:prstGeom>
          <a:ln>
            <a:noFill/>
          </a:ln>
        </p:spPr>
      </p:pic>
      <p:sp>
        <p:nvSpPr>
          <p:cNvPr id="161" name="CustomShape 5"/>
          <p:cNvSpPr/>
          <p:nvPr/>
        </p:nvSpPr>
        <p:spPr>
          <a:xfrm>
            <a:off x="274320" y="5572800"/>
            <a:ext cx="2194560" cy="64512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Black = Experiment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Color = Simulation</a:t>
            </a:r>
            <a:endParaRPr b="0" lang="en-US" sz="1800" spc="-1" strike="noStrike">
              <a:solidFill>
                <a:srgbClr val="000000"/>
              </a:solidFill>
              <a:uFill>
                <a:solidFill>
                  <a:srgbClr val="ffffff"/>
                </a:solidFill>
              </a:uFill>
              <a:latin typeface="Times New Roman"/>
            </a:endParaRPr>
          </a:p>
        </p:txBody>
      </p:sp>
      <p:sp>
        <p:nvSpPr>
          <p:cNvPr id="162" name="CustomShape 6"/>
          <p:cNvSpPr/>
          <p:nvPr/>
        </p:nvSpPr>
        <p:spPr>
          <a:xfrm>
            <a:off x="7453800" y="5572800"/>
            <a:ext cx="2238840" cy="64512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Black = Simulation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Color = Experiment</a:t>
            </a:r>
            <a:endParaRPr b="0" lang="en-US" sz="1800" spc="-1" strike="noStrike">
              <a:solidFill>
                <a:srgbClr val="000000"/>
              </a:solidFill>
              <a:uFill>
                <a:solidFill>
                  <a:srgbClr val="ffffff"/>
                </a:solidFill>
              </a:uFill>
              <a:latin typeface="Times New Roman"/>
            </a:endParaRPr>
          </a:p>
        </p:txBody>
      </p:sp>
      <p:sp>
        <p:nvSpPr>
          <p:cNvPr id="163" name="TextShape 7"/>
          <p:cNvSpPr txBox="1"/>
          <p:nvPr/>
        </p:nvSpPr>
        <p:spPr>
          <a:xfrm>
            <a:off x="1097280" y="6712920"/>
            <a:ext cx="4846320" cy="602280"/>
          </a:xfrm>
          <a:prstGeom prst="rect">
            <a:avLst/>
          </a:prstGeom>
          <a:noFill/>
          <a:ln w="54720">
            <a:noFill/>
          </a:ln>
        </p:spPr>
        <p:txBody>
          <a:bodyPr lIns="90000" rIns="90000" tIns="45000" bIns="45000"/>
          <a:p>
            <a:r>
              <a:rPr b="0" lang="en-US" sz="1800" spc="-1" strike="noStrike">
                <a:solidFill>
                  <a:srgbClr val="0000ff"/>
                </a:solidFill>
                <a:uFill>
                  <a:solidFill>
                    <a:srgbClr val="ffffff"/>
                  </a:solidFill>
                </a:uFill>
                <a:latin typeface="Times New Roman"/>
              </a:rPr>
              <a:t>Qualitatively, we reproduce the dependence.</a:t>
            </a:r>
            <a:endParaRPr b="0" lang="en-US" sz="1800" spc="-1" strike="noStrike">
              <a:solidFill>
                <a:srgbClr val="0000ff"/>
              </a:solidFill>
              <a:uFill>
                <a:solidFill>
                  <a:srgbClr val="ffffff"/>
                </a:solidFill>
              </a:uFill>
              <a:latin typeface="Times New Roman"/>
            </a:endParaRPr>
          </a:p>
        </p:txBody>
      </p:sp>
      <p:sp>
        <p:nvSpPr>
          <p:cNvPr id="164" name="TextShape 8"/>
          <p:cNvSpPr txBox="1"/>
          <p:nvPr/>
        </p:nvSpPr>
        <p:spPr>
          <a:xfrm>
            <a:off x="7406640" y="7004880"/>
            <a:ext cx="2743200" cy="60228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Signal arrival times have been globally shifted. </a:t>
            </a:r>
            <a:endParaRPr b="0" lang="en-US" sz="1800" spc="-1" strike="noStrike">
              <a:solidFill>
                <a:srgbClr val="000000"/>
              </a:solidFill>
              <a:uFill>
                <a:solidFill>
                  <a:srgbClr val="ffffff"/>
                </a:solidFill>
              </a:uFill>
              <a:latin typeface="Times New Roman"/>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 descr=""/>
          <p:cNvPicPr/>
          <p:nvPr/>
        </p:nvPicPr>
        <p:blipFill>
          <a:blip r:embed="rId1"/>
          <a:srcRect l="0" t="0" r="5458" b="0"/>
          <a:stretch/>
        </p:blipFill>
        <p:spPr>
          <a:xfrm>
            <a:off x="6549480" y="3013200"/>
            <a:ext cx="3530160" cy="2530440"/>
          </a:xfrm>
          <a:prstGeom prst="rect">
            <a:avLst/>
          </a:prstGeom>
          <a:ln>
            <a:noFill/>
          </a:ln>
        </p:spPr>
      </p:pic>
      <p:pic>
        <p:nvPicPr>
          <p:cNvPr id="166" name="" descr=""/>
          <p:cNvPicPr/>
          <p:nvPr/>
        </p:nvPicPr>
        <p:blipFill>
          <a:blip r:embed="rId2"/>
          <a:stretch/>
        </p:blipFill>
        <p:spPr>
          <a:xfrm>
            <a:off x="0" y="2867760"/>
            <a:ext cx="3949200" cy="2675880"/>
          </a:xfrm>
          <a:prstGeom prst="rect">
            <a:avLst/>
          </a:prstGeom>
          <a:ln>
            <a:noFill/>
          </a:ln>
        </p:spPr>
      </p:pic>
      <p:pic>
        <p:nvPicPr>
          <p:cNvPr id="167" name="" descr=""/>
          <p:cNvPicPr/>
          <p:nvPr/>
        </p:nvPicPr>
        <p:blipFill>
          <a:blip r:embed="rId3"/>
          <a:srcRect l="0" t="6624" r="8252" b="0"/>
          <a:stretch/>
        </p:blipFill>
        <p:spPr>
          <a:xfrm>
            <a:off x="6400800" y="690480"/>
            <a:ext cx="3579480" cy="2468520"/>
          </a:xfrm>
          <a:prstGeom prst="rect">
            <a:avLst/>
          </a:prstGeom>
          <a:ln>
            <a:noFill/>
          </a:ln>
        </p:spPr>
      </p:pic>
      <p:pic>
        <p:nvPicPr>
          <p:cNvPr id="168" name="" descr=""/>
          <p:cNvPicPr/>
          <p:nvPr/>
        </p:nvPicPr>
        <p:blipFill>
          <a:blip r:embed="rId4"/>
          <a:srcRect l="0" t="8246" r="0" b="0"/>
          <a:stretch/>
        </p:blipFill>
        <p:spPr>
          <a:xfrm>
            <a:off x="41760" y="650880"/>
            <a:ext cx="3912840" cy="2432520"/>
          </a:xfrm>
          <a:prstGeom prst="rect">
            <a:avLst/>
          </a:prstGeom>
          <a:ln>
            <a:noFill/>
          </a:ln>
        </p:spPr>
      </p:pic>
      <p:sp>
        <p:nvSpPr>
          <p:cNvPr id="169" name="CustomShape 1"/>
          <p:cNvSpPr/>
          <p:nvPr/>
        </p:nvSpPr>
        <p:spPr>
          <a:xfrm>
            <a:off x="1141200" y="252000"/>
            <a:ext cx="1419120" cy="34308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Simulation</a:t>
            </a:r>
            <a:endParaRPr b="0" lang="en-US" sz="1800" spc="-1" strike="noStrike">
              <a:solidFill>
                <a:srgbClr val="000000"/>
              </a:solidFill>
              <a:uFill>
                <a:solidFill>
                  <a:srgbClr val="ffffff"/>
                </a:solidFill>
              </a:uFill>
              <a:latin typeface="Times New Roman"/>
            </a:endParaRPr>
          </a:p>
        </p:txBody>
      </p:sp>
      <p:sp>
        <p:nvSpPr>
          <p:cNvPr id="170" name="CustomShape 2"/>
          <p:cNvSpPr/>
          <p:nvPr/>
        </p:nvSpPr>
        <p:spPr>
          <a:xfrm>
            <a:off x="7406640" y="290880"/>
            <a:ext cx="2194200" cy="34308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Experiment</a:t>
            </a:r>
            <a:endParaRPr b="0" lang="en-US" sz="1800" spc="-1" strike="noStrike">
              <a:solidFill>
                <a:srgbClr val="000000"/>
              </a:solidFill>
              <a:uFill>
                <a:solidFill>
                  <a:srgbClr val="ffffff"/>
                </a:solidFill>
              </a:uFill>
              <a:latin typeface="Times New Roman"/>
            </a:endParaRPr>
          </a:p>
        </p:txBody>
      </p:sp>
      <p:sp>
        <p:nvSpPr>
          <p:cNvPr id="171" name="CustomShape 3"/>
          <p:cNvSpPr/>
          <p:nvPr/>
        </p:nvSpPr>
        <p:spPr>
          <a:xfrm>
            <a:off x="822960" y="6364800"/>
            <a:ext cx="8686800" cy="40176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ff"/>
                </a:solidFill>
                <a:uFill>
                  <a:solidFill>
                    <a:srgbClr val="ffffff"/>
                  </a:solidFill>
                </a:uFill>
                <a:latin typeface="Arial"/>
              </a:rPr>
              <a:t>After including noise, the shape of the correlations come to much better agreement.   </a:t>
            </a:r>
            <a:endParaRPr b="0" lang="en-US" sz="1800" spc="-1" strike="noStrike">
              <a:solidFill>
                <a:srgbClr val="0000ff"/>
              </a:solidFill>
              <a:uFill>
                <a:solidFill>
                  <a:srgbClr val="ffffff"/>
                </a:solidFill>
              </a:uFill>
              <a:latin typeface="Times New Roman"/>
            </a:endParaRPr>
          </a:p>
        </p:txBody>
      </p:sp>
      <p:sp>
        <p:nvSpPr>
          <p:cNvPr id="172" name="CustomShape 4"/>
          <p:cNvSpPr/>
          <p:nvPr/>
        </p:nvSpPr>
        <p:spPr>
          <a:xfrm>
            <a:off x="138600" y="5481360"/>
            <a:ext cx="2421720" cy="55368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Black = Experiment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Color = Simulation</a:t>
            </a:r>
            <a:endParaRPr b="0" lang="en-US" sz="1800" spc="-1" strike="noStrike">
              <a:solidFill>
                <a:srgbClr val="000000"/>
              </a:solidFill>
              <a:uFill>
                <a:solidFill>
                  <a:srgbClr val="ffffff"/>
                </a:solidFill>
              </a:uFill>
              <a:latin typeface="Times New Roman"/>
            </a:endParaRPr>
          </a:p>
        </p:txBody>
      </p:sp>
      <p:sp>
        <p:nvSpPr>
          <p:cNvPr id="173" name="CustomShape 5"/>
          <p:cNvSpPr/>
          <p:nvPr/>
        </p:nvSpPr>
        <p:spPr>
          <a:xfrm>
            <a:off x="6996600" y="5543640"/>
            <a:ext cx="2513160" cy="67428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Black = Simulation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Color = Experiment</a:t>
            </a:r>
            <a:endParaRPr b="0" lang="en-US" sz="1800" spc="-1" strike="noStrike">
              <a:solidFill>
                <a:srgbClr val="000000"/>
              </a:solidFill>
              <a:uFill>
                <a:solidFill>
                  <a:srgbClr val="ffffff"/>
                </a:solidFill>
              </a:uFill>
              <a:latin typeface="Times New Roman"/>
            </a:endParaRPr>
          </a:p>
        </p:txBody>
      </p:sp>
      <p:sp>
        <p:nvSpPr>
          <p:cNvPr id="174" name="Line 6"/>
          <p:cNvSpPr/>
          <p:nvPr/>
        </p:nvSpPr>
        <p:spPr>
          <a:xfrm>
            <a:off x="5059440" y="493200"/>
            <a:ext cx="360" cy="4846320"/>
          </a:xfrm>
          <a:prstGeom prst="line">
            <a:avLst/>
          </a:prstGeom>
          <a:ln>
            <a:solidFill>
              <a:srgbClr val="000000"/>
            </a:solidFill>
          </a:ln>
        </p:spPr>
        <p:style>
          <a:lnRef idx="0"/>
          <a:fillRef idx="0"/>
          <a:effectRef idx="0"/>
          <a:fontRef idx="minor"/>
        </p:style>
      </p:sp>
      <p:sp>
        <p:nvSpPr>
          <p:cNvPr id="175" name="CustomShape 7"/>
          <p:cNvSpPr/>
          <p:nvPr/>
        </p:nvSpPr>
        <p:spPr>
          <a:xfrm>
            <a:off x="2743920" y="274320"/>
            <a:ext cx="1279800" cy="34596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After noise</a:t>
            </a:r>
            <a:endParaRPr b="0" lang="en-US" sz="1800" spc="-1" strike="noStrike">
              <a:solidFill>
                <a:srgbClr val="000000"/>
              </a:solidFill>
              <a:uFill>
                <a:solidFill>
                  <a:srgbClr val="ffffff"/>
                </a:solidFill>
              </a:uFill>
              <a:latin typeface="Times New Roman"/>
            </a:endParaRPr>
          </a:p>
        </p:txBody>
      </p:sp>
      <p:sp>
        <p:nvSpPr>
          <p:cNvPr id="176" name="TextShape 8"/>
          <p:cNvSpPr txBox="1"/>
          <p:nvPr/>
        </p:nvSpPr>
        <p:spPr>
          <a:xfrm>
            <a:off x="7406640" y="7005600"/>
            <a:ext cx="2743200" cy="858240"/>
          </a:xfrm>
          <a:prstGeom prst="rect">
            <a:avLst/>
          </a:prstGeom>
          <a:noFill/>
          <a:ln w="54720">
            <a:noFill/>
          </a:ln>
        </p:spPr>
        <p:txBody>
          <a:bodyPr lIns="90000" rIns="90000" tIns="45000" bIns="45000"/>
          <a:p>
            <a:r>
              <a:rPr b="0" lang="en-US" sz="1800" spc="-1" strike="noStrike">
                <a:solidFill>
                  <a:srgbClr val="000000"/>
                </a:solidFill>
                <a:uFill>
                  <a:solidFill>
                    <a:srgbClr val="ffffff"/>
                  </a:solidFill>
                </a:uFill>
                <a:latin typeface="Times New Roman"/>
              </a:rPr>
              <a:t>Signal arrival times have been globally shifted. </a:t>
            </a:r>
            <a:endParaRPr b="0" lang="en-US" sz="1800" spc="-1" strike="noStrike">
              <a:solidFill>
                <a:srgbClr val="000000"/>
              </a:solidFill>
              <a:uFill>
                <a:solidFill>
                  <a:srgbClr val="ffffff"/>
                </a:solidFill>
              </a:uFill>
              <a:latin typeface="Times New Roman"/>
            </a:endParaRPr>
          </a:p>
        </p:txBody>
      </p:sp>
      <p:sp>
        <p:nvSpPr>
          <p:cNvPr id="177" name="CustomShape 9"/>
          <p:cNvSpPr/>
          <p:nvPr/>
        </p:nvSpPr>
        <p:spPr>
          <a:xfrm>
            <a:off x="4023720" y="39600"/>
            <a:ext cx="2559960" cy="345960"/>
          </a:xfrm>
          <a:prstGeom prst="rect">
            <a:avLst/>
          </a:prstGeom>
          <a:noFill/>
          <a:ln>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Arial"/>
              </a:rPr>
              <a:t>Signal Arrival Time</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Arial"/>
              </a:rPr>
              <a:t>      </a:t>
            </a:r>
            <a:r>
              <a:rPr b="0" lang="en-US" sz="1800" spc="-1" strike="noStrike">
                <a:solidFill>
                  <a:srgbClr val="000000"/>
                </a:solidFill>
                <a:uFill>
                  <a:solidFill>
                    <a:srgbClr val="ffffff"/>
                  </a:solidFill>
                </a:uFill>
                <a:latin typeface="Arial"/>
              </a:rPr>
              <a:t>(vs charge)</a:t>
            </a:r>
            <a:endParaRPr b="0" lang="en-US" sz="1800" spc="-1" strike="noStrike">
              <a:solidFill>
                <a:srgbClr val="000000"/>
              </a:solidFill>
              <a:uFill>
                <a:solidFill>
                  <a:srgbClr val="ffffff"/>
                </a:solidFill>
              </a:uFill>
              <a:latin typeface="Times New Roman"/>
            </a:endParaRPr>
          </a:p>
        </p:txBody>
      </p:sp>
      <p:sp>
        <p:nvSpPr>
          <p:cNvPr id="178" name="CustomShape 10"/>
          <p:cNvSpPr/>
          <p:nvPr/>
        </p:nvSpPr>
        <p:spPr>
          <a:xfrm>
            <a:off x="3566160" y="731520"/>
            <a:ext cx="1645920" cy="8492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+2.5 mV RMS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Uncorrelated,</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Gaussian</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noise</a:t>
            </a:r>
            <a:endParaRPr b="0" lang="en-US" sz="1800" spc="-1" strike="noStrike">
              <a:solidFill>
                <a:srgbClr val="000000"/>
              </a:solidFill>
              <a:uFill>
                <a:solidFill>
                  <a:srgbClr val="ffffff"/>
                </a:solidFill>
              </a:uFill>
              <a:latin typeface="Times New Roman"/>
            </a:endParaRPr>
          </a:p>
        </p:txBody>
      </p:sp>
      <p:sp>
        <p:nvSpPr>
          <p:cNvPr id="179" name="TextShape 11"/>
          <p:cNvSpPr txBox="1"/>
          <p:nvPr/>
        </p:nvSpPr>
        <p:spPr>
          <a:xfrm>
            <a:off x="182880" y="6896880"/>
            <a:ext cx="6858000" cy="858240"/>
          </a:xfrm>
          <a:prstGeom prst="rect">
            <a:avLst/>
          </a:prstGeom>
          <a:noFill/>
          <a:ln w="54720">
            <a:noFill/>
          </a:ln>
        </p:spPr>
        <p:txBody>
          <a:bodyPr lIns="90000" rIns="90000" tIns="45000" bIns="45000"/>
          <a:p>
            <a:r>
              <a:rPr b="1" lang="en-US" sz="1800" spc="-1" strike="noStrike">
                <a:solidFill>
                  <a:srgbClr val="009900"/>
                </a:solidFill>
                <a:uFill>
                  <a:solidFill>
                    <a:srgbClr val="ffffff"/>
                  </a:solidFill>
                </a:uFill>
                <a:latin typeface="Times New Roman"/>
              </a:rPr>
              <a:t>We can trim the parameters of the simulation to have an even better agreement, but it is not our purpose at this stage.</a:t>
            </a:r>
            <a:endParaRPr b="1" lang="en-US" sz="1800" spc="-1" strike="noStrike">
              <a:solidFill>
                <a:srgbClr val="009900"/>
              </a:solidFill>
              <a:uFill>
                <a:solidFill>
                  <a:srgbClr val="ffffff"/>
                </a:solidFill>
              </a:uFill>
              <a:latin typeface="Times New Roman"/>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 descr=""/>
          <p:cNvPicPr/>
          <p:nvPr/>
        </p:nvPicPr>
        <p:blipFill>
          <a:blip r:embed="rId1"/>
          <a:srcRect l="0" t="7191" r="7321" b="0"/>
          <a:stretch/>
        </p:blipFill>
        <p:spPr>
          <a:xfrm>
            <a:off x="6432480" y="576000"/>
            <a:ext cx="3637800" cy="2468520"/>
          </a:xfrm>
          <a:prstGeom prst="rect">
            <a:avLst/>
          </a:prstGeom>
          <a:ln>
            <a:noFill/>
          </a:ln>
        </p:spPr>
      </p:pic>
      <p:sp>
        <p:nvSpPr>
          <p:cNvPr id="181" name="CustomShape 1"/>
          <p:cNvSpPr/>
          <p:nvPr/>
        </p:nvSpPr>
        <p:spPr>
          <a:xfrm>
            <a:off x="1177200" y="288000"/>
            <a:ext cx="132732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Simulation</a:t>
            </a:r>
            <a:endParaRPr b="0" lang="en-US" sz="1800" spc="-1" strike="noStrike">
              <a:solidFill>
                <a:srgbClr val="000000"/>
              </a:solidFill>
              <a:uFill>
                <a:solidFill>
                  <a:srgbClr val="ffffff"/>
                </a:solidFill>
              </a:uFill>
              <a:latin typeface="Times New Roman"/>
            </a:endParaRPr>
          </a:p>
        </p:txBody>
      </p:sp>
      <p:sp>
        <p:nvSpPr>
          <p:cNvPr id="182" name="CustomShape 2"/>
          <p:cNvSpPr/>
          <p:nvPr/>
        </p:nvSpPr>
        <p:spPr>
          <a:xfrm>
            <a:off x="7442640" y="326880"/>
            <a:ext cx="219420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Experiment</a:t>
            </a:r>
            <a:endParaRPr b="0" lang="en-US" sz="1800" spc="-1" strike="noStrike">
              <a:solidFill>
                <a:srgbClr val="000000"/>
              </a:solidFill>
              <a:uFill>
                <a:solidFill>
                  <a:srgbClr val="ffffff"/>
                </a:solidFill>
              </a:uFill>
              <a:latin typeface="Times New Roman"/>
            </a:endParaRPr>
          </a:p>
        </p:txBody>
      </p:sp>
      <p:sp>
        <p:nvSpPr>
          <p:cNvPr id="183" name="CustomShape 3"/>
          <p:cNvSpPr/>
          <p:nvPr/>
        </p:nvSpPr>
        <p:spPr>
          <a:xfrm>
            <a:off x="4089600" y="0"/>
            <a:ext cx="255996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Timing Resolution</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      </a:t>
            </a:r>
            <a:r>
              <a:rPr b="0" lang="en-US" sz="1800" spc="-1" strike="noStrike">
                <a:solidFill>
                  <a:srgbClr val="000000"/>
                </a:solidFill>
                <a:uFill>
                  <a:solidFill>
                    <a:srgbClr val="ffffff"/>
                  </a:solidFill>
                </a:uFill>
                <a:latin typeface="Times New Roman"/>
              </a:rPr>
              <a:t>(vs charge)</a:t>
            </a:r>
            <a:endParaRPr b="0" lang="en-US" sz="1800" spc="-1" strike="noStrike">
              <a:solidFill>
                <a:srgbClr val="000000"/>
              </a:solidFill>
              <a:uFill>
                <a:solidFill>
                  <a:srgbClr val="ffffff"/>
                </a:solidFill>
              </a:uFill>
              <a:latin typeface="Times New Roman"/>
            </a:endParaRPr>
          </a:p>
        </p:txBody>
      </p:sp>
      <p:sp>
        <p:nvSpPr>
          <p:cNvPr id="184" name="CustomShape 4"/>
          <p:cNvSpPr/>
          <p:nvPr/>
        </p:nvSpPr>
        <p:spPr>
          <a:xfrm>
            <a:off x="7697520" y="5506560"/>
            <a:ext cx="2055960" cy="6451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Black = Simulation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Color = Experiment</a:t>
            </a:r>
            <a:endParaRPr b="0" lang="en-US" sz="1800" spc="-1" strike="noStrike">
              <a:solidFill>
                <a:srgbClr val="000000"/>
              </a:solidFill>
              <a:uFill>
                <a:solidFill>
                  <a:srgbClr val="ffffff"/>
                </a:solidFill>
              </a:uFill>
              <a:latin typeface="Times New Roman"/>
            </a:endParaRPr>
          </a:p>
        </p:txBody>
      </p:sp>
      <p:sp>
        <p:nvSpPr>
          <p:cNvPr id="185" name="Line 5"/>
          <p:cNvSpPr/>
          <p:nvPr/>
        </p:nvSpPr>
        <p:spPr>
          <a:xfrm>
            <a:off x="5004000" y="692640"/>
            <a:ext cx="360" cy="4846320"/>
          </a:xfrm>
          <a:prstGeom prst="line">
            <a:avLst/>
          </a:prstGeom>
          <a:ln>
            <a:solidFill>
              <a:srgbClr val="000000"/>
            </a:solidFill>
          </a:ln>
        </p:spPr>
        <p:style>
          <a:lnRef idx="0"/>
          <a:fillRef idx="0"/>
          <a:effectRef idx="0"/>
          <a:fontRef idx="minor"/>
        </p:style>
      </p:sp>
      <p:pic>
        <p:nvPicPr>
          <p:cNvPr id="186" name="" descr=""/>
          <p:cNvPicPr/>
          <p:nvPr/>
        </p:nvPicPr>
        <p:blipFill>
          <a:blip r:embed="rId2"/>
          <a:srcRect l="0" t="7687" r="8588" b="0"/>
          <a:stretch/>
        </p:blipFill>
        <p:spPr>
          <a:xfrm>
            <a:off x="6450120" y="3059280"/>
            <a:ext cx="3607560" cy="2468520"/>
          </a:xfrm>
          <a:prstGeom prst="rect">
            <a:avLst/>
          </a:prstGeom>
          <a:ln>
            <a:noFill/>
          </a:ln>
        </p:spPr>
      </p:pic>
      <p:pic>
        <p:nvPicPr>
          <p:cNvPr id="187" name="" descr=""/>
          <p:cNvPicPr/>
          <p:nvPr/>
        </p:nvPicPr>
        <p:blipFill>
          <a:blip r:embed="rId3"/>
          <a:srcRect l="0" t="3404" r="7088" b="0"/>
          <a:stretch/>
        </p:blipFill>
        <p:spPr>
          <a:xfrm>
            <a:off x="95040" y="2931840"/>
            <a:ext cx="3597840" cy="2588040"/>
          </a:xfrm>
          <a:prstGeom prst="rect">
            <a:avLst/>
          </a:prstGeom>
          <a:ln>
            <a:noFill/>
          </a:ln>
        </p:spPr>
      </p:pic>
      <p:sp>
        <p:nvSpPr>
          <p:cNvPr id="188" name="CustomShape 6"/>
          <p:cNvSpPr/>
          <p:nvPr/>
        </p:nvSpPr>
        <p:spPr>
          <a:xfrm>
            <a:off x="230040" y="5519880"/>
            <a:ext cx="2055960" cy="70380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Black = Experiment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Color = Simulation</a:t>
            </a:r>
            <a:endParaRPr b="0" lang="en-US" sz="1800" spc="-1" strike="noStrike">
              <a:solidFill>
                <a:srgbClr val="000000"/>
              </a:solidFill>
              <a:uFill>
                <a:solidFill>
                  <a:srgbClr val="ffffff"/>
                </a:solidFill>
              </a:uFill>
              <a:latin typeface="Times New Roman"/>
            </a:endParaRPr>
          </a:p>
        </p:txBody>
      </p:sp>
      <p:sp>
        <p:nvSpPr>
          <p:cNvPr id="189" name="CustomShape 7"/>
          <p:cNvSpPr/>
          <p:nvPr/>
        </p:nvSpPr>
        <p:spPr>
          <a:xfrm>
            <a:off x="2469240" y="274320"/>
            <a:ext cx="1554120" cy="60192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Before noise</a:t>
            </a:r>
            <a:endParaRPr b="0" lang="en-US" sz="1800" spc="-1" strike="noStrike">
              <a:solidFill>
                <a:srgbClr val="000000"/>
              </a:solidFill>
              <a:uFill>
                <a:solidFill>
                  <a:srgbClr val="ffffff"/>
                </a:solidFill>
              </a:uFill>
              <a:latin typeface="Times New Roman"/>
            </a:endParaRPr>
          </a:p>
        </p:txBody>
      </p:sp>
      <p:pic>
        <p:nvPicPr>
          <p:cNvPr id="190" name="" descr=""/>
          <p:cNvPicPr/>
          <p:nvPr/>
        </p:nvPicPr>
        <p:blipFill>
          <a:blip r:embed="rId4"/>
          <a:srcRect l="0" t="9157" r="0" b="0"/>
          <a:stretch/>
        </p:blipFill>
        <p:spPr>
          <a:xfrm>
            <a:off x="75240" y="631080"/>
            <a:ext cx="3913200" cy="2408400"/>
          </a:xfrm>
          <a:prstGeom prst="rect">
            <a:avLst/>
          </a:prstGeom>
          <a:ln>
            <a:noFill/>
          </a:ln>
        </p:spPr>
      </p:pic>
      <p:sp>
        <p:nvSpPr>
          <p:cNvPr id="191" name="TextShape 8"/>
          <p:cNvSpPr txBox="1"/>
          <p:nvPr/>
        </p:nvSpPr>
        <p:spPr>
          <a:xfrm>
            <a:off x="548640" y="6406560"/>
            <a:ext cx="8869680" cy="343440"/>
          </a:xfrm>
          <a:prstGeom prst="rect">
            <a:avLst/>
          </a:prstGeom>
          <a:noFill/>
          <a:ln w="54720">
            <a:noFill/>
          </a:ln>
        </p:spPr>
        <p:txBody>
          <a:bodyPr lIns="90000" rIns="90000" tIns="45000" bIns="45000"/>
          <a:p>
            <a:r>
              <a:rPr b="0" lang="en-US" sz="1800" spc="-1" strike="noStrike">
                <a:solidFill>
                  <a:srgbClr val="0000ff"/>
                </a:solidFill>
                <a:uFill>
                  <a:solidFill>
                    <a:srgbClr val="ffffff"/>
                  </a:solidFill>
                </a:uFill>
                <a:latin typeface="Times New Roman"/>
              </a:rPr>
              <a:t>Again, we reproduce the effect qualitatively.</a:t>
            </a:r>
            <a:endParaRPr b="0" lang="en-US" sz="1800" spc="-1" strike="noStrike">
              <a:solidFill>
                <a:srgbClr val="0000ff"/>
              </a:solidFill>
              <a:uFill>
                <a:solidFill>
                  <a:srgbClr val="ffffff"/>
                </a:solidFill>
              </a:uFill>
              <a:latin typeface="Times New Roman"/>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 descr=""/>
          <p:cNvPicPr/>
          <p:nvPr/>
        </p:nvPicPr>
        <p:blipFill>
          <a:blip r:embed="rId1"/>
          <a:srcRect l="0" t="0" r="9162" b="0"/>
          <a:stretch/>
        </p:blipFill>
        <p:spPr>
          <a:xfrm>
            <a:off x="6432480" y="2829960"/>
            <a:ext cx="3656880" cy="2728080"/>
          </a:xfrm>
          <a:prstGeom prst="rect">
            <a:avLst/>
          </a:prstGeom>
          <a:ln>
            <a:noFill/>
          </a:ln>
        </p:spPr>
      </p:pic>
      <p:pic>
        <p:nvPicPr>
          <p:cNvPr id="193" name="" descr=""/>
          <p:cNvPicPr/>
          <p:nvPr/>
        </p:nvPicPr>
        <p:blipFill>
          <a:blip r:embed="rId2"/>
          <a:stretch/>
        </p:blipFill>
        <p:spPr>
          <a:xfrm>
            <a:off x="36000" y="2866320"/>
            <a:ext cx="4003920" cy="2713320"/>
          </a:xfrm>
          <a:prstGeom prst="rect">
            <a:avLst/>
          </a:prstGeom>
          <a:ln>
            <a:noFill/>
          </a:ln>
        </p:spPr>
      </p:pic>
      <p:pic>
        <p:nvPicPr>
          <p:cNvPr id="194" name="" descr=""/>
          <p:cNvPicPr/>
          <p:nvPr/>
        </p:nvPicPr>
        <p:blipFill>
          <a:blip r:embed="rId3"/>
          <a:srcRect l="0" t="7191" r="7321" b="0"/>
          <a:stretch/>
        </p:blipFill>
        <p:spPr>
          <a:xfrm>
            <a:off x="6432480" y="576000"/>
            <a:ext cx="3637800" cy="2468520"/>
          </a:xfrm>
          <a:prstGeom prst="rect">
            <a:avLst/>
          </a:prstGeom>
          <a:ln>
            <a:noFill/>
          </a:ln>
        </p:spPr>
      </p:pic>
      <p:pic>
        <p:nvPicPr>
          <p:cNvPr id="195" name="" descr=""/>
          <p:cNvPicPr/>
          <p:nvPr/>
        </p:nvPicPr>
        <p:blipFill>
          <a:blip r:embed="rId4"/>
          <a:srcRect l="0" t="6832" r="0" b="0"/>
          <a:stretch/>
        </p:blipFill>
        <p:spPr>
          <a:xfrm>
            <a:off x="20160" y="576000"/>
            <a:ext cx="3947400" cy="2491920"/>
          </a:xfrm>
          <a:prstGeom prst="rect">
            <a:avLst/>
          </a:prstGeom>
          <a:ln>
            <a:noFill/>
          </a:ln>
        </p:spPr>
      </p:pic>
      <p:sp>
        <p:nvSpPr>
          <p:cNvPr id="196" name="CustomShape 1"/>
          <p:cNvSpPr/>
          <p:nvPr/>
        </p:nvSpPr>
        <p:spPr>
          <a:xfrm>
            <a:off x="1177200" y="288000"/>
            <a:ext cx="132732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Simulation</a:t>
            </a:r>
            <a:endParaRPr b="0" lang="en-US" sz="1800" spc="-1" strike="noStrike">
              <a:solidFill>
                <a:srgbClr val="000000"/>
              </a:solidFill>
              <a:uFill>
                <a:solidFill>
                  <a:srgbClr val="ffffff"/>
                </a:solidFill>
              </a:uFill>
              <a:latin typeface="Times New Roman"/>
            </a:endParaRPr>
          </a:p>
        </p:txBody>
      </p:sp>
      <p:sp>
        <p:nvSpPr>
          <p:cNvPr id="197" name="CustomShape 2"/>
          <p:cNvSpPr/>
          <p:nvPr/>
        </p:nvSpPr>
        <p:spPr>
          <a:xfrm>
            <a:off x="7442640" y="326880"/>
            <a:ext cx="219420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Experiment</a:t>
            </a:r>
            <a:endParaRPr b="0" lang="en-US" sz="1800" spc="-1" strike="noStrike">
              <a:solidFill>
                <a:srgbClr val="000000"/>
              </a:solidFill>
              <a:uFill>
                <a:solidFill>
                  <a:srgbClr val="ffffff"/>
                </a:solidFill>
              </a:uFill>
              <a:latin typeface="Times New Roman"/>
            </a:endParaRPr>
          </a:p>
        </p:txBody>
      </p:sp>
      <p:sp>
        <p:nvSpPr>
          <p:cNvPr id="198" name="CustomShape 3"/>
          <p:cNvSpPr/>
          <p:nvPr/>
        </p:nvSpPr>
        <p:spPr>
          <a:xfrm>
            <a:off x="4089600" y="0"/>
            <a:ext cx="2559960" cy="343080"/>
          </a:xfrm>
          <a:prstGeom prst="rect">
            <a:avLst/>
          </a:prstGeom>
          <a:noFill/>
          <a:ln w="18360">
            <a:noFill/>
          </a:ln>
        </p:spPr>
        <p:style>
          <a:lnRef idx="0"/>
          <a:fillRef idx="0"/>
          <a:effectRef idx="0"/>
          <a:fontRef idx="minor"/>
        </p:style>
        <p:txBody>
          <a:bodyPr lIns="90000" rIns="90000" tIns="45000" bIns="45000"/>
          <a:p>
            <a:r>
              <a:rPr b="1" lang="en-US" sz="1800" spc="-1" strike="noStrike">
                <a:solidFill>
                  <a:srgbClr val="000000"/>
                </a:solidFill>
                <a:uFill>
                  <a:solidFill>
                    <a:srgbClr val="ffffff"/>
                  </a:solidFill>
                </a:uFill>
                <a:latin typeface="Times New Roman"/>
              </a:rPr>
              <a:t>Timing Resolution</a:t>
            </a:r>
            <a:endParaRPr b="0" lang="en-US" sz="1800" spc="-1" strike="noStrike">
              <a:solidFill>
                <a:srgbClr val="000000"/>
              </a:solidFill>
              <a:uFill>
                <a:solidFill>
                  <a:srgbClr val="ffffff"/>
                </a:solidFill>
              </a:uFill>
              <a:latin typeface="Times New Roman"/>
            </a:endParaRPr>
          </a:p>
        </p:txBody>
      </p:sp>
      <p:sp>
        <p:nvSpPr>
          <p:cNvPr id="199" name="CustomShape 4"/>
          <p:cNvSpPr/>
          <p:nvPr/>
        </p:nvSpPr>
        <p:spPr>
          <a:xfrm>
            <a:off x="365760" y="5664240"/>
            <a:ext cx="2055960" cy="64512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Black = Experiment</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Color = Simulation</a:t>
            </a:r>
            <a:endParaRPr b="0" lang="en-US" sz="1800" spc="-1" strike="noStrike">
              <a:solidFill>
                <a:srgbClr val="000000"/>
              </a:solidFill>
              <a:uFill>
                <a:solidFill>
                  <a:srgbClr val="ffffff"/>
                </a:solidFill>
              </a:uFill>
              <a:latin typeface="Times New Roman"/>
            </a:endParaRPr>
          </a:p>
        </p:txBody>
      </p:sp>
      <p:sp>
        <p:nvSpPr>
          <p:cNvPr id="200" name="CustomShape 5"/>
          <p:cNvSpPr/>
          <p:nvPr/>
        </p:nvSpPr>
        <p:spPr>
          <a:xfrm>
            <a:off x="7498080" y="5664240"/>
            <a:ext cx="2055960" cy="55368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Black = Simulation </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Color = Experiment</a:t>
            </a:r>
            <a:endParaRPr b="0" lang="en-US" sz="1800" spc="-1" strike="noStrike">
              <a:solidFill>
                <a:srgbClr val="000000"/>
              </a:solidFill>
              <a:uFill>
                <a:solidFill>
                  <a:srgbClr val="ffffff"/>
                </a:solidFill>
              </a:uFill>
              <a:latin typeface="Times New Roman"/>
            </a:endParaRPr>
          </a:p>
        </p:txBody>
      </p:sp>
      <p:sp>
        <p:nvSpPr>
          <p:cNvPr id="201" name="Line 6"/>
          <p:cNvSpPr/>
          <p:nvPr/>
        </p:nvSpPr>
        <p:spPr>
          <a:xfrm>
            <a:off x="5004000" y="548640"/>
            <a:ext cx="360" cy="4846320"/>
          </a:xfrm>
          <a:prstGeom prst="line">
            <a:avLst/>
          </a:prstGeom>
          <a:ln>
            <a:solidFill>
              <a:srgbClr val="000000"/>
            </a:solidFill>
          </a:ln>
        </p:spPr>
        <p:style>
          <a:lnRef idx="0"/>
          <a:fillRef idx="0"/>
          <a:effectRef idx="0"/>
          <a:fontRef idx="minor"/>
        </p:style>
      </p:sp>
      <p:sp>
        <p:nvSpPr>
          <p:cNvPr id="202" name="CustomShape 7"/>
          <p:cNvSpPr/>
          <p:nvPr/>
        </p:nvSpPr>
        <p:spPr>
          <a:xfrm>
            <a:off x="2651760" y="91440"/>
            <a:ext cx="1279800" cy="34596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Arial"/>
              </a:rPr>
              <a:t>After noise</a:t>
            </a:r>
            <a:endParaRPr b="0" lang="en-US" sz="1800" spc="-1" strike="noStrike">
              <a:solidFill>
                <a:srgbClr val="000000"/>
              </a:solidFill>
              <a:uFill>
                <a:solidFill>
                  <a:srgbClr val="ffffff"/>
                </a:solidFill>
              </a:uFill>
              <a:latin typeface="Times New Roman"/>
            </a:endParaRPr>
          </a:p>
        </p:txBody>
      </p:sp>
      <p:sp>
        <p:nvSpPr>
          <p:cNvPr id="203" name="CustomShape 8"/>
          <p:cNvSpPr/>
          <p:nvPr/>
        </p:nvSpPr>
        <p:spPr>
          <a:xfrm>
            <a:off x="3566160" y="993240"/>
            <a:ext cx="1645920" cy="849240"/>
          </a:xfrm>
          <a:prstGeom prst="rect">
            <a:avLst/>
          </a:prstGeom>
          <a:noFill/>
          <a:ln w="18360">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Times New Roman"/>
              </a:rPr>
              <a:t>+2.5 mV RMS</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Uncorrelated,</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Gaussian</a:t>
            </a:r>
            <a:endParaRPr b="0" lang="en-US" sz="1800" spc="-1" strike="noStrike">
              <a:solidFill>
                <a:srgbClr val="000000"/>
              </a:solidFill>
              <a:uFill>
                <a:solidFill>
                  <a:srgbClr val="ffffff"/>
                </a:solidFill>
              </a:uFill>
              <a:latin typeface="Times New Roman"/>
            </a:endParaRPr>
          </a:p>
          <a:p>
            <a:r>
              <a:rPr b="0" lang="en-US" sz="1800" spc="-1" strike="noStrike">
                <a:solidFill>
                  <a:srgbClr val="000000"/>
                </a:solidFill>
                <a:uFill>
                  <a:solidFill>
                    <a:srgbClr val="ffffff"/>
                  </a:solidFill>
                </a:uFill>
                <a:latin typeface="Times New Roman"/>
              </a:rPr>
              <a:t>noise</a:t>
            </a:r>
            <a:endParaRPr b="0" lang="en-US" sz="1800" spc="-1" strike="noStrike">
              <a:solidFill>
                <a:srgbClr val="000000"/>
              </a:solidFill>
              <a:uFill>
                <a:solidFill>
                  <a:srgbClr val="ffffff"/>
                </a:solidFill>
              </a:uFill>
              <a:latin typeface="Times New Roman"/>
            </a:endParaRPr>
          </a:p>
        </p:txBody>
      </p:sp>
      <p:sp>
        <p:nvSpPr>
          <p:cNvPr id="204" name="TextShape 9"/>
          <p:cNvSpPr txBox="1"/>
          <p:nvPr/>
        </p:nvSpPr>
        <p:spPr>
          <a:xfrm>
            <a:off x="1005840" y="6400800"/>
            <a:ext cx="6583680" cy="457200"/>
          </a:xfrm>
          <a:prstGeom prst="rect">
            <a:avLst/>
          </a:prstGeom>
          <a:noFill/>
          <a:ln w="54720">
            <a:noFill/>
          </a:ln>
        </p:spPr>
        <p:txBody>
          <a:bodyPr lIns="90000" rIns="90000" tIns="45000" bIns="45000"/>
          <a:p>
            <a:r>
              <a:rPr b="0" lang="en-US" sz="1800" spc="-1" strike="noStrike">
                <a:solidFill>
                  <a:srgbClr val="0000ff"/>
                </a:solidFill>
                <a:uFill>
                  <a:solidFill>
                    <a:srgbClr val="ffffff"/>
                  </a:solidFill>
                </a:uFill>
                <a:latin typeface="Times New Roman"/>
              </a:rPr>
              <a:t>The agreement is almost perfect by simply adding some noise.</a:t>
            </a:r>
            <a:endParaRPr b="0" lang="en-US" sz="1800" spc="-1" strike="noStrike">
              <a:solidFill>
                <a:srgbClr val="0000ff"/>
              </a:solidFill>
              <a:uFill>
                <a:solidFill>
                  <a:srgbClr val="ffffff"/>
                </a:solidFill>
              </a:uFill>
              <a:latin typeface="Times New Roman"/>
            </a:endParaRPr>
          </a:p>
        </p:txBody>
      </p:sp>
      <p:sp>
        <p:nvSpPr>
          <p:cNvPr id="205" name="TextShape 10"/>
          <p:cNvSpPr txBox="1"/>
          <p:nvPr/>
        </p:nvSpPr>
        <p:spPr>
          <a:xfrm>
            <a:off x="182880" y="6896880"/>
            <a:ext cx="7132320" cy="858240"/>
          </a:xfrm>
          <a:prstGeom prst="rect">
            <a:avLst/>
          </a:prstGeom>
          <a:noFill/>
          <a:ln w="54720">
            <a:noFill/>
          </a:ln>
        </p:spPr>
        <p:txBody>
          <a:bodyPr lIns="90000" rIns="90000" tIns="45000" bIns="45000"/>
          <a:p>
            <a:r>
              <a:rPr b="1" lang="en-US" sz="1800" spc="-1" strike="noStrike">
                <a:solidFill>
                  <a:srgbClr val="009900"/>
                </a:solidFill>
                <a:uFill>
                  <a:solidFill>
                    <a:srgbClr val="ffffff"/>
                  </a:solidFill>
                </a:uFill>
                <a:latin typeface="Times New Roman"/>
              </a:rPr>
              <a:t>Again, we can trim the parameters of the simulation to have an even better agreement, but it is not our purpose at this stage.</a:t>
            </a:r>
            <a:endParaRPr b="1" lang="en-US" sz="1800" spc="-1" strike="noStrike">
              <a:solidFill>
                <a:srgbClr val="009900"/>
              </a:solidFill>
              <a:uFill>
                <a:solidFill>
                  <a:srgbClr val="ffffff"/>
                </a:solidFill>
              </a:uFill>
              <a:latin typeface="Times New Roman"/>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793</TotalTime>
  <Application>LibreOffice/5.2.3.3$Linux_X86_64 LibreOffice_project/20m0$Build-3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2017-12-07T16:07:33Z</dcterms:created>
  <dc:creator/>
  <dc:description/>
  <dc:language>en-US</dc:language>
  <cp:lastModifiedBy/>
  <dcterms:modified xsi:type="dcterms:W3CDTF">2017-12-12T21:01:22Z</dcterms:modified>
  <cp:revision>12</cp:revision>
  <dc:subject/>
  <dc:title/>
</cp:coreProperties>
</file>