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0" r:id="rId3"/>
    <p:sldId id="257" r:id="rId4"/>
    <p:sldId id="265" r:id="rId5"/>
    <p:sldId id="293" r:id="rId6"/>
    <p:sldId id="266" r:id="rId7"/>
    <p:sldId id="289" r:id="rId8"/>
    <p:sldId id="271" r:id="rId9"/>
    <p:sldId id="272" r:id="rId10"/>
    <p:sldId id="267" r:id="rId11"/>
    <p:sldId id="291" r:id="rId12"/>
    <p:sldId id="268" r:id="rId13"/>
    <p:sldId id="290" r:id="rId14"/>
    <p:sldId id="269" r:id="rId15"/>
    <p:sldId id="258" r:id="rId16"/>
    <p:sldId id="292" r:id="rId17"/>
    <p:sldId id="259" r:id="rId18"/>
    <p:sldId id="276" r:id="rId19"/>
    <p:sldId id="278" r:id="rId20"/>
    <p:sldId id="260" r:id="rId21"/>
    <p:sldId id="264" r:id="rId22"/>
    <p:sldId id="286" r:id="rId23"/>
    <p:sldId id="288" r:id="rId24"/>
    <p:sldId id="284" r:id="rId25"/>
    <p:sldId id="285" r:id="rId26"/>
    <p:sldId id="294" r:id="rId27"/>
    <p:sldId id="273" r:id="rId28"/>
    <p:sldId id="263"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1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0CB1F-67A0-4044-B7AA-93CF8B00C097}" type="datetimeFigureOut">
              <a:rPr lang="en-GB" smtClean="0"/>
              <a:t>13/05/2018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7C14E-589B-477E-B1D8-E381DA2B30A6}" type="slidenum">
              <a:rPr lang="en-GB" smtClean="0"/>
              <a:t>‹#›</a:t>
            </a:fld>
            <a:endParaRPr lang="en-GB"/>
          </a:p>
        </p:txBody>
      </p:sp>
    </p:spTree>
    <p:extLst>
      <p:ext uri="{BB962C8B-B14F-4D97-AF65-F5344CB8AC3E}">
        <p14:creationId xmlns:p14="http://schemas.microsoft.com/office/powerpoint/2010/main" val="398388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5</a:t>
            </a:fld>
            <a:endParaRPr lang="en-GB"/>
          </a:p>
        </p:txBody>
      </p:sp>
    </p:spTree>
    <p:extLst>
      <p:ext uri="{BB962C8B-B14F-4D97-AF65-F5344CB8AC3E}">
        <p14:creationId xmlns:p14="http://schemas.microsoft.com/office/powerpoint/2010/main" val="41041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658F29-8CAB-48C1-9F71-C182E33A116F}"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38340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658F29-8CAB-48C1-9F71-C182E33A116F}"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278276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658F29-8CAB-48C1-9F71-C182E33A116F}"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153763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658F29-8CAB-48C1-9F71-C182E33A116F}"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62933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658F29-8CAB-48C1-9F71-C182E33A116F}"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202890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658F29-8CAB-48C1-9F71-C182E33A116F}"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345321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658F29-8CAB-48C1-9F71-C182E33A116F}" type="datetimeFigureOut">
              <a:rPr lang="en-GB" smtClean="0"/>
              <a:t>04/05/2018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11007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658F29-8CAB-48C1-9F71-C182E33A116F}" type="datetimeFigureOut">
              <a:rPr lang="en-GB" smtClean="0"/>
              <a:t>04/05/2018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244650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58F29-8CAB-48C1-9F71-C182E33A116F}" type="datetimeFigureOut">
              <a:rPr lang="en-GB" smtClean="0"/>
              <a:t>04/05/2018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322777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658F29-8CAB-48C1-9F71-C182E33A116F}"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34418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658F29-8CAB-48C1-9F71-C182E33A116F}"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5BED8-DA0D-43E2-BA57-1A73807ABF97}" type="slidenum">
              <a:rPr lang="en-GB" smtClean="0"/>
              <a:t>‹#›</a:t>
            </a:fld>
            <a:endParaRPr lang="en-GB"/>
          </a:p>
        </p:txBody>
      </p:sp>
    </p:spTree>
    <p:extLst>
      <p:ext uri="{BB962C8B-B14F-4D97-AF65-F5344CB8AC3E}">
        <p14:creationId xmlns:p14="http://schemas.microsoft.com/office/powerpoint/2010/main" val="77004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58F29-8CAB-48C1-9F71-C182E33A116F}" type="datetimeFigureOut">
              <a:rPr lang="en-GB" smtClean="0"/>
              <a:t>04/05/2018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5BED8-DA0D-43E2-BA57-1A73807ABF97}" type="slidenum">
              <a:rPr lang="en-GB" smtClean="0"/>
              <a:t>‹#›</a:t>
            </a:fld>
            <a:endParaRPr lang="en-GB"/>
          </a:p>
        </p:txBody>
      </p:sp>
    </p:spTree>
    <p:extLst>
      <p:ext uri="{BB962C8B-B14F-4D97-AF65-F5344CB8AC3E}">
        <p14:creationId xmlns:p14="http://schemas.microsoft.com/office/powerpoint/2010/main" val="404557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 Installation</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April 2018</a:t>
            </a:r>
            <a:endParaRPr lang="en-GB" dirty="0"/>
          </a:p>
        </p:txBody>
      </p:sp>
    </p:spTree>
    <p:extLst>
      <p:ext uri="{BB962C8B-B14F-4D97-AF65-F5344CB8AC3E}">
        <p14:creationId xmlns:p14="http://schemas.microsoft.com/office/powerpoint/2010/main" val="301677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LV</a:t>
            </a:r>
            <a:endParaRPr lang="en-GB" dirty="0"/>
          </a:p>
        </p:txBody>
      </p:sp>
      <p:sp>
        <p:nvSpPr>
          <p:cNvPr id="3" name="Content Placeholder 2"/>
          <p:cNvSpPr>
            <a:spLocks noGrp="1"/>
          </p:cNvSpPr>
          <p:nvPr>
            <p:ph idx="1"/>
          </p:nvPr>
        </p:nvSpPr>
        <p:spPr/>
        <p:txBody>
          <a:bodyPr/>
          <a:lstStyle/>
          <a:p>
            <a:r>
              <a:rPr lang="en-GB" dirty="0" smtClean="0"/>
              <a:t>From chamber to Racks . Both stations will go to the racks on the same yoke so the plan is simple.</a:t>
            </a:r>
          </a:p>
          <a:p>
            <a:endParaRPr lang="en-GB" dirty="0"/>
          </a:p>
          <a:p>
            <a:pPr marL="0" indent="0">
              <a:buNone/>
            </a:pPr>
            <a:r>
              <a:rPr lang="en-GB" dirty="0" smtClean="0"/>
              <a:t>	RE3/1 will transit behind the RE3/1 &amp; RE3/3 chambers</a:t>
            </a:r>
          </a:p>
          <a:p>
            <a:pPr marL="0" indent="0">
              <a:buNone/>
            </a:pPr>
            <a:r>
              <a:rPr lang="en-GB" dirty="0" smtClean="0"/>
              <a:t>	RE4/1 will transit behind the off yoke ME4/2 chambers </a:t>
            </a:r>
          </a:p>
          <a:p>
            <a:pPr marL="0" indent="0">
              <a:buNone/>
            </a:pPr>
            <a:endParaRPr lang="en-GB" dirty="0"/>
          </a:p>
          <a:p>
            <a:pPr marL="0" indent="0">
              <a:buNone/>
            </a:pPr>
            <a:r>
              <a:rPr lang="en-GB" dirty="0" smtClean="0"/>
              <a:t>Routing and lengths will be established with the IO once the choice of system is made.</a:t>
            </a:r>
            <a:endParaRPr lang="en-GB" dirty="0"/>
          </a:p>
        </p:txBody>
      </p:sp>
    </p:spTree>
    <p:extLst>
      <p:ext uri="{BB962C8B-B14F-4D97-AF65-F5344CB8AC3E}">
        <p14:creationId xmlns:p14="http://schemas.microsoft.com/office/powerpoint/2010/main" val="189589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708" y="622573"/>
            <a:ext cx="3954293" cy="5272391"/>
          </a:xfrm>
          <a:prstGeom prst="rect">
            <a:avLst/>
          </a:prstGeom>
        </p:spPr>
      </p:pic>
      <p:sp>
        <p:nvSpPr>
          <p:cNvPr id="5" name="TextBox 4"/>
          <p:cNvSpPr txBox="1"/>
          <p:nvPr/>
        </p:nvSpPr>
        <p:spPr>
          <a:xfrm>
            <a:off x="535849" y="1412789"/>
            <a:ext cx="4645363" cy="1200325"/>
          </a:xfrm>
          <a:prstGeom prst="rect">
            <a:avLst/>
          </a:prstGeom>
          <a:noFill/>
        </p:spPr>
        <p:txBody>
          <a:bodyPr wrap="square" lIns="91436" tIns="45718" rIns="91436" bIns="45718" rtlCol="0">
            <a:spAutoFit/>
          </a:bodyPr>
          <a:lstStyle/>
          <a:p>
            <a:r>
              <a:rPr lang="en-GB" dirty="0" smtClean="0">
                <a:solidFill>
                  <a:prstClr val="black"/>
                </a:solidFill>
              </a:rPr>
              <a:t>LV Power for both RE4/1 and RE3/1 will be taken from the presently installed crates  and modules. Re-cabling to liberate 2 modules (CAEN A3009 )will require </a:t>
            </a:r>
            <a:r>
              <a:rPr lang="en-GB" dirty="0" smtClean="0">
                <a:solidFill>
                  <a:prstClr val="black"/>
                </a:solidFill>
              </a:rPr>
              <a:t>PP/Fan-out </a:t>
            </a:r>
            <a:r>
              <a:rPr lang="en-GB" dirty="0" smtClean="0">
                <a:solidFill>
                  <a:prstClr val="black"/>
                </a:solidFill>
              </a:rPr>
              <a:t>space.</a:t>
            </a:r>
            <a:endParaRPr lang="en-GB" dirty="0">
              <a:solidFill>
                <a:prstClr val="black"/>
              </a:solidFill>
            </a:endParaRPr>
          </a:p>
        </p:txBody>
      </p:sp>
      <p:sp>
        <p:nvSpPr>
          <p:cNvPr id="6" name="TextBox 5"/>
          <p:cNvSpPr txBox="1"/>
          <p:nvPr/>
        </p:nvSpPr>
        <p:spPr>
          <a:xfrm>
            <a:off x="6613999" y="272536"/>
            <a:ext cx="1138136" cy="384719"/>
          </a:xfrm>
          <a:prstGeom prst="rect">
            <a:avLst/>
          </a:prstGeom>
          <a:noFill/>
        </p:spPr>
        <p:txBody>
          <a:bodyPr wrap="square" lIns="91436" tIns="45718" rIns="91436" bIns="45718" rtlCol="0">
            <a:spAutoFit/>
          </a:bodyPr>
          <a:lstStyle/>
          <a:p>
            <a:r>
              <a:rPr lang="en-GB" dirty="0" smtClean="0">
                <a:solidFill>
                  <a:prstClr val="black"/>
                </a:solidFill>
              </a:rPr>
              <a:t>X3A51</a:t>
            </a:r>
            <a:endParaRPr lang="en-GB"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0" y="2843698"/>
            <a:ext cx="2624539" cy="3499385"/>
          </a:xfrm>
          <a:prstGeom prst="rect">
            <a:avLst/>
          </a:prstGeom>
        </p:spPr>
      </p:pic>
      <p:sp>
        <p:nvSpPr>
          <p:cNvPr id="2" name="TextBox 1"/>
          <p:cNvSpPr txBox="1"/>
          <p:nvPr/>
        </p:nvSpPr>
        <p:spPr>
          <a:xfrm>
            <a:off x="1173452" y="328004"/>
            <a:ext cx="3467741" cy="646331"/>
          </a:xfrm>
          <a:prstGeom prst="rect">
            <a:avLst/>
          </a:prstGeom>
          <a:noFill/>
        </p:spPr>
        <p:txBody>
          <a:bodyPr wrap="square" lIns="91436" tIns="45718" rIns="91436" bIns="45718" rtlCol="0">
            <a:spAutoFit/>
          </a:bodyPr>
          <a:lstStyle/>
          <a:p>
            <a:r>
              <a:rPr lang="en-GB" sz="3600" dirty="0">
                <a:solidFill>
                  <a:prstClr val="black"/>
                </a:solidFill>
              </a:rPr>
              <a:t>LV Power System</a:t>
            </a:r>
          </a:p>
        </p:txBody>
      </p:sp>
      <p:sp>
        <p:nvSpPr>
          <p:cNvPr id="3" name="Slide Number Placeholder 2"/>
          <p:cNvSpPr>
            <a:spLocks noGrp="1"/>
          </p:cNvSpPr>
          <p:nvPr>
            <p:ph type="sldNum" sz="quarter" idx="12"/>
          </p:nvPr>
        </p:nvSpPr>
        <p:spPr/>
        <p:txBody>
          <a:bodyPr/>
          <a:lstStyle/>
          <a:p>
            <a:fld id="{A7F6C5AA-CC08-F142-945E-BC6481BB125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0806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Fibre Optics</a:t>
            </a:r>
            <a:endParaRPr lang="en-GB" dirty="0"/>
          </a:p>
        </p:txBody>
      </p:sp>
      <p:sp>
        <p:nvSpPr>
          <p:cNvPr id="3" name="Content Placeholder 2"/>
          <p:cNvSpPr>
            <a:spLocks noGrp="1"/>
          </p:cNvSpPr>
          <p:nvPr>
            <p:ph idx="1"/>
          </p:nvPr>
        </p:nvSpPr>
        <p:spPr/>
        <p:txBody>
          <a:bodyPr/>
          <a:lstStyle/>
          <a:p>
            <a:r>
              <a:rPr lang="en-GB" dirty="0" smtClean="0"/>
              <a:t>Fibres will leave the chambers and go through the mini-cable chains to the YE1 PP where boxes will act as PP for the fibre link to the USC through the Main cable chains and trigger tunnels. </a:t>
            </a:r>
          </a:p>
          <a:p>
            <a:endParaRPr lang="en-GB" dirty="0"/>
          </a:p>
          <a:p>
            <a:r>
              <a:rPr lang="en-GB" dirty="0" smtClean="0"/>
              <a:t>This task will be studied by IO.</a:t>
            </a:r>
          </a:p>
          <a:p>
            <a:endParaRPr lang="en-GB" dirty="0" smtClean="0"/>
          </a:p>
          <a:p>
            <a:r>
              <a:rPr lang="en-GB" dirty="0" smtClean="0"/>
              <a:t>Today’s technology from a reputable supplier in the communications  domain.</a:t>
            </a:r>
            <a:endParaRPr lang="en-GB" dirty="0"/>
          </a:p>
        </p:txBody>
      </p:sp>
    </p:spTree>
    <p:extLst>
      <p:ext uri="{BB962C8B-B14F-4D97-AF65-F5344CB8AC3E}">
        <p14:creationId xmlns:p14="http://schemas.microsoft.com/office/powerpoint/2010/main" val="6427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62792" y="992222"/>
            <a:ext cx="503405" cy="3988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4" name="Rectangle 3"/>
          <p:cNvSpPr/>
          <p:nvPr/>
        </p:nvSpPr>
        <p:spPr>
          <a:xfrm>
            <a:off x="2125496" y="992223"/>
            <a:ext cx="296693" cy="39883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6" name="TextBox 5"/>
          <p:cNvSpPr txBox="1"/>
          <p:nvPr/>
        </p:nvSpPr>
        <p:spPr>
          <a:xfrm>
            <a:off x="1608309" y="766866"/>
            <a:ext cx="710119" cy="384719"/>
          </a:xfrm>
          <a:prstGeom prst="rect">
            <a:avLst/>
          </a:prstGeom>
          <a:noFill/>
        </p:spPr>
        <p:txBody>
          <a:bodyPr wrap="square" lIns="91436" tIns="45718" rIns="91436" bIns="45718" rtlCol="0">
            <a:spAutoFit/>
          </a:bodyPr>
          <a:lstStyle/>
          <a:p>
            <a:r>
              <a:rPr lang="en-GB" dirty="0" smtClean="0">
                <a:solidFill>
                  <a:prstClr val="black"/>
                </a:solidFill>
              </a:rPr>
              <a:t>YE3</a:t>
            </a:r>
            <a:endParaRPr lang="en-GB" dirty="0">
              <a:solidFill>
                <a:prstClr val="black"/>
              </a:solidFill>
            </a:endParaRPr>
          </a:p>
        </p:txBody>
      </p:sp>
      <p:sp>
        <p:nvSpPr>
          <p:cNvPr id="7" name="TextBox 6"/>
          <p:cNvSpPr txBox="1"/>
          <p:nvPr/>
        </p:nvSpPr>
        <p:spPr>
          <a:xfrm>
            <a:off x="5140257" y="814288"/>
            <a:ext cx="710119" cy="384719"/>
          </a:xfrm>
          <a:prstGeom prst="rect">
            <a:avLst/>
          </a:prstGeom>
          <a:noFill/>
        </p:spPr>
        <p:txBody>
          <a:bodyPr wrap="square" lIns="91436" tIns="45718" rIns="91436" bIns="45718" rtlCol="0">
            <a:spAutoFit/>
          </a:bodyPr>
          <a:lstStyle/>
          <a:p>
            <a:r>
              <a:rPr lang="en-GB" dirty="0" smtClean="0">
                <a:solidFill>
                  <a:prstClr val="black"/>
                </a:solidFill>
              </a:rPr>
              <a:t>YE1</a:t>
            </a:r>
            <a:endParaRPr lang="en-GB" dirty="0">
              <a:solidFill>
                <a:prstClr val="black"/>
              </a:solidFill>
            </a:endParaRPr>
          </a:p>
        </p:txBody>
      </p:sp>
      <p:grpSp>
        <p:nvGrpSpPr>
          <p:cNvPr id="3" name="Group 2"/>
          <p:cNvGrpSpPr/>
          <p:nvPr/>
        </p:nvGrpSpPr>
        <p:grpSpPr>
          <a:xfrm>
            <a:off x="1448355" y="3448454"/>
            <a:ext cx="535023" cy="612843"/>
            <a:chOff x="1575881" y="2709154"/>
            <a:chExt cx="535022" cy="612842"/>
          </a:xfrm>
        </p:grpSpPr>
        <p:sp>
          <p:nvSpPr>
            <p:cNvPr id="8" name="Trapezoid 7"/>
            <p:cNvSpPr/>
            <p:nvPr/>
          </p:nvSpPr>
          <p:spPr>
            <a:xfrm rot="10800000">
              <a:off x="1575881" y="2709154"/>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rapezoid 8"/>
            <p:cNvSpPr/>
            <p:nvPr/>
          </p:nvSpPr>
          <p:spPr>
            <a:xfrm rot="10800000">
              <a:off x="1690992" y="2709154"/>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4" name="Cube 13"/>
          <p:cNvSpPr/>
          <p:nvPr/>
        </p:nvSpPr>
        <p:spPr>
          <a:xfrm>
            <a:off x="5857674" y="3745149"/>
            <a:ext cx="513945" cy="865763"/>
          </a:xfrm>
          <a:prstGeom prst="cube">
            <a:avLst>
              <a:gd name="adj" fmla="val 13643"/>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17" name="Cube 16"/>
          <p:cNvSpPr/>
          <p:nvPr/>
        </p:nvSpPr>
        <p:spPr>
          <a:xfrm>
            <a:off x="10592033" y="1441478"/>
            <a:ext cx="903051" cy="1921212"/>
          </a:xfrm>
          <a:prstGeom prst="cube">
            <a:avLst>
              <a:gd name="adj" fmla="val 26892"/>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18" name="TextBox 17"/>
          <p:cNvSpPr txBox="1"/>
          <p:nvPr/>
        </p:nvSpPr>
        <p:spPr>
          <a:xfrm>
            <a:off x="10592034" y="992222"/>
            <a:ext cx="1274324" cy="384719"/>
          </a:xfrm>
          <a:prstGeom prst="rect">
            <a:avLst/>
          </a:prstGeom>
          <a:noFill/>
        </p:spPr>
        <p:txBody>
          <a:bodyPr wrap="square" lIns="91436" tIns="45718" rIns="91436" bIns="45718" rtlCol="0">
            <a:spAutoFit/>
          </a:bodyPr>
          <a:lstStyle/>
          <a:p>
            <a:r>
              <a:rPr lang="en-GB" dirty="0" smtClean="0">
                <a:solidFill>
                  <a:prstClr val="black"/>
                </a:solidFill>
              </a:rPr>
              <a:t>USC Racks</a:t>
            </a:r>
            <a:endParaRPr lang="en-GB" dirty="0">
              <a:solidFill>
                <a:prstClr val="black"/>
              </a:solidFill>
            </a:endParaRPr>
          </a:p>
        </p:txBody>
      </p:sp>
      <p:sp>
        <p:nvSpPr>
          <p:cNvPr id="20" name="Block Arc 19"/>
          <p:cNvSpPr/>
          <p:nvPr/>
        </p:nvSpPr>
        <p:spPr>
          <a:xfrm rot="16200000">
            <a:off x="1522383"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black"/>
              </a:solidFill>
            </a:endParaRPr>
          </a:p>
        </p:txBody>
      </p:sp>
      <p:sp>
        <p:nvSpPr>
          <p:cNvPr id="21" name="Block Arc 20"/>
          <p:cNvSpPr/>
          <p:nvPr/>
        </p:nvSpPr>
        <p:spPr>
          <a:xfrm rot="5400000">
            <a:off x="5317787"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black"/>
              </a:solidFill>
            </a:endParaRPr>
          </a:p>
        </p:txBody>
      </p:sp>
      <p:sp>
        <p:nvSpPr>
          <p:cNvPr id="22" name="Rectangle 21"/>
          <p:cNvSpPr/>
          <p:nvPr/>
        </p:nvSpPr>
        <p:spPr>
          <a:xfrm>
            <a:off x="1801237" y="1832043"/>
            <a:ext cx="3803515" cy="1426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32" name="TextBox 31"/>
          <p:cNvSpPr txBox="1"/>
          <p:nvPr/>
        </p:nvSpPr>
        <p:spPr>
          <a:xfrm>
            <a:off x="5544765" y="3332539"/>
            <a:ext cx="943587" cy="384719"/>
          </a:xfrm>
          <a:prstGeom prst="rect">
            <a:avLst/>
          </a:prstGeom>
          <a:noFill/>
        </p:spPr>
        <p:txBody>
          <a:bodyPr wrap="square" lIns="91436" tIns="45718" rIns="91436" bIns="45718" rtlCol="0">
            <a:spAutoFit/>
          </a:bodyPr>
          <a:lstStyle/>
          <a:p>
            <a:r>
              <a:rPr lang="en-GB" dirty="0" smtClean="0">
                <a:solidFill>
                  <a:prstClr val="black"/>
                </a:solidFill>
              </a:rPr>
              <a:t>YE1 PP</a:t>
            </a:r>
            <a:endParaRPr lang="en-GB" dirty="0">
              <a:solidFill>
                <a:prstClr val="black"/>
              </a:solidFill>
            </a:endParaRPr>
          </a:p>
        </p:txBody>
      </p:sp>
      <p:sp>
        <p:nvSpPr>
          <p:cNvPr id="33" name="Block Arc 32"/>
          <p:cNvSpPr/>
          <p:nvPr/>
        </p:nvSpPr>
        <p:spPr>
          <a:xfrm rot="16200000">
            <a:off x="4857440" y="5425889"/>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black"/>
              </a:solidFill>
            </a:endParaRPr>
          </a:p>
        </p:txBody>
      </p:sp>
      <p:sp>
        <p:nvSpPr>
          <p:cNvPr id="34" name="Block Arc 33"/>
          <p:cNvSpPr/>
          <p:nvPr/>
        </p:nvSpPr>
        <p:spPr>
          <a:xfrm rot="5400000">
            <a:off x="7374296" y="5435632"/>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black"/>
              </a:solidFill>
            </a:endParaRPr>
          </a:p>
        </p:txBody>
      </p:sp>
      <p:sp>
        <p:nvSpPr>
          <p:cNvPr id="35" name="Rectangle 34"/>
          <p:cNvSpPr/>
          <p:nvPr/>
        </p:nvSpPr>
        <p:spPr>
          <a:xfrm>
            <a:off x="5325441" y="6204102"/>
            <a:ext cx="2527235" cy="1675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36" name="TextBox 35"/>
          <p:cNvSpPr txBox="1"/>
          <p:nvPr/>
        </p:nvSpPr>
        <p:spPr>
          <a:xfrm>
            <a:off x="2738336" y="1528865"/>
            <a:ext cx="1918067" cy="338555"/>
          </a:xfrm>
          <a:prstGeom prst="rect">
            <a:avLst/>
          </a:prstGeom>
          <a:noFill/>
        </p:spPr>
        <p:txBody>
          <a:bodyPr wrap="square" lIns="91436" tIns="45718" rIns="91436" bIns="45718" rtlCol="0">
            <a:spAutoFit/>
          </a:bodyPr>
          <a:lstStyle/>
          <a:p>
            <a:r>
              <a:rPr lang="en-GB" sz="1600" dirty="0">
                <a:solidFill>
                  <a:prstClr val="black"/>
                </a:solidFill>
              </a:rPr>
              <a:t>Mini Cable Chains</a:t>
            </a:r>
          </a:p>
        </p:txBody>
      </p:sp>
      <p:sp>
        <p:nvSpPr>
          <p:cNvPr id="37" name="TextBox 36"/>
          <p:cNvSpPr txBox="1"/>
          <p:nvPr/>
        </p:nvSpPr>
        <p:spPr>
          <a:xfrm>
            <a:off x="6017905" y="5875537"/>
            <a:ext cx="1918067" cy="338555"/>
          </a:xfrm>
          <a:prstGeom prst="rect">
            <a:avLst/>
          </a:prstGeom>
          <a:noFill/>
        </p:spPr>
        <p:txBody>
          <a:bodyPr wrap="square" lIns="91436" tIns="45718" rIns="91436" bIns="45718" rtlCol="0">
            <a:spAutoFit/>
          </a:bodyPr>
          <a:lstStyle/>
          <a:p>
            <a:r>
              <a:rPr lang="en-GB" sz="1600" dirty="0">
                <a:solidFill>
                  <a:prstClr val="black"/>
                </a:solidFill>
              </a:rPr>
              <a:t>Main Cable Chains</a:t>
            </a:r>
          </a:p>
        </p:txBody>
      </p:sp>
      <p:sp>
        <p:nvSpPr>
          <p:cNvPr id="39" name="TextBox 38"/>
          <p:cNvSpPr txBox="1"/>
          <p:nvPr/>
        </p:nvSpPr>
        <p:spPr>
          <a:xfrm>
            <a:off x="8449912" y="856510"/>
            <a:ext cx="787940" cy="384719"/>
          </a:xfrm>
          <a:prstGeom prst="rect">
            <a:avLst/>
          </a:prstGeom>
          <a:solidFill>
            <a:srgbClr val="FFC000"/>
          </a:solidFill>
        </p:spPr>
        <p:txBody>
          <a:bodyPr wrap="square" lIns="91436" tIns="45718" rIns="91436" bIns="45718" rtlCol="0">
            <a:spAutoFit/>
          </a:bodyPr>
          <a:lstStyle/>
          <a:p>
            <a:r>
              <a:rPr lang="en-GB" dirty="0" smtClean="0">
                <a:solidFill>
                  <a:prstClr val="black"/>
                </a:solidFill>
              </a:rPr>
              <a:t>UXC</a:t>
            </a:r>
            <a:endParaRPr lang="en-GB" dirty="0">
              <a:solidFill>
                <a:prstClr val="black"/>
              </a:solidFill>
            </a:endParaRPr>
          </a:p>
        </p:txBody>
      </p:sp>
      <p:sp>
        <p:nvSpPr>
          <p:cNvPr id="40" name="TextBox 39"/>
          <p:cNvSpPr txBox="1"/>
          <p:nvPr/>
        </p:nvSpPr>
        <p:spPr>
          <a:xfrm>
            <a:off x="10212427" y="471791"/>
            <a:ext cx="787940" cy="384719"/>
          </a:xfrm>
          <a:prstGeom prst="rect">
            <a:avLst/>
          </a:prstGeom>
          <a:solidFill>
            <a:srgbClr val="FFC000"/>
          </a:solidFill>
          <a:ln>
            <a:solidFill>
              <a:srgbClr val="FFC000"/>
            </a:solidFill>
          </a:ln>
        </p:spPr>
        <p:txBody>
          <a:bodyPr wrap="square" lIns="91436" tIns="45718" rIns="91436" bIns="45718" rtlCol="0">
            <a:spAutoFit/>
          </a:bodyPr>
          <a:lstStyle/>
          <a:p>
            <a:r>
              <a:rPr lang="en-GB" dirty="0" smtClean="0">
                <a:solidFill>
                  <a:prstClr val="black"/>
                </a:solidFill>
              </a:rPr>
              <a:t>USC</a:t>
            </a:r>
            <a:endParaRPr lang="en-GB" dirty="0">
              <a:solidFill>
                <a:prstClr val="black"/>
              </a:solidFill>
            </a:endParaRPr>
          </a:p>
        </p:txBody>
      </p:sp>
      <p:sp>
        <p:nvSpPr>
          <p:cNvPr id="44" name="Freeform 43"/>
          <p:cNvSpPr/>
          <p:nvPr/>
        </p:nvSpPr>
        <p:spPr>
          <a:xfrm>
            <a:off x="5317431" y="2321592"/>
            <a:ext cx="548351" cy="1830317"/>
          </a:xfrm>
          <a:custGeom>
            <a:avLst/>
            <a:gdLst>
              <a:gd name="connsiteX0" fmla="*/ 275976 w 548351"/>
              <a:gd name="connsiteY0" fmla="*/ 13756 h 1823101"/>
              <a:gd name="connsiteX1" fmla="*/ 149517 w 548351"/>
              <a:gd name="connsiteY1" fmla="*/ 4029 h 1823101"/>
              <a:gd name="connsiteX2" fmla="*/ 23057 w 548351"/>
              <a:gd name="connsiteY2" fmla="*/ 72122 h 1823101"/>
              <a:gd name="connsiteX3" fmla="*/ 3602 w 548351"/>
              <a:gd name="connsiteY3" fmla="*/ 140216 h 1823101"/>
              <a:gd name="connsiteX4" fmla="*/ 3602 w 548351"/>
              <a:gd name="connsiteY4" fmla="*/ 344497 h 1823101"/>
              <a:gd name="connsiteX5" fmla="*/ 3602 w 548351"/>
              <a:gd name="connsiteY5" fmla="*/ 519595 h 1823101"/>
              <a:gd name="connsiteX6" fmla="*/ 52240 w 548351"/>
              <a:gd name="connsiteY6" fmla="*/ 772514 h 1823101"/>
              <a:gd name="connsiteX7" fmla="*/ 32785 w 548351"/>
              <a:gd name="connsiteY7" fmla="*/ 1083799 h 1823101"/>
              <a:gd name="connsiteX8" fmla="*/ 91151 w 548351"/>
              <a:gd name="connsiteY8" fmla="*/ 1326990 h 1823101"/>
              <a:gd name="connsiteX9" fmla="*/ 188427 w 548351"/>
              <a:gd name="connsiteY9" fmla="*/ 1696641 h 1823101"/>
              <a:gd name="connsiteX10" fmla="*/ 363525 w 548351"/>
              <a:gd name="connsiteY10" fmla="*/ 1793918 h 1823101"/>
              <a:gd name="connsiteX11" fmla="*/ 548351 w 548351"/>
              <a:gd name="connsiteY11" fmla="*/ 1823101 h 1823101"/>
              <a:gd name="connsiteX12" fmla="*/ 548351 w 54835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140216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218037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91151 w 548351"/>
              <a:gd name="connsiteY8" fmla="*/ 1326280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39789 w 548351"/>
              <a:gd name="connsiteY9" fmla="*/ 1715386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30317"/>
              <a:gd name="connsiteX1" fmla="*/ 149517 w 548351"/>
              <a:gd name="connsiteY1" fmla="*/ 3319 h 1830317"/>
              <a:gd name="connsiteX2" fmla="*/ 52240 w 548351"/>
              <a:gd name="connsiteY2" fmla="*/ 61685 h 1830317"/>
              <a:gd name="connsiteX3" fmla="*/ 3602 w 548351"/>
              <a:gd name="connsiteY3" fmla="*/ 217327 h 1830317"/>
              <a:gd name="connsiteX4" fmla="*/ 3602 w 548351"/>
              <a:gd name="connsiteY4" fmla="*/ 343787 h 1830317"/>
              <a:gd name="connsiteX5" fmla="*/ 3602 w 548351"/>
              <a:gd name="connsiteY5" fmla="*/ 518885 h 1830317"/>
              <a:gd name="connsiteX6" fmla="*/ 3602 w 548351"/>
              <a:gd name="connsiteY6" fmla="*/ 752348 h 1830317"/>
              <a:gd name="connsiteX7" fmla="*/ 32785 w 548351"/>
              <a:gd name="connsiteY7" fmla="*/ 1083089 h 1830317"/>
              <a:gd name="connsiteX8" fmla="*/ 81423 w 548351"/>
              <a:gd name="connsiteY8" fmla="*/ 1433285 h 1830317"/>
              <a:gd name="connsiteX9" fmla="*/ 139789 w 548351"/>
              <a:gd name="connsiteY9" fmla="*/ 1715386 h 1830317"/>
              <a:gd name="connsiteX10" fmla="*/ 295431 w 548351"/>
              <a:gd name="connsiteY10" fmla="*/ 1822391 h 1830317"/>
              <a:gd name="connsiteX11" fmla="*/ 548351 w 548351"/>
              <a:gd name="connsiteY11" fmla="*/ 1822391 h 1830317"/>
              <a:gd name="connsiteX12" fmla="*/ 548351 w 548351"/>
              <a:gd name="connsiteY12" fmla="*/ 1822391 h 183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351" h="1830317">
                <a:moveTo>
                  <a:pt x="275976" y="13046"/>
                </a:moveTo>
                <a:cubicBezTo>
                  <a:pt x="233823" y="3318"/>
                  <a:pt x="186806" y="-4787"/>
                  <a:pt x="149517" y="3319"/>
                </a:cubicBezTo>
                <a:cubicBezTo>
                  <a:pt x="112228" y="11425"/>
                  <a:pt x="76559" y="26017"/>
                  <a:pt x="52240" y="61685"/>
                </a:cubicBezTo>
                <a:cubicBezTo>
                  <a:pt x="27921" y="97353"/>
                  <a:pt x="11708" y="170310"/>
                  <a:pt x="3602" y="217327"/>
                </a:cubicBezTo>
                <a:cubicBezTo>
                  <a:pt x="-4504" y="264344"/>
                  <a:pt x="3602" y="293527"/>
                  <a:pt x="3602" y="343787"/>
                </a:cubicBezTo>
                <a:lnTo>
                  <a:pt x="3602" y="518885"/>
                </a:lnTo>
                <a:cubicBezTo>
                  <a:pt x="3602" y="586978"/>
                  <a:pt x="-1262" y="658314"/>
                  <a:pt x="3602" y="752348"/>
                </a:cubicBezTo>
                <a:cubicBezTo>
                  <a:pt x="8466" y="846382"/>
                  <a:pt x="19815" y="969600"/>
                  <a:pt x="32785" y="1083089"/>
                </a:cubicBezTo>
                <a:cubicBezTo>
                  <a:pt x="45755" y="1196578"/>
                  <a:pt x="63589" y="1327902"/>
                  <a:pt x="81423" y="1433285"/>
                </a:cubicBezTo>
                <a:cubicBezTo>
                  <a:pt x="99257" y="1538668"/>
                  <a:pt x="104121" y="1650535"/>
                  <a:pt x="139789" y="1715386"/>
                </a:cubicBezTo>
                <a:cubicBezTo>
                  <a:pt x="175457" y="1780237"/>
                  <a:pt x="227337" y="1804557"/>
                  <a:pt x="295431" y="1822391"/>
                </a:cubicBezTo>
                <a:cubicBezTo>
                  <a:pt x="363525" y="1840225"/>
                  <a:pt x="506198" y="1822391"/>
                  <a:pt x="548351" y="1822391"/>
                </a:cubicBezTo>
                <a:lnTo>
                  <a:pt x="548351" y="1822391"/>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45" name="Freeform 44"/>
          <p:cNvSpPr/>
          <p:nvPr/>
        </p:nvSpPr>
        <p:spPr>
          <a:xfrm>
            <a:off x="5329317" y="4610912"/>
            <a:ext cx="771883" cy="945744"/>
          </a:xfrm>
          <a:custGeom>
            <a:avLst/>
            <a:gdLst>
              <a:gd name="connsiteX0" fmla="*/ 749867 w 769323"/>
              <a:gd name="connsiteY0" fmla="*/ 0 h 944103"/>
              <a:gd name="connsiteX1" fmla="*/ 769323 w 769323"/>
              <a:gd name="connsiteY1" fmla="*/ 359923 h 944103"/>
              <a:gd name="connsiteX2" fmla="*/ 749867 w 769323"/>
              <a:gd name="connsiteY2" fmla="*/ 535021 h 944103"/>
              <a:gd name="connsiteX3" fmla="*/ 672046 w 769323"/>
              <a:gd name="connsiteY3" fmla="*/ 817123 h 944103"/>
              <a:gd name="connsiteX4" fmla="*/ 477493 w 769323"/>
              <a:gd name="connsiteY4" fmla="*/ 914400 h 944103"/>
              <a:gd name="connsiteX5" fmla="*/ 292667 w 769323"/>
              <a:gd name="connsiteY5" fmla="*/ 943583 h 944103"/>
              <a:gd name="connsiteX6" fmla="*/ 137025 w 769323"/>
              <a:gd name="connsiteY6" fmla="*/ 933855 h 944103"/>
              <a:gd name="connsiteX7" fmla="*/ 20293 w 769323"/>
              <a:gd name="connsiteY7" fmla="*/ 943583 h 944103"/>
              <a:gd name="connsiteX8" fmla="*/ 837 w 769323"/>
              <a:gd name="connsiteY8" fmla="*/ 933855 h 944103"/>
              <a:gd name="connsiteX0" fmla="*/ 749867 w 771280"/>
              <a:gd name="connsiteY0" fmla="*/ 0 h 944103"/>
              <a:gd name="connsiteX1" fmla="*/ 769323 w 771280"/>
              <a:gd name="connsiteY1" fmla="*/ 359923 h 944103"/>
              <a:gd name="connsiteX2" fmla="*/ 759595 w 771280"/>
              <a:gd name="connsiteY2" fmla="*/ 622570 h 944103"/>
              <a:gd name="connsiteX3" fmla="*/ 672046 w 771280"/>
              <a:gd name="connsiteY3" fmla="*/ 817123 h 944103"/>
              <a:gd name="connsiteX4" fmla="*/ 477493 w 771280"/>
              <a:gd name="connsiteY4" fmla="*/ 914400 h 944103"/>
              <a:gd name="connsiteX5" fmla="*/ 292667 w 771280"/>
              <a:gd name="connsiteY5" fmla="*/ 943583 h 944103"/>
              <a:gd name="connsiteX6" fmla="*/ 137025 w 771280"/>
              <a:gd name="connsiteY6" fmla="*/ 933855 h 944103"/>
              <a:gd name="connsiteX7" fmla="*/ 20293 w 771280"/>
              <a:gd name="connsiteY7" fmla="*/ 943583 h 944103"/>
              <a:gd name="connsiteX8" fmla="*/ 837 w 771280"/>
              <a:gd name="connsiteY8" fmla="*/ 933855 h 944103"/>
              <a:gd name="connsiteX0" fmla="*/ 750470 w 771883"/>
              <a:gd name="connsiteY0" fmla="*/ 0 h 945744"/>
              <a:gd name="connsiteX1" fmla="*/ 769926 w 771883"/>
              <a:gd name="connsiteY1" fmla="*/ 359923 h 945744"/>
              <a:gd name="connsiteX2" fmla="*/ 760198 w 771883"/>
              <a:gd name="connsiteY2" fmla="*/ 622570 h 945744"/>
              <a:gd name="connsiteX3" fmla="*/ 672649 w 771883"/>
              <a:gd name="connsiteY3" fmla="*/ 817123 h 945744"/>
              <a:gd name="connsiteX4" fmla="*/ 478096 w 771883"/>
              <a:gd name="connsiteY4" fmla="*/ 914400 h 945744"/>
              <a:gd name="connsiteX5" fmla="*/ 293270 w 771883"/>
              <a:gd name="connsiteY5" fmla="*/ 943583 h 945744"/>
              <a:gd name="connsiteX6" fmla="*/ 157083 w 771883"/>
              <a:gd name="connsiteY6" fmla="*/ 943583 h 945744"/>
              <a:gd name="connsiteX7" fmla="*/ 20896 w 771883"/>
              <a:gd name="connsiteY7" fmla="*/ 943583 h 945744"/>
              <a:gd name="connsiteX8" fmla="*/ 1440 w 771883"/>
              <a:gd name="connsiteY8" fmla="*/ 933855 h 9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883" h="945744">
                <a:moveTo>
                  <a:pt x="750470" y="0"/>
                </a:moveTo>
                <a:cubicBezTo>
                  <a:pt x="760198" y="135376"/>
                  <a:pt x="768305" y="256161"/>
                  <a:pt x="769926" y="359923"/>
                </a:cubicBezTo>
                <a:cubicBezTo>
                  <a:pt x="771547" y="463685"/>
                  <a:pt x="776411" y="546370"/>
                  <a:pt x="760198" y="622570"/>
                </a:cubicBezTo>
                <a:cubicBezTo>
                  <a:pt x="743985" y="698770"/>
                  <a:pt x="719666" y="768485"/>
                  <a:pt x="672649" y="817123"/>
                </a:cubicBezTo>
                <a:cubicBezTo>
                  <a:pt x="625632" y="865761"/>
                  <a:pt x="541326" y="893323"/>
                  <a:pt x="478096" y="914400"/>
                </a:cubicBezTo>
                <a:cubicBezTo>
                  <a:pt x="414866" y="935477"/>
                  <a:pt x="346772" y="938719"/>
                  <a:pt x="293270" y="943583"/>
                </a:cubicBezTo>
                <a:cubicBezTo>
                  <a:pt x="239768" y="948447"/>
                  <a:pt x="202479" y="943583"/>
                  <a:pt x="157083" y="943583"/>
                </a:cubicBezTo>
                <a:cubicBezTo>
                  <a:pt x="111687" y="943583"/>
                  <a:pt x="46836" y="945204"/>
                  <a:pt x="20896" y="943583"/>
                </a:cubicBezTo>
                <a:cubicBezTo>
                  <a:pt x="-5044" y="941962"/>
                  <a:pt x="-181" y="938719"/>
                  <a:pt x="1440" y="933855"/>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sp>
        <p:nvSpPr>
          <p:cNvPr id="47" name="TextBox 46"/>
          <p:cNvSpPr txBox="1"/>
          <p:nvPr/>
        </p:nvSpPr>
        <p:spPr>
          <a:xfrm>
            <a:off x="152309" y="207540"/>
            <a:ext cx="8157987" cy="461661"/>
          </a:xfrm>
          <a:prstGeom prst="rect">
            <a:avLst/>
          </a:prstGeom>
          <a:noFill/>
          <a:ln w="19050">
            <a:solidFill>
              <a:schemeClr val="tx1"/>
            </a:solidFill>
          </a:ln>
        </p:spPr>
        <p:txBody>
          <a:bodyPr wrap="square" lIns="91436" tIns="45718" rIns="91436" bIns="45718" rtlCol="0">
            <a:spAutoFit/>
          </a:bodyPr>
          <a:lstStyle/>
          <a:p>
            <a:r>
              <a:rPr lang="en-GB" sz="2400" dirty="0">
                <a:solidFill>
                  <a:prstClr val="black"/>
                </a:solidFill>
              </a:rPr>
              <a:t>Schematic of UXC to USC </a:t>
            </a:r>
            <a:r>
              <a:rPr lang="en-GB" sz="2400" dirty="0" smtClean="0">
                <a:solidFill>
                  <a:prstClr val="black"/>
                </a:solidFill>
              </a:rPr>
              <a:t>Optical Fibre (OF) </a:t>
            </a:r>
            <a:r>
              <a:rPr lang="en-GB" sz="2400" dirty="0">
                <a:solidFill>
                  <a:prstClr val="black"/>
                </a:solidFill>
              </a:rPr>
              <a:t>routing components</a:t>
            </a:r>
          </a:p>
        </p:txBody>
      </p:sp>
      <p:sp>
        <p:nvSpPr>
          <p:cNvPr id="48" name="TextBox 47"/>
          <p:cNvSpPr txBox="1"/>
          <p:nvPr/>
        </p:nvSpPr>
        <p:spPr>
          <a:xfrm>
            <a:off x="2461372" y="4154031"/>
            <a:ext cx="914400" cy="384719"/>
          </a:xfrm>
          <a:prstGeom prst="rect">
            <a:avLst/>
          </a:prstGeom>
          <a:noFill/>
        </p:spPr>
        <p:txBody>
          <a:bodyPr wrap="square" lIns="91436" tIns="45718" rIns="91436" bIns="45718" rtlCol="0">
            <a:spAutoFit/>
          </a:bodyPr>
          <a:lstStyle/>
          <a:p>
            <a:r>
              <a:rPr lang="en-GB" dirty="0" smtClean="0">
                <a:solidFill>
                  <a:prstClr val="black"/>
                </a:solidFill>
              </a:rPr>
              <a:t>RE3/1 </a:t>
            </a:r>
            <a:endParaRPr lang="en-GB" dirty="0">
              <a:solidFill>
                <a:prstClr val="black"/>
              </a:solidFill>
            </a:endParaRPr>
          </a:p>
        </p:txBody>
      </p:sp>
      <p:sp>
        <p:nvSpPr>
          <p:cNvPr id="49" name="TextBox 48"/>
          <p:cNvSpPr txBox="1"/>
          <p:nvPr/>
        </p:nvSpPr>
        <p:spPr>
          <a:xfrm>
            <a:off x="1392676" y="4178031"/>
            <a:ext cx="914400" cy="384719"/>
          </a:xfrm>
          <a:prstGeom prst="rect">
            <a:avLst/>
          </a:prstGeom>
          <a:noFill/>
        </p:spPr>
        <p:txBody>
          <a:bodyPr wrap="square" lIns="91436" tIns="45718" rIns="91436" bIns="45718" rtlCol="0">
            <a:spAutoFit/>
          </a:bodyPr>
          <a:lstStyle/>
          <a:p>
            <a:r>
              <a:rPr lang="en-GB" dirty="0" smtClean="0">
                <a:solidFill>
                  <a:prstClr val="black"/>
                </a:solidFill>
              </a:rPr>
              <a:t>RE4/1 </a:t>
            </a:r>
            <a:endParaRPr lang="en-GB" dirty="0">
              <a:solidFill>
                <a:prstClr val="black"/>
              </a:solidFill>
            </a:endParaRPr>
          </a:p>
        </p:txBody>
      </p:sp>
      <p:grpSp>
        <p:nvGrpSpPr>
          <p:cNvPr id="2" name="Group 1"/>
          <p:cNvGrpSpPr/>
          <p:nvPr/>
        </p:nvGrpSpPr>
        <p:grpSpPr>
          <a:xfrm>
            <a:off x="9377467" y="550270"/>
            <a:ext cx="633919" cy="5948129"/>
            <a:chOff x="9377464" y="550267"/>
            <a:chExt cx="633919" cy="5948129"/>
          </a:xfrm>
        </p:grpSpPr>
        <p:sp>
          <p:nvSpPr>
            <p:cNvPr id="52" name="Rectangle 51"/>
            <p:cNvSpPr/>
            <p:nvPr/>
          </p:nvSpPr>
          <p:spPr>
            <a:xfrm>
              <a:off x="9377464" y="550267"/>
              <a:ext cx="633919" cy="5933872"/>
            </a:xfrm>
            <a:prstGeom prst="rect">
              <a:avLst/>
            </a:prstGeom>
            <a:pattFill prst="wdDnDiag">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6" name="Straight Connector 15"/>
            <p:cNvCxnSpPr/>
            <p:nvPr/>
          </p:nvCxnSpPr>
          <p:spPr>
            <a:xfrm>
              <a:off x="9377464" y="564524"/>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011383" y="550267"/>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10405923" y="4860789"/>
            <a:ext cx="1410959" cy="677107"/>
          </a:xfrm>
          <a:prstGeom prst="rect">
            <a:avLst/>
          </a:prstGeom>
          <a:noFill/>
        </p:spPr>
        <p:txBody>
          <a:bodyPr wrap="square" lIns="91436" tIns="45718" rIns="91436" bIns="45718" rtlCol="0">
            <a:spAutoFit/>
          </a:bodyPr>
          <a:lstStyle/>
          <a:p>
            <a:r>
              <a:rPr lang="en-GB" dirty="0" smtClean="0">
                <a:solidFill>
                  <a:prstClr val="black"/>
                </a:solidFill>
              </a:rPr>
              <a:t>OF passages UXC-USC</a:t>
            </a:r>
            <a:endParaRPr lang="en-GB" dirty="0">
              <a:solidFill>
                <a:prstClr val="black"/>
              </a:solidFill>
            </a:endParaRPr>
          </a:p>
        </p:txBody>
      </p:sp>
      <p:cxnSp>
        <p:nvCxnSpPr>
          <p:cNvPr id="57" name="Straight Connector 56"/>
          <p:cNvCxnSpPr>
            <a:stCxn id="50" idx="17"/>
            <a:endCxn id="50" idx="21"/>
          </p:cNvCxnSpPr>
          <p:nvPr/>
        </p:nvCxnSpPr>
        <p:spPr>
          <a:xfrm flipV="1">
            <a:off x="9396921" y="4280173"/>
            <a:ext cx="612843" cy="486383"/>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7353171" y="3346317"/>
            <a:ext cx="3668269" cy="2170483"/>
          </a:xfrm>
          <a:custGeom>
            <a:avLst/>
            <a:gdLst>
              <a:gd name="connsiteX0" fmla="*/ 467869 w 3668269"/>
              <a:gd name="connsiteY0" fmla="*/ 2159540 h 2170483"/>
              <a:gd name="connsiteX1" fmla="*/ 409503 w 3668269"/>
              <a:gd name="connsiteY1" fmla="*/ 2169268 h 2170483"/>
              <a:gd name="connsiteX2" fmla="*/ 321954 w 3668269"/>
              <a:gd name="connsiteY2" fmla="*/ 2169268 h 2170483"/>
              <a:gd name="connsiteX3" fmla="*/ 117674 w 3668269"/>
              <a:gd name="connsiteY3" fmla="*/ 2159540 h 2170483"/>
              <a:gd name="connsiteX4" fmla="*/ 30125 w 3668269"/>
              <a:gd name="connsiteY4" fmla="*/ 2091447 h 2170483"/>
              <a:gd name="connsiteX5" fmla="*/ 942 w 3668269"/>
              <a:gd name="connsiteY5" fmla="*/ 1896894 h 2170483"/>
              <a:gd name="connsiteX6" fmla="*/ 59308 w 3668269"/>
              <a:gd name="connsiteY6" fmla="*/ 1731523 h 2170483"/>
              <a:gd name="connsiteX7" fmla="*/ 156584 w 3668269"/>
              <a:gd name="connsiteY7" fmla="*/ 1624519 h 2170483"/>
              <a:gd name="connsiteX8" fmla="*/ 409503 w 3668269"/>
              <a:gd name="connsiteY8" fmla="*/ 1488332 h 2170483"/>
              <a:gd name="connsiteX9" fmla="*/ 623512 w 3668269"/>
              <a:gd name="connsiteY9" fmla="*/ 1449421 h 2170483"/>
              <a:gd name="connsiteX10" fmla="*/ 749971 w 3668269"/>
              <a:gd name="connsiteY10" fmla="*/ 1449421 h 2170483"/>
              <a:gd name="connsiteX11" fmla="*/ 1041801 w 3668269"/>
              <a:gd name="connsiteY11" fmla="*/ 1468876 h 2170483"/>
              <a:gd name="connsiteX12" fmla="*/ 1177988 w 3668269"/>
              <a:gd name="connsiteY12" fmla="*/ 1449421 h 2170483"/>
              <a:gd name="connsiteX13" fmla="*/ 1401725 w 3668269"/>
              <a:gd name="connsiteY13" fmla="*/ 1449421 h 2170483"/>
              <a:gd name="connsiteX14" fmla="*/ 1606005 w 3668269"/>
              <a:gd name="connsiteY14" fmla="*/ 1439694 h 2170483"/>
              <a:gd name="connsiteX15" fmla="*/ 1654644 w 3668269"/>
              <a:gd name="connsiteY15" fmla="*/ 1439694 h 2170483"/>
              <a:gd name="connsiteX16" fmla="*/ 1927018 w 3668269"/>
              <a:gd name="connsiteY16" fmla="*/ 1420238 h 2170483"/>
              <a:gd name="connsiteX17" fmla="*/ 2043750 w 3668269"/>
              <a:gd name="connsiteY17" fmla="*/ 1420238 h 2170483"/>
              <a:gd name="connsiteX18" fmla="*/ 2306397 w 3668269"/>
              <a:gd name="connsiteY18" fmla="*/ 1206230 h 2170483"/>
              <a:gd name="connsiteX19" fmla="*/ 2452312 w 3668269"/>
              <a:gd name="connsiteY19" fmla="*/ 1079770 h 2170483"/>
              <a:gd name="connsiteX20" fmla="*/ 2607954 w 3668269"/>
              <a:gd name="connsiteY20" fmla="*/ 963038 h 2170483"/>
              <a:gd name="connsiteX21" fmla="*/ 2656593 w 3668269"/>
              <a:gd name="connsiteY21" fmla="*/ 933855 h 2170483"/>
              <a:gd name="connsiteX22" fmla="*/ 2821963 w 3668269"/>
              <a:gd name="connsiteY22" fmla="*/ 778213 h 2170483"/>
              <a:gd name="connsiteX23" fmla="*/ 3006788 w 3668269"/>
              <a:gd name="connsiteY23" fmla="*/ 642025 h 2170483"/>
              <a:gd name="connsiteX24" fmla="*/ 3395895 w 3668269"/>
              <a:gd name="connsiteY24" fmla="*/ 486383 h 2170483"/>
              <a:gd name="connsiteX25" fmla="*/ 3570993 w 3668269"/>
              <a:gd name="connsiteY25" fmla="*/ 369651 h 2170483"/>
              <a:gd name="connsiteX26" fmla="*/ 3648814 w 3668269"/>
              <a:gd name="connsiteY26" fmla="*/ 184825 h 2170483"/>
              <a:gd name="connsiteX27" fmla="*/ 3658542 w 3668269"/>
              <a:gd name="connsiteY27" fmla="*/ 87549 h 2170483"/>
              <a:gd name="connsiteX28" fmla="*/ 3668269 w 3668269"/>
              <a:gd name="connsiteY28" fmla="*/ 0 h 217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8269" h="2170483">
                <a:moveTo>
                  <a:pt x="467869" y="2159540"/>
                </a:moveTo>
                <a:cubicBezTo>
                  <a:pt x="450845" y="2163593"/>
                  <a:pt x="433822" y="2167647"/>
                  <a:pt x="409503" y="2169268"/>
                </a:cubicBezTo>
                <a:cubicBezTo>
                  <a:pt x="385184" y="2170889"/>
                  <a:pt x="370592" y="2170889"/>
                  <a:pt x="321954" y="2169268"/>
                </a:cubicBezTo>
                <a:cubicBezTo>
                  <a:pt x="273316" y="2167647"/>
                  <a:pt x="166312" y="2172510"/>
                  <a:pt x="117674" y="2159540"/>
                </a:cubicBezTo>
                <a:cubicBezTo>
                  <a:pt x="69036" y="2146570"/>
                  <a:pt x="49580" y="2135221"/>
                  <a:pt x="30125" y="2091447"/>
                </a:cubicBezTo>
                <a:cubicBezTo>
                  <a:pt x="10670" y="2047673"/>
                  <a:pt x="-3922" y="1956881"/>
                  <a:pt x="942" y="1896894"/>
                </a:cubicBezTo>
                <a:cubicBezTo>
                  <a:pt x="5806" y="1836907"/>
                  <a:pt x="33368" y="1776919"/>
                  <a:pt x="59308" y="1731523"/>
                </a:cubicBezTo>
                <a:cubicBezTo>
                  <a:pt x="85248" y="1686127"/>
                  <a:pt x="98218" y="1665051"/>
                  <a:pt x="156584" y="1624519"/>
                </a:cubicBezTo>
                <a:cubicBezTo>
                  <a:pt x="214950" y="1583987"/>
                  <a:pt x="331682" y="1517515"/>
                  <a:pt x="409503" y="1488332"/>
                </a:cubicBezTo>
                <a:cubicBezTo>
                  <a:pt x="487324" y="1459149"/>
                  <a:pt x="566767" y="1455906"/>
                  <a:pt x="623512" y="1449421"/>
                </a:cubicBezTo>
                <a:cubicBezTo>
                  <a:pt x="680257" y="1442936"/>
                  <a:pt x="680256" y="1446179"/>
                  <a:pt x="749971" y="1449421"/>
                </a:cubicBezTo>
                <a:cubicBezTo>
                  <a:pt x="819686" y="1452663"/>
                  <a:pt x="970465" y="1468876"/>
                  <a:pt x="1041801" y="1468876"/>
                </a:cubicBezTo>
                <a:cubicBezTo>
                  <a:pt x="1113137" y="1468876"/>
                  <a:pt x="1118001" y="1452663"/>
                  <a:pt x="1177988" y="1449421"/>
                </a:cubicBezTo>
                <a:cubicBezTo>
                  <a:pt x="1237975" y="1446178"/>
                  <a:pt x="1330389" y="1451042"/>
                  <a:pt x="1401725" y="1449421"/>
                </a:cubicBezTo>
                <a:cubicBezTo>
                  <a:pt x="1473061" y="1447800"/>
                  <a:pt x="1563852" y="1441315"/>
                  <a:pt x="1606005" y="1439694"/>
                </a:cubicBezTo>
                <a:cubicBezTo>
                  <a:pt x="1648158" y="1438073"/>
                  <a:pt x="1601142" y="1442937"/>
                  <a:pt x="1654644" y="1439694"/>
                </a:cubicBezTo>
                <a:cubicBezTo>
                  <a:pt x="1708146" y="1436451"/>
                  <a:pt x="1862167" y="1423481"/>
                  <a:pt x="1927018" y="1420238"/>
                </a:cubicBezTo>
                <a:cubicBezTo>
                  <a:pt x="1991869" y="1416995"/>
                  <a:pt x="1980520" y="1455906"/>
                  <a:pt x="2043750" y="1420238"/>
                </a:cubicBezTo>
                <a:cubicBezTo>
                  <a:pt x="2106980" y="1384570"/>
                  <a:pt x="2238303" y="1262975"/>
                  <a:pt x="2306397" y="1206230"/>
                </a:cubicBezTo>
                <a:cubicBezTo>
                  <a:pt x="2374491" y="1149485"/>
                  <a:pt x="2402053" y="1120302"/>
                  <a:pt x="2452312" y="1079770"/>
                </a:cubicBezTo>
                <a:cubicBezTo>
                  <a:pt x="2502571" y="1039238"/>
                  <a:pt x="2573907" y="987357"/>
                  <a:pt x="2607954" y="963038"/>
                </a:cubicBezTo>
                <a:cubicBezTo>
                  <a:pt x="2642001" y="938719"/>
                  <a:pt x="2620925" y="964659"/>
                  <a:pt x="2656593" y="933855"/>
                </a:cubicBezTo>
                <a:cubicBezTo>
                  <a:pt x="2692261" y="903051"/>
                  <a:pt x="2763597" y="826851"/>
                  <a:pt x="2821963" y="778213"/>
                </a:cubicBezTo>
                <a:cubicBezTo>
                  <a:pt x="2880329" y="729575"/>
                  <a:pt x="2911133" y="690663"/>
                  <a:pt x="3006788" y="642025"/>
                </a:cubicBezTo>
                <a:cubicBezTo>
                  <a:pt x="3102443" y="593387"/>
                  <a:pt x="3301861" y="531779"/>
                  <a:pt x="3395895" y="486383"/>
                </a:cubicBezTo>
                <a:cubicBezTo>
                  <a:pt x="3489929" y="440987"/>
                  <a:pt x="3528840" y="419911"/>
                  <a:pt x="3570993" y="369651"/>
                </a:cubicBezTo>
                <a:cubicBezTo>
                  <a:pt x="3613146" y="319391"/>
                  <a:pt x="3634223" y="231842"/>
                  <a:pt x="3648814" y="184825"/>
                </a:cubicBezTo>
                <a:cubicBezTo>
                  <a:pt x="3663405" y="137808"/>
                  <a:pt x="3655299" y="118353"/>
                  <a:pt x="3658542" y="87549"/>
                </a:cubicBezTo>
                <a:cubicBezTo>
                  <a:pt x="3661785" y="56745"/>
                  <a:pt x="3665027" y="28372"/>
                  <a:pt x="3668269" y="0"/>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solidFill>
                <a:prstClr val="white"/>
              </a:solidFill>
            </a:endParaRPr>
          </a:p>
        </p:txBody>
      </p:sp>
      <p:cxnSp>
        <p:nvCxnSpPr>
          <p:cNvPr id="59" name="Straight Connector 58"/>
          <p:cNvCxnSpPr/>
          <p:nvPr/>
        </p:nvCxnSpPr>
        <p:spPr>
          <a:xfrm flipV="1">
            <a:off x="9361368" y="4178031"/>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349211" y="4372911"/>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9750885" y="4568185"/>
            <a:ext cx="655039" cy="31542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572965" y="3472048"/>
            <a:ext cx="535023" cy="612843"/>
            <a:chOff x="1575881" y="2709154"/>
            <a:chExt cx="535022" cy="612842"/>
          </a:xfrm>
        </p:grpSpPr>
        <p:sp>
          <p:nvSpPr>
            <p:cNvPr id="54" name="Trapezoid 53"/>
            <p:cNvSpPr/>
            <p:nvPr/>
          </p:nvSpPr>
          <p:spPr>
            <a:xfrm rot="10800000">
              <a:off x="1575881" y="2709154"/>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Trapezoid 54"/>
            <p:cNvSpPr/>
            <p:nvPr/>
          </p:nvSpPr>
          <p:spPr>
            <a:xfrm rot="10800000">
              <a:off x="1690992" y="2709154"/>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Cube 4"/>
          <p:cNvSpPr/>
          <p:nvPr/>
        </p:nvSpPr>
        <p:spPr>
          <a:xfrm>
            <a:off x="2537392" y="2323178"/>
            <a:ext cx="860805" cy="254681"/>
          </a:xfrm>
          <a:prstGeom prst="cube">
            <a:avLst>
              <a:gd name="adj" fmla="val 69706"/>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10" name="Freeform 9"/>
          <p:cNvSpPr/>
          <p:nvPr/>
        </p:nvSpPr>
        <p:spPr>
          <a:xfrm>
            <a:off x="1682887" y="2568105"/>
            <a:ext cx="1042301" cy="875489"/>
          </a:xfrm>
          <a:custGeom>
            <a:avLst/>
            <a:gdLst>
              <a:gd name="connsiteX0" fmla="*/ 0 w 1042301"/>
              <a:gd name="connsiteY0" fmla="*/ 875489 h 875489"/>
              <a:gd name="connsiteX1" fmla="*/ 48638 w 1042301"/>
              <a:gd name="connsiteY1" fmla="*/ 671209 h 875489"/>
              <a:gd name="connsiteX2" fmla="*/ 184826 w 1042301"/>
              <a:gd name="connsiteY2" fmla="*/ 525294 h 875489"/>
              <a:gd name="connsiteX3" fmla="*/ 466928 w 1042301"/>
              <a:gd name="connsiteY3" fmla="*/ 408562 h 875489"/>
              <a:gd name="connsiteX4" fmla="*/ 671209 w 1042301"/>
              <a:gd name="connsiteY4" fmla="*/ 379379 h 875489"/>
              <a:gd name="connsiteX5" fmla="*/ 914400 w 1042301"/>
              <a:gd name="connsiteY5" fmla="*/ 359924 h 875489"/>
              <a:gd name="connsiteX6" fmla="*/ 1021404 w 1042301"/>
              <a:gd name="connsiteY6" fmla="*/ 272375 h 875489"/>
              <a:gd name="connsiteX7" fmla="*/ 1040860 w 1042301"/>
              <a:gd name="connsiteY7" fmla="*/ 165370 h 875489"/>
              <a:gd name="connsiteX8" fmla="*/ 1040860 w 1042301"/>
              <a:gd name="connsiteY8" fmla="*/ 58366 h 875489"/>
              <a:gd name="connsiteX9" fmla="*/ 1040860 w 1042301"/>
              <a:gd name="connsiteY9" fmla="*/ 0 h 8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301" h="875489">
                <a:moveTo>
                  <a:pt x="0" y="875489"/>
                </a:moveTo>
                <a:cubicBezTo>
                  <a:pt x="8917" y="802532"/>
                  <a:pt x="17834" y="729575"/>
                  <a:pt x="48638" y="671209"/>
                </a:cubicBezTo>
                <a:cubicBezTo>
                  <a:pt x="79442" y="612843"/>
                  <a:pt x="115111" y="569068"/>
                  <a:pt x="184826" y="525294"/>
                </a:cubicBezTo>
                <a:cubicBezTo>
                  <a:pt x="254541" y="481519"/>
                  <a:pt x="385864" y="432881"/>
                  <a:pt x="466928" y="408562"/>
                </a:cubicBezTo>
                <a:cubicBezTo>
                  <a:pt x="547992" y="384243"/>
                  <a:pt x="596630" y="387485"/>
                  <a:pt x="671209" y="379379"/>
                </a:cubicBezTo>
                <a:cubicBezTo>
                  <a:pt x="745788" y="371273"/>
                  <a:pt x="856034" y="377758"/>
                  <a:pt x="914400" y="359924"/>
                </a:cubicBezTo>
                <a:cubicBezTo>
                  <a:pt x="972766" y="342090"/>
                  <a:pt x="1000327" y="304801"/>
                  <a:pt x="1021404" y="272375"/>
                </a:cubicBezTo>
                <a:cubicBezTo>
                  <a:pt x="1042481" y="239949"/>
                  <a:pt x="1037617" y="201038"/>
                  <a:pt x="1040860" y="165370"/>
                </a:cubicBezTo>
                <a:cubicBezTo>
                  <a:pt x="1044103" y="129702"/>
                  <a:pt x="1040860" y="58366"/>
                  <a:pt x="1040860" y="58366"/>
                </a:cubicBezTo>
                <a:lnTo>
                  <a:pt x="104086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11" name="Freeform 10"/>
          <p:cNvSpPr/>
          <p:nvPr/>
        </p:nvSpPr>
        <p:spPr>
          <a:xfrm>
            <a:off x="2788465" y="2558377"/>
            <a:ext cx="353889" cy="894945"/>
          </a:xfrm>
          <a:custGeom>
            <a:avLst/>
            <a:gdLst>
              <a:gd name="connsiteX0" fmla="*/ 13104 w 353889"/>
              <a:gd name="connsiteY0" fmla="*/ 894945 h 894945"/>
              <a:gd name="connsiteX1" fmla="*/ 13104 w 353889"/>
              <a:gd name="connsiteY1" fmla="*/ 661481 h 894945"/>
              <a:gd name="connsiteX2" fmla="*/ 149291 w 353889"/>
              <a:gd name="connsiteY2" fmla="*/ 496111 h 894945"/>
              <a:gd name="connsiteX3" fmla="*/ 266023 w 353889"/>
              <a:gd name="connsiteY3" fmla="*/ 476656 h 894945"/>
              <a:gd name="connsiteX4" fmla="*/ 314661 w 353889"/>
              <a:gd name="connsiteY4" fmla="*/ 408562 h 894945"/>
              <a:gd name="connsiteX5" fmla="*/ 353572 w 353889"/>
              <a:gd name="connsiteY5" fmla="*/ 262647 h 894945"/>
              <a:gd name="connsiteX6" fmla="*/ 334117 w 353889"/>
              <a:gd name="connsiteY6" fmla="*/ 126460 h 894945"/>
              <a:gd name="connsiteX7" fmla="*/ 353572 w 353889"/>
              <a:gd name="connsiteY7" fmla="*/ 0 h 89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889" h="894945">
                <a:moveTo>
                  <a:pt x="13104" y="894945"/>
                </a:moveTo>
                <a:cubicBezTo>
                  <a:pt x="1755" y="811449"/>
                  <a:pt x="-9594" y="727953"/>
                  <a:pt x="13104" y="661481"/>
                </a:cubicBezTo>
                <a:cubicBezTo>
                  <a:pt x="35802" y="595009"/>
                  <a:pt x="107138" y="526915"/>
                  <a:pt x="149291" y="496111"/>
                </a:cubicBezTo>
                <a:cubicBezTo>
                  <a:pt x="191444" y="465307"/>
                  <a:pt x="238461" y="491247"/>
                  <a:pt x="266023" y="476656"/>
                </a:cubicBezTo>
                <a:cubicBezTo>
                  <a:pt x="293585" y="462064"/>
                  <a:pt x="300070" y="444230"/>
                  <a:pt x="314661" y="408562"/>
                </a:cubicBezTo>
                <a:cubicBezTo>
                  <a:pt x="329253" y="372894"/>
                  <a:pt x="350329" y="309664"/>
                  <a:pt x="353572" y="262647"/>
                </a:cubicBezTo>
                <a:cubicBezTo>
                  <a:pt x="356815" y="215630"/>
                  <a:pt x="334117" y="170234"/>
                  <a:pt x="334117" y="126460"/>
                </a:cubicBezTo>
                <a:cubicBezTo>
                  <a:pt x="334117" y="82686"/>
                  <a:pt x="343844" y="41343"/>
                  <a:pt x="353572" y="0"/>
                </a:cubicBezTo>
              </a:path>
            </a:pathLst>
          </a:cu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15" name="Freeform 14"/>
          <p:cNvSpPr/>
          <p:nvPr/>
        </p:nvSpPr>
        <p:spPr>
          <a:xfrm>
            <a:off x="1818913" y="2314779"/>
            <a:ext cx="846467" cy="87956"/>
          </a:xfrm>
          <a:custGeom>
            <a:avLst/>
            <a:gdLst>
              <a:gd name="connsiteX0" fmla="*/ 603115 w 603115"/>
              <a:gd name="connsiteY0" fmla="*/ 186189 h 186189"/>
              <a:gd name="connsiteX1" fmla="*/ 525294 w 603115"/>
              <a:gd name="connsiteY1" fmla="*/ 20819 h 186189"/>
              <a:gd name="connsiteX2" fmla="*/ 398834 w 603115"/>
              <a:gd name="connsiteY2" fmla="*/ 1363 h 186189"/>
              <a:gd name="connsiteX3" fmla="*/ 272375 w 603115"/>
              <a:gd name="connsiteY3" fmla="*/ 11091 h 186189"/>
              <a:gd name="connsiteX4" fmla="*/ 184826 w 603115"/>
              <a:gd name="connsiteY4" fmla="*/ 69457 h 186189"/>
              <a:gd name="connsiteX5" fmla="*/ 136188 w 603115"/>
              <a:gd name="connsiteY5" fmla="*/ 98640 h 186189"/>
              <a:gd name="connsiteX6" fmla="*/ 97277 w 603115"/>
              <a:gd name="connsiteY6" fmla="*/ 98640 h 186189"/>
              <a:gd name="connsiteX7" fmla="*/ 19456 w 603115"/>
              <a:gd name="connsiteY7" fmla="*/ 118095 h 186189"/>
              <a:gd name="connsiteX8" fmla="*/ 0 w 603115"/>
              <a:gd name="connsiteY8" fmla="*/ 127823 h 186189"/>
              <a:gd name="connsiteX9" fmla="*/ 0 w 603115"/>
              <a:gd name="connsiteY9" fmla="*/ 127823 h 186189"/>
              <a:gd name="connsiteX10" fmla="*/ 9728 w 603115"/>
              <a:gd name="connsiteY10" fmla="*/ 118095 h 186189"/>
              <a:gd name="connsiteX0" fmla="*/ 603275 w 603275"/>
              <a:gd name="connsiteY0" fmla="*/ 186189 h 186189"/>
              <a:gd name="connsiteX1" fmla="*/ 525454 w 603275"/>
              <a:gd name="connsiteY1" fmla="*/ 20819 h 186189"/>
              <a:gd name="connsiteX2" fmla="*/ 398994 w 603275"/>
              <a:gd name="connsiteY2" fmla="*/ 1363 h 186189"/>
              <a:gd name="connsiteX3" fmla="*/ 272535 w 603275"/>
              <a:gd name="connsiteY3" fmla="*/ 11091 h 186189"/>
              <a:gd name="connsiteX4" fmla="*/ 184986 w 603275"/>
              <a:gd name="connsiteY4" fmla="*/ 69457 h 186189"/>
              <a:gd name="connsiteX5" fmla="*/ 136348 w 603275"/>
              <a:gd name="connsiteY5" fmla="*/ 98640 h 186189"/>
              <a:gd name="connsiteX6" fmla="*/ 19616 w 603275"/>
              <a:gd name="connsiteY6" fmla="*/ 118095 h 186189"/>
              <a:gd name="connsiteX7" fmla="*/ 160 w 603275"/>
              <a:gd name="connsiteY7" fmla="*/ 127823 h 186189"/>
              <a:gd name="connsiteX8" fmla="*/ 160 w 603275"/>
              <a:gd name="connsiteY8" fmla="*/ 127823 h 186189"/>
              <a:gd name="connsiteX9" fmla="*/ 9888 w 603275"/>
              <a:gd name="connsiteY9" fmla="*/ 118095 h 186189"/>
              <a:gd name="connsiteX0" fmla="*/ 603275 w 603275"/>
              <a:gd name="connsiteY0" fmla="*/ 186783 h 186783"/>
              <a:gd name="connsiteX1" fmla="*/ 525454 w 603275"/>
              <a:gd name="connsiteY1" fmla="*/ 21413 h 186783"/>
              <a:gd name="connsiteX2" fmla="*/ 398994 w 603275"/>
              <a:gd name="connsiteY2" fmla="*/ 1957 h 186783"/>
              <a:gd name="connsiteX3" fmla="*/ 272535 w 603275"/>
              <a:gd name="connsiteY3" fmla="*/ 11685 h 186783"/>
              <a:gd name="connsiteX4" fmla="*/ 136348 w 603275"/>
              <a:gd name="connsiteY4" fmla="*/ 99234 h 186783"/>
              <a:gd name="connsiteX5" fmla="*/ 19616 w 603275"/>
              <a:gd name="connsiteY5" fmla="*/ 118689 h 186783"/>
              <a:gd name="connsiteX6" fmla="*/ 160 w 603275"/>
              <a:gd name="connsiteY6" fmla="*/ 128417 h 186783"/>
              <a:gd name="connsiteX7" fmla="*/ 160 w 603275"/>
              <a:gd name="connsiteY7" fmla="*/ 128417 h 186783"/>
              <a:gd name="connsiteX8" fmla="*/ 9888 w 603275"/>
              <a:gd name="connsiteY8" fmla="*/ 118689 h 186783"/>
              <a:gd name="connsiteX0" fmla="*/ 603275 w 603275"/>
              <a:gd name="connsiteY0" fmla="*/ 186065 h 186065"/>
              <a:gd name="connsiteX1" fmla="*/ 525454 w 603275"/>
              <a:gd name="connsiteY1" fmla="*/ 20695 h 186065"/>
              <a:gd name="connsiteX2" fmla="*/ 272535 w 603275"/>
              <a:gd name="connsiteY2" fmla="*/ 10967 h 186065"/>
              <a:gd name="connsiteX3" fmla="*/ 136348 w 603275"/>
              <a:gd name="connsiteY3" fmla="*/ 98516 h 186065"/>
              <a:gd name="connsiteX4" fmla="*/ 19616 w 603275"/>
              <a:gd name="connsiteY4" fmla="*/ 117971 h 186065"/>
              <a:gd name="connsiteX5" fmla="*/ 160 w 603275"/>
              <a:gd name="connsiteY5" fmla="*/ 127699 h 186065"/>
              <a:gd name="connsiteX6" fmla="*/ 160 w 603275"/>
              <a:gd name="connsiteY6" fmla="*/ 127699 h 186065"/>
              <a:gd name="connsiteX7" fmla="*/ 9888 w 603275"/>
              <a:gd name="connsiteY7" fmla="*/ 117971 h 186065"/>
              <a:gd name="connsiteX0" fmla="*/ 603275 w 603275"/>
              <a:gd name="connsiteY0" fmla="*/ 170729 h 170729"/>
              <a:gd name="connsiteX1" fmla="*/ 525454 w 603275"/>
              <a:gd name="connsiteY1" fmla="*/ 5359 h 170729"/>
              <a:gd name="connsiteX2" fmla="*/ 272535 w 603275"/>
              <a:gd name="connsiteY2" fmla="*/ 44270 h 170729"/>
              <a:gd name="connsiteX3" fmla="*/ 136348 w 603275"/>
              <a:gd name="connsiteY3" fmla="*/ 83180 h 170729"/>
              <a:gd name="connsiteX4" fmla="*/ 19616 w 603275"/>
              <a:gd name="connsiteY4" fmla="*/ 102635 h 170729"/>
              <a:gd name="connsiteX5" fmla="*/ 160 w 603275"/>
              <a:gd name="connsiteY5" fmla="*/ 112363 h 170729"/>
              <a:gd name="connsiteX6" fmla="*/ 160 w 603275"/>
              <a:gd name="connsiteY6" fmla="*/ 112363 h 170729"/>
              <a:gd name="connsiteX7" fmla="*/ 9888 w 603275"/>
              <a:gd name="connsiteY7" fmla="*/ 102635 h 170729"/>
              <a:gd name="connsiteX0" fmla="*/ 603275 w 603275"/>
              <a:gd name="connsiteY0" fmla="*/ 131362 h 131362"/>
              <a:gd name="connsiteX1" fmla="*/ 486544 w 603275"/>
              <a:gd name="connsiteY1" fmla="*/ 14630 h 131362"/>
              <a:gd name="connsiteX2" fmla="*/ 272535 w 603275"/>
              <a:gd name="connsiteY2" fmla="*/ 4903 h 131362"/>
              <a:gd name="connsiteX3" fmla="*/ 136348 w 603275"/>
              <a:gd name="connsiteY3" fmla="*/ 43813 h 131362"/>
              <a:gd name="connsiteX4" fmla="*/ 19616 w 603275"/>
              <a:gd name="connsiteY4" fmla="*/ 63268 h 131362"/>
              <a:gd name="connsiteX5" fmla="*/ 160 w 603275"/>
              <a:gd name="connsiteY5" fmla="*/ 72996 h 131362"/>
              <a:gd name="connsiteX6" fmla="*/ 160 w 603275"/>
              <a:gd name="connsiteY6" fmla="*/ 72996 h 131362"/>
              <a:gd name="connsiteX7" fmla="*/ 9888 w 603275"/>
              <a:gd name="connsiteY7" fmla="*/ 63268 h 131362"/>
              <a:gd name="connsiteX0" fmla="*/ 778373 w 778373"/>
              <a:gd name="connsiteY0" fmla="*/ 121083 h 121083"/>
              <a:gd name="connsiteX1" fmla="*/ 486544 w 778373"/>
              <a:gd name="connsiteY1" fmla="*/ 14078 h 121083"/>
              <a:gd name="connsiteX2" fmla="*/ 272535 w 778373"/>
              <a:gd name="connsiteY2" fmla="*/ 4351 h 121083"/>
              <a:gd name="connsiteX3" fmla="*/ 136348 w 778373"/>
              <a:gd name="connsiteY3" fmla="*/ 43261 h 121083"/>
              <a:gd name="connsiteX4" fmla="*/ 19616 w 778373"/>
              <a:gd name="connsiteY4" fmla="*/ 62716 h 121083"/>
              <a:gd name="connsiteX5" fmla="*/ 160 w 778373"/>
              <a:gd name="connsiteY5" fmla="*/ 72444 h 121083"/>
              <a:gd name="connsiteX6" fmla="*/ 160 w 778373"/>
              <a:gd name="connsiteY6" fmla="*/ 72444 h 121083"/>
              <a:gd name="connsiteX7" fmla="*/ 9888 w 778373"/>
              <a:gd name="connsiteY7" fmla="*/ 62716 h 121083"/>
              <a:gd name="connsiteX0" fmla="*/ 846467 w 846467"/>
              <a:gd name="connsiteY0" fmla="*/ 131363 h 131363"/>
              <a:gd name="connsiteX1" fmla="*/ 486544 w 846467"/>
              <a:gd name="connsiteY1" fmla="*/ 14630 h 131363"/>
              <a:gd name="connsiteX2" fmla="*/ 272535 w 846467"/>
              <a:gd name="connsiteY2" fmla="*/ 4903 h 131363"/>
              <a:gd name="connsiteX3" fmla="*/ 136348 w 846467"/>
              <a:gd name="connsiteY3" fmla="*/ 43813 h 131363"/>
              <a:gd name="connsiteX4" fmla="*/ 19616 w 846467"/>
              <a:gd name="connsiteY4" fmla="*/ 63268 h 131363"/>
              <a:gd name="connsiteX5" fmla="*/ 160 w 846467"/>
              <a:gd name="connsiteY5" fmla="*/ 72996 h 131363"/>
              <a:gd name="connsiteX6" fmla="*/ 160 w 846467"/>
              <a:gd name="connsiteY6" fmla="*/ 72996 h 131363"/>
              <a:gd name="connsiteX7" fmla="*/ 9888 w 846467"/>
              <a:gd name="connsiteY7" fmla="*/ 63268 h 131363"/>
              <a:gd name="connsiteX0" fmla="*/ 846467 w 846467"/>
              <a:gd name="connsiteY0" fmla="*/ 127605 h 127605"/>
              <a:gd name="connsiteX1" fmla="*/ 505999 w 846467"/>
              <a:gd name="connsiteY1" fmla="*/ 88693 h 127605"/>
              <a:gd name="connsiteX2" fmla="*/ 272535 w 846467"/>
              <a:gd name="connsiteY2" fmla="*/ 1145 h 127605"/>
              <a:gd name="connsiteX3" fmla="*/ 136348 w 846467"/>
              <a:gd name="connsiteY3" fmla="*/ 40055 h 127605"/>
              <a:gd name="connsiteX4" fmla="*/ 19616 w 846467"/>
              <a:gd name="connsiteY4" fmla="*/ 59510 h 127605"/>
              <a:gd name="connsiteX5" fmla="*/ 160 w 846467"/>
              <a:gd name="connsiteY5" fmla="*/ 69238 h 127605"/>
              <a:gd name="connsiteX6" fmla="*/ 160 w 846467"/>
              <a:gd name="connsiteY6" fmla="*/ 69238 h 127605"/>
              <a:gd name="connsiteX7" fmla="*/ 9888 w 846467"/>
              <a:gd name="connsiteY7" fmla="*/ 59510 h 127605"/>
              <a:gd name="connsiteX0" fmla="*/ 846467 w 846467"/>
              <a:gd name="connsiteY0" fmla="*/ 87956 h 87956"/>
              <a:gd name="connsiteX1" fmla="*/ 505999 w 846467"/>
              <a:gd name="connsiteY1" fmla="*/ 49044 h 87956"/>
              <a:gd name="connsiteX2" fmla="*/ 253080 w 846467"/>
              <a:gd name="connsiteY2" fmla="*/ 10134 h 87956"/>
              <a:gd name="connsiteX3" fmla="*/ 136348 w 846467"/>
              <a:gd name="connsiteY3" fmla="*/ 406 h 87956"/>
              <a:gd name="connsiteX4" fmla="*/ 19616 w 846467"/>
              <a:gd name="connsiteY4" fmla="*/ 19861 h 87956"/>
              <a:gd name="connsiteX5" fmla="*/ 160 w 846467"/>
              <a:gd name="connsiteY5" fmla="*/ 29589 h 87956"/>
              <a:gd name="connsiteX6" fmla="*/ 160 w 846467"/>
              <a:gd name="connsiteY6" fmla="*/ 29589 h 87956"/>
              <a:gd name="connsiteX7" fmla="*/ 9888 w 846467"/>
              <a:gd name="connsiteY7" fmla="*/ 19861 h 8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467" h="87956">
                <a:moveTo>
                  <a:pt x="846467" y="87956"/>
                </a:moveTo>
                <a:cubicBezTo>
                  <a:pt x="824580" y="20673"/>
                  <a:pt x="604897" y="62014"/>
                  <a:pt x="505999" y="49044"/>
                </a:cubicBezTo>
                <a:cubicBezTo>
                  <a:pt x="407101" y="36074"/>
                  <a:pt x="314688" y="18240"/>
                  <a:pt x="253080" y="10134"/>
                </a:cubicBezTo>
                <a:cubicBezTo>
                  <a:pt x="191472" y="2028"/>
                  <a:pt x="175259" y="-1215"/>
                  <a:pt x="136348" y="406"/>
                </a:cubicBezTo>
                <a:cubicBezTo>
                  <a:pt x="97437" y="2027"/>
                  <a:pt x="42314" y="14997"/>
                  <a:pt x="19616" y="19861"/>
                </a:cubicBezTo>
                <a:cubicBezTo>
                  <a:pt x="-3082" y="24725"/>
                  <a:pt x="160" y="29589"/>
                  <a:pt x="160" y="29589"/>
                </a:cubicBezTo>
                <a:lnTo>
                  <a:pt x="160" y="29589"/>
                </a:lnTo>
                <a:lnTo>
                  <a:pt x="9888" y="19861"/>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19" name="TextBox 18"/>
          <p:cNvSpPr txBox="1"/>
          <p:nvPr/>
        </p:nvSpPr>
        <p:spPr>
          <a:xfrm>
            <a:off x="21811" y="2476253"/>
            <a:ext cx="1507785" cy="784828"/>
          </a:xfrm>
          <a:prstGeom prst="rect">
            <a:avLst/>
          </a:prstGeom>
          <a:solidFill>
            <a:schemeClr val="bg1"/>
          </a:solidFill>
          <a:ln>
            <a:solidFill>
              <a:schemeClr val="tx1"/>
            </a:solidFill>
          </a:ln>
        </p:spPr>
        <p:txBody>
          <a:bodyPr wrap="square" lIns="91436" tIns="45718" rIns="91436" bIns="45718" rtlCol="0">
            <a:spAutoFit/>
          </a:bodyPr>
          <a:lstStyle/>
          <a:p>
            <a:r>
              <a:rPr lang="en-GB" sz="1500" dirty="0"/>
              <a:t>LC OF conversion to dia3mm MPO, x3/station.</a:t>
            </a:r>
          </a:p>
        </p:txBody>
      </p:sp>
      <p:sp>
        <p:nvSpPr>
          <p:cNvPr id="56" name="TextBox 55"/>
          <p:cNvSpPr txBox="1"/>
          <p:nvPr/>
        </p:nvSpPr>
        <p:spPr>
          <a:xfrm>
            <a:off x="6418167" y="3869818"/>
            <a:ext cx="1434511" cy="553994"/>
          </a:xfrm>
          <a:prstGeom prst="rect">
            <a:avLst/>
          </a:prstGeom>
          <a:solidFill>
            <a:schemeClr val="bg1"/>
          </a:solidFill>
          <a:ln>
            <a:solidFill>
              <a:schemeClr val="tx1"/>
            </a:solidFill>
          </a:ln>
        </p:spPr>
        <p:txBody>
          <a:bodyPr wrap="square" lIns="91436" tIns="45718" rIns="91436" bIns="45718" rtlCol="0">
            <a:spAutoFit/>
          </a:bodyPr>
          <a:lstStyle/>
          <a:p>
            <a:r>
              <a:rPr lang="en-GB" sz="1500" dirty="0"/>
              <a:t>MPO to MPO PP </a:t>
            </a:r>
          </a:p>
        </p:txBody>
      </p:sp>
      <p:sp>
        <p:nvSpPr>
          <p:cNvPr id="58" name="TextBox 57"/>
          <p:cNvSpPr txBox="1"/>
          <p:nvPr/>
        </p:nvSpPr>
        <p:spPr>
          <a:xfrm>
            <a:off x="672721" y="4538750"/>
            <a:ext cx="1394114" cy="553994"/>
          </a:xfrm>
          <a:prstGeom prst="rect">
            <a:avLst/>
          </a:prstGeom>
          <a:solidFill>
            <a:schemeClr val="bg1"/>
          </a:solidFill>
          <a:ln>
            <a:solidFill>
              <a:schemeClr val="tx1"/>
            </a:solidFill>
          </a:ln>
        </p:spPr>
        <p:txBody>
          <a:bodyPr wrap="square" lIns="91436" tIns="45718" rIns="91436" bIns="45718" rtlCol="0">
            <a:spAutoFit/>
          </a:bodyPr>
          <a:lstStyle/>
          <a:p>
            <a:r>
              <a:rPr lang="en-GB" sz="1500" dirty="0"/>
              <a:t>2 </a:t>
            </a:r>
            <a:r>
              <a:rPr lang="en-GB" sz="1500" dirty="0" smtClean="0"/>
              <a:t>SFP/chamber.</a:t>
            </a:r>
          </a:p>
          <a:p>
            <a:r>
              <a:rPr lang="en-GB" sz="1500" dirty="0" smtClean="0"/>
              <a:t>LC OF output</a:t>
            </a:r>
            <a:endParaRPr lang="en-GB" sz="1500" dirty="0"/>
          </a:p>
        </p:txBody>
      </p:sp>
      <p:sp>
        <p:nvSpPr>
          <p:cNvPr id="24" name="Slide Number Placeholder 23"/>
          <p:cNvSpPr>
            <a:spLocks noGrp="1"/>
          </p:cNvSpPr>
          <p:nvPr>
            <p:ph type="sldNum" sz="quarter" idx="12"/>
          </p:nvPr>
        </p:nvSpPr>
        <p:spPr/>
        <p:txBody>
          <a:bodyPr/>
          <a:lstStyle/>
          <a:p>
            <a:fld id="{EDBE65E2-01A7-4774-B3FE-3AF8D42C6740}" type="slidenum">
              <a:rPr lang="en-GB" smtClean="0"/>
              <a:t>13</a:t>
            </a:fld>
            <a:endParaRPr lang="en-GB"/>
          </a:p>
        </p:txBody>
      </p:sp>
      <p:sp>
        <p:nvSpPr>
          <p:cNvPr id="12" name="TextBox 11"/>
          <p:cNvSpPr txBox="1"/>
          <p:nvPr/>
        </p:nvSpPr>
        <p:spPr>
          <a:xfrm>
            <a:off x="1522383" y="5611601"/>
            <a:ext cx="2754410" cy="677108"/>
          </a:xfrm>
          <a:prstGeom prst="rect">
            <a:avLst/>
          </a:prstGeom>
          <a:solidFill>
            <a:srgbClr val="FFC000"/>
          </a:solidFill>
        </p:spPr>
        <p:txBody>
          <a:bodyPr wrap="square" rtlCol="0">
            <a:spAutoFit/>
          </a:bodyPr>
          <a:lstStyle/>
          <a:p>
            <a:r>
              <a:rPr lang="en-GB" dirty="0" smtClean="0"/>
              <a:t>All components are to be procured and installed</a:t>
            </a:r>
            <a:endParaRPr lang="en-GB" dirty="0"/>
          </a:p>
        </p:txBody>
      </p:sp>
    </p:spTree>
    <p:extLst>
      <p:ext uri="{BB962C8B-B14F-4D97-AF65-F5344CB8AC3E}">
        <p14:creationId xmlns:p14="http://schemas.microsoft.com/office/powerpoint/2010/main" val="302163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smtClean="0"/>
              <a:t>Gas</a:t>
            </a:r>
            <a:endParaRPr lang="en-GB" dirty="0"/>
          </a:p>
        </p:txBody>
      </p:sp>
      <p:sp>
        <p:nvSpPr>
          <p:cNvPr id="3" name="Content Placeholder 2"/>
          <p:cNvSpPr>
            <a:spLocks noGrp="1"/>
          </p:cNvSpPr>
          <p:nvPr>
            <p:ph idx="1"/>
          </p:nvPr>
        </p:nvSpPr>
        <p:spPr>
          <a:xfrm>
            <a:off x="0" y="933526"/>
            <a:ext cx="10515600" cy="4351338"/>
          </a:xfrm>
        </p:spPr>
        <p:txBody>
          <a:bodyPr>
            <a:normAutofit lnSpcReduction="10000"/>
          </a:bodyPr>
          <a:lstStyle/>
          <a:p>
            <a:r>
              <a:rPr lang="en-GB" dirty="0" smtClean="0"/>
              <a:t>Additional gas pipes will be made from the USC gas room to the UXC gas racks on the X2 Far. The x-section in the Cable chains is being verified by IO.</a:t>
            </a:r>
          </a:p>
          <a:p>
            <a:r>
              <a:rPr lang="en-GB" dirty="0" smtClean="0"/>
              <a:t>It may be possible to recover the already installed piping , originally for RE3/1, to route to both RE3/1 and RE4/1. Additions and cutting may be better than attempting to remove all and start from new ?</a:t>
            </a:r>
          </a:p>
          <a:p>
            <a:r>
              <a:rPr lang="en-GB" dirty="0" smtClean="0"/>
              <a:t>Need schematic of design </a:t>
            </a:r>
          </a:p>
          <a:p>
            <a:r>
              <a:rPr lang="en-GB" dirty="0" smtClean="0"/>
              <a:t>Need detailed drawings of the peripheral installation </a:t>
            </a:r>
          </a:p>
          <a:p>
            <a:pPr marL="0" indent="0">
              <a:buNone/>
            </a:pPr>
            <a:r>
              <a:rPr lang="en-GB" dirty="0" smtClean="0"/>
              <a:t>	with bulkheads, impedances and piping from </a:t>
            </a:r>
          </a:p>
          <a:p>
            <a:pPr marL="0" indent="0">
              <a:buNone/>
            </a:pPr>
            <a:r>
              <a:rPr lang="en-GB" dirty="0" smtClean="0"/>
              <a:t>	chamber to X2 Rack.</a:t>
            </a:r>
          </a:p>
          <a:p>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4606"/>
          <a:stretch/>
        </p:blipFill>
        <p:spPr>
          <a:xfrm rot="5400000">
            <a:off x="8288248" y="2943388"/>
            <a:ext cx="3335109" cy="3825045"/>
          </a:xfrm>
          <a:prstGeom prst="rect">
            <a:avLst/>
          </a:prstGeom>
        </p:spPr>
      </p:pic>
    </p:spTree>
    <p:extLst>
      <p:ext uri="{BB962C8B-B14F-4D97-AF65-F5344CB8AC3E}">
        <p14:creationId xmlns:p14="http://schemas.microsoft.com/office/powerpoint/2010/main" val="83229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Cooling RE3/1</a:t>
            </a:r>
            <a:endParaRPr lang="en-GB" dirty="0"/>
          </a:p>
        </p:txBody>
      </p:sp>
      <p:sp>
        <p:nvSpPr>
          <p:cNvPr id="3" name="Content Placeholder 2"/>
          <p:cNvSpPr>
            <a:spLocks noGrp="1"/>
          </p:cNvSpPr>
          <p:nvPr>
            <p:ph idx="1"/>
          </p:nvPr>
        </p:nvSpPr>
        <p:spPr/>
        <p:txBody>
          <a:bodyPr/>
          <a:lstStyle/>
          <a:p>
            <a:r>
              <a:rPr lang="en-GB" dirty="0" smtClean="0"/>
              <a:t>Links to be made from the present RE3/2 to the new RE3/1 once the chambers have been installed.</a:t>
            </a:r>
          </a:p>
          <a:p>
            <a:endParaRPr lang="en-GB" dirty="0"/>
          </a:p>
          <a:p>
            <a:pPr marL="0" indent="0">
              <a:buNone/>
            </a:pPr>
            <a:r>
              <a:rPr lang="en-GB" dirty="0" smtClean="0"/>
              <a:t>These links can be done with copper pipe as installed for the present system or better would be flexible links to easy assembly and improve reliability.</a:t>
            </a:r>
          </a:p>
          <a:p>
            <a:pPr marL="0" indent="0">
              <a:buNone/>
            </a:pPr>
            <a:endParaRPr lang="en-GB" dirty="0"/>
          </a:p>
        </p:txBody>
      </p:sp>
    </p:spTree>
    <p:extLst>
      <p:ext uri="{BB962C8B-B14F-4D97-AF65-F5344CB8AC3E}">
        <p14:creationId xmlns:p14="http://schemas.microsoft.com/office/powerpoint/2010/main" val="411618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255" y="1060313"/>
            <a:ext cx="3560324" cy="4747099"/>
          </a:xfrm>
          <a:prstGeom prst="rect">
            <a:avLst/>
          </a:prstGeom>
        </p:spPr>
      </p:pic>
      <p:sp>
        <p:nvSpPr>
          <p:cNvPr id="5" name="TextBox 4"/>
          <p:cNvSpPr txBox="1"/>
          <p:nvPr/>
        </p:nvSpPr>
        <p:spPr>
          <a:xfrm>
            <a:off x="208313" y="2478624"/>
            <a:ext cx="6727947" cy="2139045"/>
          </a:xfrm>
          <a:prstGeom prst="rect">
            <a:avLst/>
          </a:prstGeom>
          <a:noFill/>
        </p:spPr>
        <p:txBody>
          <a:bodyPr wrap="square" lIns="91436" tIns="45718" rIns="91436" bIns="45718" rtlCol="0">
            <a:spAutoFit/>
          </a:bodyPr>
          <a:lstStyle/>
          <a:p>
            <a:pPr marL="342900" indent="-342900">
              <a:buFont typeface="Arial" panose="020B0604020202020204" pitchFamily="34" charset="0"/>
              <a:buChar char="•"/>
            </a:pPr>
            <a:r>
              <a:rPr lang="en-GB" dirty="0" smtClean="0">
                <a:solidFill>
                  <a:prstClr val="black"/>
                </a:solidFill>
              </a:rPr>
              <a:t>Cooling Mini Manifold for RE4/1 cooling to which “T”s and flow restrictors will be added to supply the 9 channels. Hosing from the mini manifolds directly all the way to the RE4/1 will simplify the installation. </a:t>
            </a:r>
          </a:p>
          <a:p>
            <a:endParaRPr lang="en-GB" dirty="0">
              <a:solidFill>
                <a:prstClr val="black"/>
              </a:solidFill>
            </a:endParaRPr>
          </a:p>
          <a:p>
            <a:pPr marL="342900" indent="-342900">
              <a:buFont typeface="Arial" panose="020B0604020202020204" pitchFamily="34" charset="0"/>
              <a:buChar char="•"/>
            </a:pPr>
            <a:r>
              <a:rPr lang="en-GB" dirty="0" smtClean="0">
                <a:solidFill>
                  <a:prstClr val="black"/>
                </a:solidFill>
              </a:rPr>
              <a:t>The RE3/1 system will be a taken off from the RE3/2s, two RE3/2s for one RE3/1 using the flexible hoses.</a:t>
            </a:r>
            <a:endParaRPr lang="en-GB" dirty="0">
              <a:solidFill>
                <a:prstClr val="black"/>
              </a:solidFill>
            </a:endParaRPr>
          </a:p>
        </p:txBody>
      </p:sp>
      <p:sp>
        <p:nvSpPr>
          <p:cNvPr id="7" name="TextBox 6"/>
          <p:cNvSpPr txBox="1"/>
          <p:nvPr/>
        </p:nvSpPr>
        <p:spPr>
          <a:xfrm>
            <a:off x="3245711" y="537095"/>
            <a:ext cx="2899719" cy="523220"/>
          </a:xfrm>
          <a:prstGeom prst="rect">
            <a:avLst/>
          </a:prstGeom>
          <a:noFill/>
        </p:spPr>
        <p:txBody>
          <a:bodyPr wrap="square" lIns="91436" tIns="45718" rIns="91436" bIns="45718" rtlCol="0">
            <a:spAutoFit/>
          </a:bodyPr>
          <a:lstStyle/>
          <a:p>
            <a:r>
              <a:rPr lang="en-GB" sz="2800" dirty="0">
                <a:solidFill>
                  <a:prstClr val="black"/>
                </a:solidFill>
              </a:rPr>
              <a:t>Cooling system</a:t>
            </a:r>
          </a:p>
        </p:txBody>
      </p:sp>
      <p:sp>
        <p:nvSpPr>
          <p:cNvPr id="8" name="TextBox 7"/>
          <p:cNvSpPr txBox="1"/>
          <p:nvPr/>
        </p:nvSpPr>
        <p:spPr>
          <a:xfrm>
            <a:off x="661482" y="1060313"/>
            <a:ext cx="5574564" cy="1261880"/>
          </a:xfrm>
          <a:prstGeom prst="rect">
            <a:avLst/>
          </a:prstGeom>
          <a:noFill/>
        </p:spPr>
        <p:txBody>
          <a:bodyPr wrap="square" lIns="91436" tIns="45718" rIns="91436" bIns="45718" rtlCol="0">
            <a:spAutoFit/>
          </a:bodyPr>
          <a:lstStyle/>
          <a:p>
            <a:r>
              <a:rPr lang="en-GB" dirty="0" smtClean="0">
                <a:solidFill>
                  <a:prstClr val="black"/>
                </a:solidFill>
              </a:rPr>
              <a:t>The power loads on the cooling system are not so large so extensions of the present system should give approx. 0.1deg C increase. These values have been communicated to TCO and CMS cooling group.</a:t>
            </a:r>
            <a:endParaRPr lang="en-GB" dirty="0">
              <a:solidFill>
                <a:prstClr val="black"/>
              </a:solidFill>
            </a:endParaRPr>
          </a:p>
        </p:txBody>
      </p:sp>
      <p:pic>
        <p:nvPicPr>
          <p:cNvPr id="10" name="Picture 9"/>
          <p:cNvPicPr>
            <a:picLocks noChangeAspect="1"/>
          </p:cNvPicPr>
          <p:nvPr/>
        </p:nvPicPr>
        <p:blipFill>
          <a:blip r:embed="rId3"/>
          <a:stretch>
            <a:fillRect/>
          </a:stretch>
        </p:blipFill>
        <p:spPr>
          <a:xfrm>
            <a:off x="1023756" y="4821855"/>
            <a:ext cx="5697631" cy="1684907"/>
          </a:xfrm>
          <a:prstGeom prst="rect">
            <a:avLst/>
          </a:prstGeom>
        </p:spPr>
      </p:pic>
      <p:sp>
        <p:nvSpPr>
          <p:cNvPr id="2" name="Slide Number Placeholder 1"/>
          <p:cNvSpPr>
            <a:spLocks noGrp="1"/>
          </p:cNvSpPr>
          <p:nvPr>
            <p:ph type="sldNum" sz="quarter" idx="12"/>
          </p:nvPr>
        </p:nvSpPr>
        <p:spPr/>
        <p:txBody>
          <a:bodyPr/>
          <a:lstStyle/>
          <a:p>
            <a:fld id="{A7F6C5AA-CC08-F142-945E-BC6481BB1251}" type="slidenum">
              <a:rPr lang="en-US" smtClean="0">
                <a:solidFill>
                  <a:prstClr val="black">
                    <a:tint val="75000"/>
                  </a:prstClr>
                </a:solidFill>
              </a:rPr>
              <a:pPr/>
              <a:t>16</a:t>
            </a:fld>
            <a:endParaRPr lang="en-US">
              <a:solidFill>
                <a:prstClr val="black">
                  <a:tint val="75000"/>
                </a:prstClr>
              </a:solidFill>
            </a:endParaRPr>
          </a:p>
        </p:txBody>
      </p:sp>
      <p:sp>
        <p:nvSpPr>
          <p:cNvPr id="3" name="Oval 2"/>
          <p:cNvSpPr/>
          <p:nvPr/>
        </p:nvSpPr>
        <p:spPr>
          <a:xfrm>
            <a:off x="3572286" y="5143878"/>
            <a:ext cx="680936" cy="104085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01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03649"/>
            <a:ext cx="5464233" cy="409817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918" t="22511" r="5717" b="36229"/>
          <a:stretch/>
        </p:blipFill>
        <p:spPr>
          <a:xfrm rot="16200000">
            <a:off x="7656278" y="2259365"/>
            <a:ext cx="5922818" cy="2369129"/>
          </a:xfrm>
          <a:prstGeom prst="rect">
            <a:avLst/>
          </a:prstGeom>
        </p:spPr>
      </p:pic>
      <p:sp>
        <p:nvSpPr>
          <p:cNvPr id="8" name="TextBox 7"/>
          <p:cNvSpPr txBox="1"/>
          <p:nvPr/>
        </p:nvSpPr>
        <p:spPr>
          <a:xfrm>
            <a:off x="5831633" y="597159"/>
            <a:ext cx="2845836" cy="2862322"/>
          </a:xfrm>
          <a:prstGeom prst="rect">
            <a:avLst/>
          </a:prstGeom>
          <a:noFill/>
        </p:spPr>
        <p:txBody>
          <a:bodyPr wrap="square" rtlCol="0">
            <a:spAutoFit/>
          </a:bodyPr>
          <a:lstStyle/>
          <a:p>
            <a:r>
              <a:rPr lang="en-GB" dirty="0" smtClean="0"/>
              <a:t>The presently installed link between two chambers.</a:t>
            </a:r>
          </a:p>
          <a:p>
            <a:endParaRPr lang="en-GB" dirty="0"/>
          </a:p>
          <a:p>
            <a:r>
              <a:rPr lang="en-GB" dirty="0" smtClean="0"/>
              <a:t>Once the RE3/1 chambers are installed then these are removed and replaced with shorter pipes to the RE3/1.</a:t>
            </a:r>
          </a:p>
          <a:p>
            <a:endParaRPr lang="en-GB" dirty="0"/>
          </a:p>
          <a:p>
            <a:r>
              <a:rPr lang="en-GB" dirty="0" smtClean="0"/>
              <a:t>This should be verified on a mock-up in 904</a:t>
            </a:r>
            <a:endParaRPr lang="en-GB" dirty="0"/>
          </a:p>
        </p:txBody>
      </p:sp>
      <p:sp>
        <p:nvSpPr>
          <p:cNvPr id="9" name="TextBox 8"/>
          <p:cNvSpPr txBox="1"/>
          <p:nvPr/>
        </p:nvSpPr>
        <p:spPr>
          <a:xfrm>
            <a:off x="2402694" y="5663681"/>
            <a:ext cx="3480319" cy="653143"/>
          </a:xfrm>
          <a:prstGeom prst="rect">
            <a:avLst/>
          </a:prstGeom>
          <a:noFill/>
        </p:spPr>
        <p:txBody>
          <a:bodyPr wrap="square" rtlCol="0">
            <a:spAutoFit/>
          </a:bodyPr>
          <a:lstStyle/>
          <a:p>
            <a:r>
              <a:rPr lang="en-GB" dirty="0" smtClean="0"/>
              <a:t>The field sensors will go behind the off yoke chambers</a:t>
            </a:r>
            <a:endParaRPr lang="en-GB" dirty="0"/>
          </a:p>
        </p:txBody>
      </p:sp>
      <p:cxnSp>
        <p:nvCxnSpPr>
          <p:cNvPr id="11" name="Straight Arrow Connector 10"/>
          <p:cNvCxnSpPr/>
          <p:nvPr/>
        </p:nvCxnSpPr>
        <p:spPr>
          <a:xfrm>
            <a:off x="8397551" y="1035698"/>
            <a:ext cx="1884784" cy="1492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397551" y="1035698"/>
            <a:ext cx="1875454" cy="33061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56588" y="1024191"/>
            <a:ext cx="3172533" cy="17563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286000" y="3760237"/>
            <a:ext cx="1436915" cy="17210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88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path on the RE3 station</a:t>
            </a:r>
            <a:endParaRPr lang="en-GB" dirty="0"/>
          </a:p>
        </p:txBody>
      </p:sp>
      <p:sp>
        <p:nvSpPr>
          <p:cNvPr id="3" name="Content Placeholder 2"/>
          <p:cNvSpPr>
            <a:spLocks noGrp="1"/>
          </p:cNvSpPr>
          <p:nvPr>
            <p:ph idx="1"/>
          </p:nvPr>
        </p:nvSpPr>
        <p:spPr/>
        <p:txBody>
          <a:bodyPr/>
          <a:lstStyle/>
          <a:p>
            <a:r>
              <a:rPr lang="en-GB" dirty="0" smtClean="0"/>
              <a:t>Behind the off yoke RE3/2 and RE3/3 chambers.</a:t>
            </a:r>
          </a:p>
          <a:p>
            <a:endParaRPr lang="en-GB" dirty="0"/>
          </a:p>
          <a:p>
            <a:r>
              <a:rPr lang="en-GB" dirty="0" smtClean="0"/>
              <a:t> Working from the inner radius pushing HV, LV, Gas and fibres through to the outer radius where they are recovered through the mass of pipes and cables already there.</a:t>
            </a:r>
          </a:p>
          <a:p>
            <a:endParaRPr lang="en-GB" dirty="0"/>
          </a:p>
          <a:p>
            <a:r>
              <a:rPr lang="en-GB" dirty="0" smtClean="0"/>
              <a:t>Services should be attached at the two ends, low R &amp; high R, of the passage behind the RE3s. Mock-up work.</a:t>
            </a:r>
            <a:endParaRPr lang="en-GB" dirty="0"/>
          </a:p>
        </p:txBody>
      </p:sp>
    </p:spTree>
    <p:extLst>
      <p:ext uri="{BB962C8B-B14F-4D97-AF65-F5344CB8AC3E}">
        <p14:creationId xmlns:p14="http://schemas.microsoft.com/office/powerpoint/2010/main" val="7201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path behind the off yoke chambers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325" y="1604102"/>
            <a:ext cx="5114194" cy="38356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693" y="2045764"/>
            <a:ext cx="4587516" cy="3440637"/>
          </a:xfrm>
          <a:prstGeom prst="rect">
            <a:avLst/>
          </a:prstGeom>
        </p:spPr>
      </p:pic>
      <p:sp>
        <p:nvSpPr>
          <p:cNvPr id="3" name="TextBox 2"/>
          <p:cNvSpPr txBox="1"/>
          <p:nvPr/>
        </p:nvSpPr>
        <p:spPr>
          <a:xfrm>
            <a:off x="6858001" y="1499410"/>
            <a:ext cx="1558212" cy="382556"/>
          </a:xfrm>
          <a:prstGeom prst="rect">
            <a:avLst/>
          </a:prstGeom>
          <a:solidFill>
            <a:srgbClr val="FFC000"/>
          </a:solidFill>
        </p:spPr>
        <p:txBody>
          <a:bodyPr wrap="square" rtlCol="0">
            <a:spAutoFit/>
          </a:bodyPr>
          <a:lstStyle/>
          <a:p>
            <a:r>
              <a:rPr lang="en-GB" dirty="0" smtClean="0"/>
              <a:t>Service path.</a:t>
            </a:r>
            <a:endParaRPr lang="en-GB" dirty="0"/>
          </a:p>
        </p:txBody>
      </p:sp>
      <p:cxnSp>
        <p:nvCxnSpPr>
          <p:cNvPr id="7" name="Straight Arrow Connector 6"/>
          <p:cNvCxnSpPr>
            <a:stCxn id="3" idx="1"/>
          </p:cNvCxnSpPr>
          <p:nvPr/>
        </p:nvCxnSpPr>
        <p:spPr>
          <a:xfrm flipH="1">
            <a:off x="4114800" y="1690688"/>
            <a:ext cx="2743201" cy="11551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37714" y="1881966"/>
            <a:ext cx="1073021" cy="15050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11149" y="5631026"/>
            <a:ext cx="3573625" cy="923731"/>
          </a:xfrm>
          <a:prstGeom prst="rect">
            <a:avLst/>
          </a:prstGeom>
          <a:noFill/>
        </p:spPr>
        <p:txBody>
          <a:bodyPr wrap="square" rtlCol="0">
            <a:spAutoFit/>
          </a:bodyPr>
          <a:lstStyle/>
          <a:p>
            <a:r>
              <a:rPr lang="en-GB" dirty="0" smtClean="0"/>
              <a:t>Chamber mounts already present may well be used in the future installation</a:t>
            </a:r>
            <a:endParaRPr lang="en-GB" dirty="0"/>
          </a:p>
        </p:txBody>
      </p:sp>
      <p:cxnSp>
        <p:nvCxnSpPr>
          <p:cNvPr id="13" name="Straight Arrow Connector 12"/>
          <p:cNvCxnSpPr/>
          <p:nvPr/>
        </p:nvCxnSpPr>
        <p:spPr>
          <a:xfrm flipV="1">
            <a:off x="4460033" y="3862873"/>
            <a:ext cx="457200" cy="16634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18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495" y="404475"/>
            <a:ext cx="6096000" cy="6124754"/>
          </a:xfrm>
          <a:prstGeom prst="rect">
            <a:avLst/>
          </a:prstGeom>
        </p:spPr>
        <p:txBody>
          <a:bodyPr>
            <a:spAutoFit/>
          </a:bodyPr>
          <a:lstStyle/>
          <a:p>
            <a:r>
              <a:rPr lang="en-GB" sz="1400" dirty="0" smtClean="0"/>
              <a:t>It should include information on</a:t>
            </a:r>
          </a:p>
          <a:p>
            <a:r>
              <a:rPr lang="en-GB" sz="1400" dirty="0" smtClean="0"/>
              <a:t>- HV cables and routing from USC to chambers. Cables passages in main (MCC)</a:t>
            </a:r>
          </a:p>
          <a:p>
            <a:r>
              <a:rPr lang="en-GB" sz="1400" dirty="0" smtClean="0"/>
              <a:t>and mini cables chains (</a:t>
            </a:r>
            <a:r>
              <a:rPr lang="en-GB" sz="1400" dirty="0" err="1" smtClean="0"/>
              <a:t>mCC</a:t>
            </a:r>
            <a:r>
              <a:rPr lang="en-GB" sz="1400" dirty="0" smtClean="0"/>
              <a:t>).</a:t>
            </a:r>
          </a:p>
          <a:p>
            <a:r>
              <a:rPr lang="en-GB" sz="1400" dirty="0" smtClean="0"/>
              <a:t>- procedure of installation: from where to where (chamber end to periphery</a:t>
            </a:r>
          </a:p>
          <a:p>
            <a:r>
              <a:rPr lang="en-GB" sz="1400" dirty="0" smtClean="0"/>
              <a:t>and then to PP), behind ME4/2 or above ME4/2. If behind, how the</a:t>
            </a:r>
          </a:p>
          <a:p>
            <a:endParaRPr lang="en-GB" sz="1400" dirty="0"/>
          </a:p>
          <a:p>
            <a:r>
              <a:rPr lang="en-GB" sz="1400" dirty="0" smtClean="0"/>
              <a:t>installation will be done. </a:t>
            </a:r>
            <a:r>
              <a:rPr lang="en-GB" sz="1400" dirty="0" err="1" smtClean="0"/>
              <a:t>Misha</a:t>
            </a:r>
            <a:r>
              <a:rPr lang="en-GB" sz="1400" dirty="0" smtClean="0"/>
              <a:t> and Armando were worried how the cables</a:t>
            </a:r>
          </a:p>
          <a:p>
            <a:r>
              <a:rPr lang="en-GB" sz="1400" dirty="0" smtClean="0"/>
              <a:t>will be terminated to avoid noise induction before they are connected to a</a:t>
            </a:r>
          </a:p>
          <a:p>
            <a:r>
              <a:rPr lang="en-GB" sz="1400" dirty="0" smtClean="0"/>
              <a:t>chamber. Since we are going to install RE4/1 cables before ME4/1</a:t>
            </a:r>
          </a:p>
          <a:p>
            <a:r>
              <a:rPr lang="en-GB" sz="1400" dirty="0" smtClean="0"/>
              <a:t>re-installation, </a:t>
            </a:r>
            <a:r>
              <a:rPr lang="en-GB" sz="1400" dirty="0" err="1" smtClean="0"/>
              <a:t>Misha</a:t>
            </a:r>
            <a:r>
              <a:rPr lang="en-GB" sz="1400" dirty="0" smtClean="0"/>
              <a:t> was worried that no cable ends should protrude in the</a:t>
            </a:r>
          </a:p>
          <a:p>
            <a:r>
              <a:rPr lang="en-GB" sz="1400" dirty="0" smtClean="0"/>
              <a:t>ME4/1 envelope and make the re-installation difficult.</a:t>
            </a:r>
          </a:p>
          <a:p>
            <a:r>
              <a:rPr lang="en-GB" sz="1400" dirty="0" smtClean="0"/>
              <a:t>- LV cables and routing from chambers to towers. I will have a talk before</a:t>
            </a:r>
          </a:p>
          <a:p>
            <a:r>
              <a:rPr lang="en-GB" sz="1400" dirty="0" smtClean="0"/>
              <a:t>where I will explain the 2 variants in tower ends (X3 OR (X2 AND X4)).</a:t>
            </a:r>
          </a:p>
          <a:p>
            <a:r>
              <a:rPr lang="en-GB" sz="1400" dirty="0" smtClean="0"/>
              <a:t>- optical fibres routing and installation</a:t>
            </a:r>
          </a:p>
          <a:p>
            <a:r>
              <a:rPr lang="en-GB" sz="1400" dirty="0" smtClean="0"/>
              <a:t>- any documentation from Integration Office will be an enormous advantage at</a:t>
            </a:r>
          </a:p>
          <a:p>
            <a:r>
              <a:rPr lang="en-GB" sz="1400" dirty="0" smtClean="0"/>
              <a:t>that time to show that there is progress on that. Please, ask Stephane for</a:t>
            </a:r>
          </a:p>
          <a:p>
            <a:r>
              <a:rPr lang="en-GB" sz="1400" dirty="0" smtClean="0"/>
              <a:t>at least one drawing and if possible a preliminary cable lengths.</a:t>
            </a:r>
          </a:p>
          <a:p>
            <a:r>
              <a:rPr lang="en-GB" sz="1400" dirty="0" smtClean="0"/>
              <a:t>- planning: I will provide you one file with the service installation to</a:t>
            </a:r>
          </a:p>
          <a:p>
            <a:r>
              <a:rPr lang="en-GB" sz="1400" dirty="0" smtClean="0"/>
              <a:t>show when they will happen in time.</a:t>
            </a:r>
          </a:p>
          <a:p>
            <a:r>
              <a:rPr lang="en-GB" sz="1400" dirty="0" smtClean="0"/>
              <a:t>In addition, Gabriella requested to have a talk about RE4 only. Not clear</a:t>
            </a:r>
          </a:p>
          <a:p>
            <a:r>
              <a:rPr lang="en-GB" sz="1400" dirty="0" smtClean="0"/>
              <a:t>yet who will present, but I would kindly ask you to prepare 2-3 slides for</a:t>
            </a:r>
          </a:p>
          <a:p>
            <a:r>
              <a:rPr lang="en-GB" sz="1400" dirty="0" smtClean="0"/>
              <a:t>that talk to explain what we can do with the RE4 cooling in LS2 assuming we</a:t>
            </a:r>
          </a:p>
          <a:p>
            <a:r>
              <a:rPr lang="en-GB" sz="1400" dirty="0" smtClean="0"/>
              <a:t>can open the chambers in the new surface building. Again our discussion last</a:t>
            </a:r>
          </a:p>
          <a:p>
            <a:r>
              <a:rPr lang="en-GB" sz="1400" dirty="0" smtClean="0"/>
              <a:t>Wednesday. Still I would like to consider the option of </a:t>
            </a:r>
            <a:r>
              <a:rPr lang="en-GB" sz="1400" dirty="0" err="1" smtClean="0"/>
              <a:t>preproducing</a:t>
            </a:r>
            <a:r>
              <a:rPr lang="en-GB" sz="1400" dirty="0" smtClean="0"/>
              <a:t> new</a:t>
            </a:r>
          </a:p>
          <a:p>
            <a:r>
              <a:rPr lang="en-GB" sz="1400" dirty="0" smtClean="0"/>
              <a:t>cooling frames and replace them in a fast way without too much bricolage.</a:t>
            </a:r>
          </a:p>
          <a:p>
            <a:r>
              <a:rPr lang="en-GB" sz="1400" dirty="0" smtClean="0"/>
              <a:t>Please, make a list of what is needed to reproduce the cooling frames again.</a:t>
            </a:r>
          </a:p>
          <a:p>
            <a:endParaRPr lang="en-GB" sz="1400" dirty="0" smtClean="0"/>
          </a:p>
          <a:p>
            <a:endParaRPr lang="en-GB" sz="1400" dirty="0"/>
          </a:p>
        </p:txBody>
      </p:sp>
    </p:spTree>
    <p:extLst>
      <p:ext uri="{BB962C8B-B14F-4D97-AF65-F5344CB8AC3E}">
        <p14:creationId xmlns:p14="http://schemas.microsoft.com/office/powerpoint/2010/main" val="155249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8" name="TextBox 7"/>
          <p:cNvSpPr txBox="1"/>
          <p:nvPr/>
        </p:nvSpPr>
        <p:spPr>
          <a:xfrm>
            <a:off x="1101012" y="270587"/>
            <a:ext cx="4581331" cy="646331"/>
          </a:xfrm>
          <a:prstGeom prst="rect">
            <a:avLst/>
          </a:prstGeom>
          <a:solidFill>
            <a:srgbClr val="FFC000"/>
          </a:solidFill>
        </p:spPr>
        <p:txBody>
          <a:bodyPr wrap="square" rtlCol="0">
            <a:spAutoFit/>
          </a:bodyPr>
          <a:lstStyle/>
          <a:p>
            <a:r>
              <a:rPr lang="en-GB" dirty="0" smtClean="0"/>
              <a:t>Congested and limited access in service areas around the periphery</a:t>
            </a:r>
            <a:endParaRPr lang="en-GB" dirty="0"/>
          </a:p>
        </p:txBody>
      </p:sp>
      <p:cxnSp>
        <p:nvCxnSpPr>
          <p:cNvPr id="9" name="Straight Arrow Connector 8"/>
          <p:cNvCxnSpPr/>
          <p:nvPr/>
        </p:nvCxnSpPr>
        <p:spPr>
          <a:xfrm>
            <a:off x="5682343" y="593752"/>
            <a:ext cx="3853543" cy="2681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94" y="1134881"/>
            <a:ext cx="6419710" cy="4814783"/>
          </a:xfrm>
          <a:prstGeom prst="rect">
            <a:avLst/>
          </a:prstGeom>
        </p:spPr>
      </p:pic>
      <p:cxnSp>
        <p:nvCxnSpPr>
          <p:cNvPr id="15" name="Straight Arrow Connector 14"/>
          <p:cNvCxnSpPr/>
          <p:nvPr/>
        </p:nvCxnSpPr>
        <p:spPr>
          <a:xfrm>
            <a:off x="3539024" y="913581"/>
            <a:ext cx="286527" cy="29552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7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982" y="849768"/>
            <a:ext cx="4506174" cy="6008232"/>
          </a:xfrm>
          <a:prstGeom prst="rect">
            <a:avLst/>
          </a:prstGeom>
        </p:spPr>
      </p:pic>
      <p:sp>
        <p:nvSpPr>
          <p:cNvPr id="7" name="TextBox 6"/>
          <p:cNvSpPr txBox="1"/>
          <p:nvPr/>
        </p:nvSpPr>
        <p:spPr>
          <a:xfrm>
            <a:off x="1418253" y="1175657"/>
            <a:ext cx="4739951" cy="1200329"/>
          </a:xfrm>
          <a:prstGeom prst="rect">
            <a:avLst/>
          </a:prstGeom>
          <a:noFill/>
        </p:spPr>
        <p:txBody>
          <a:bodyPr wrap="square" rtlCol="0">
            <a:spAutoFit/>
          </a:bodyPr>
          <a:lstStyle/>
          <a:p>
            <a:r>
              <a:rPr lang="en-GB" dirty="0" smtClean="0"/>
              <a:t>On the top and sides the situation is not so bad</a:t>
            </a:r>
          </a:p>
          <a:p>
            <a:endParaRPr lang="en-GB" dirty="0"/>
          </a:p>
          <a:p>
            <a:r>
              <a:rPr lang="en-GB" dirty="0" smtClean="0"/>
              <a:t>But access forces the installation from an inner radius to an outer </a:t>
            </a:r>
            <a:endParaRPr lang="en-GB" dirty="0"/>
          </a:p>
        </p:txBody>
      </p:sp>
    </p:spTree>
    <p:extLst>
      <p:ext uri="{BB962C8B-B14F-4D97-AF65-F5344CB8AC3E}">
        <p14:creationId xmlns:p14="http://schemas.microsoft.com/office/powerpoint/2010/main" val="428315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services </a:t>
            </a:r>
            <a:endParaRPr lang="en-GB" dirty="0"/>
          </a:p>
        </p:txBody>
      </p:sp>
      <p:sp>
        <p:nvSpPr>
          <p:cNvPr id="3" name="Content Placeholder 2"/>
          <p:cNvSpPr>
            <a:spLocks noGrp="1"/>
          </p:cNvSpPr>
          <p:nvPr>
            <p:ph idx="1"/>
          </p:nvPr>
        </p:nvSpPr>
        <p:spPr/>
        <p:txBody>
          <a:bodyPr/>
          <a:lstStyle/>
          <a:p>
            <a:r>
              <a:rPr lang="en-GB" dirty="0" smtClean="0"/>
              <a:t>The following will go behind the off yoke ME4/2s.</a:t>
            </a:r>
          </a:p>
          <a:p>
            <a:pPr lvl="1"/>
            <a:r>
              <a:rPr lang="en-GB" dirty="0" smtClean="0"/>
              <a:t>HV &amp; LV</a:t>
            </a:r>
          </a:p>
          <a:p>
            <a:pPr lvl="1"/>
            <a:r>
              <a:rPr lang="en-GB" dirty="0" smtClean="0"/>
              <a:t>FO</a:t>
            </a:r>
          </a:p>
          <a:p>
            <a:pPr lvl="1"/>
            <a:r>
              <a:rPr lang="en-GB" dirty="0" smtClean="0"/>
              <a:t>Gas</a:t>
            </a:r>
          </a:p>
          <a:p>
            <a:pPr lvl="1"/>
            <a:r>
              <a:rPr lang="en-GB" dirty="0" smtClean="0"/>
              <a:t>Cooling</a:t>
            </a:r>
          </a:p>
          <a:p>
            <a:pPr lvl="1"/>
            <a:endParaRPr lang="en-GB" dirty="0"/>
          </a:p>
          <a:p>
            <a:pPr lvl="1"/>
            <a:endParaRPr lang="en-GB" dirty="0" smtClean="0"/>
          </a:p>
          <a:p>
            <a:pPr lvl="1"/>
            <a:r>
              <a:rPr lang="en-GB" dirty="0" smtClean="0"/>
              <a:t>This is not the original plan and getting gas pipes through is not easy with no damage to the CSCSs.</a:t>
            </a:r>
            <a:endParaRPr lang="en-GB" dirty="0"/>
          </a:p>
        </p:txBody>
      </p:sp>
    </p:spTree>
    <p:extLst>
      <p:ext uri="{BB962C8B-B14F-4D97-AF65-F5344CB8AC3E}">
        <p14:creationId xmlns:p14="http://schemas.microsoft.com/office/powerpoint/2010/main" val="209883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Cooling RE4/1</a:t>
            </a:r>
            <a:endParaRPr lang="en-GB" dirty="0"/>
          </a:p>
        </p:txBody>
      </p:sp>
      <p:sp>
        <p:nvSpPr>
          <p:cNvPr id="3" name="Content Placeholder 2"/>
          <p:cNvSpPr>
            <a:spLocks noGrp="1"/>
          </p:cNvSpPr>
          <p:nvPr>
            <p:ph idx="1"/>
          </p:nvPr>
        </p:nvSpPr>
        <p:spPr/>
        <p:txBody>
          <a:bodyPr/>
          <a:lstStyle/>
          <a:p>
            <a:r>
              <a:rPr lang="en-GB" dirty="0" smtClean="0"/>
              <a:t>There are numerous solutions to the question.</a:t>
            </a:r>
          </a:p>
          <a:p>
            <a:endParaRPr lang="en-GB" dirty="0"/>
          </a:p>
          <a:p>
            <a:r>
              <a:rPr lang="en-GB" dirty="0" smtClean="0"/>
              <a:t>Repeat what is done for RE3/1</a:t>
            </a:r>
          </a:p>
          <a:p>
            <a:endParaRPr lang="en-GB" dirty="0"/>
          </a:p>
          <a:p>
            <a:r>
              <a:rPr lang="en-GB" dirty="0" smtClean="0"/>
              <a:t>Repeat what is done for RE4 SMs, </a:t>
            </a:r>
            <a:r>
              <a:rPr lang="en-GB" dirty="0" err="1" smtClean="0"/>
              <a:t>ie</a:t>
            </a:r>
            <a:r>
              <a:rPr lang="en-GB" dirty="0" smtClean="0"/>
              <a:t> flexibles</a:t>
            </a:r>
          </a:p>
          <a:p>
            <a:endParaRPr lang="en-GB" dirty="0"/>
          </a:p>
          <a:p>
            <a:r>
              <a:rPr lang="en-GB" dirty="0" smtClean="0"/>
              <a:t>See my talk for a few more details of both.</a:t>
            </a:r>
            <a:endParaRPr lang="en-GB" dirty="0"/>
          </a:p>
        </p:txBody>
      </p:sp>
    </p:spTree>
    <p:extLst>
      <p:ext uri="{BB962C8B-B14F-4D97-AF65-F5344CB8AC3E}">
        <p14:creationId xmlns:p14="http://schemas.microsoft.com/office/powerpoint/2010/main" val="358380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1143000"/>
          </a:xfrm>
        </p:spPr>
        <p:txBody>
          <a:bodyPr/>
          <a:lstStyle/>
          <a:p>
            <a:r>
              <a:rPr lang="en-GB" dirty="0" smtClean="0"/>
              <a:t>RE4/1 Service Passages</a:t>
            </a:r>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7315" y="3863685"/>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099" y="1142765"/>
            <a:ext cx="6195965" cy="4646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2064" y="1124744"/>
            <a:ext cx="4757936" cy="2308324"/>
          </a:xfrm>
          <a:prstGeom prst="rect">
            <a:avLst/>
          </a:prstGeom>
          <a:solidFill>
            <a:srgbClr val="FFC000"/>
          </a:solidFill>
        </p:spPr>
        <p:txBody>
          <a:bodyPr wrap="square" rtlCol="0">
            <a:spAutoFit/>
          </a:bodyPr>
          <a:lstStyle/>
          <a:p>
            <a:r>
              <a:rPr lang="en-GB" dirty="0"/>
              <a:t>There are large passages under the </a:t>
            </a:r>
            <a:r>
              <a:rPr lang="en-GB" dirty="0" smtClean="0"/>
              <a:t>off yoke CSCs </a:t>
            </a:r>
            <a:r>
              <a:rPr lang="en-GB" dirty="0"/>
              <a:t>that </a:t>
            </a:r>
            <a:r>
              <a:rPr lang="en-GB" dirty="0" smtClean="0"/>
              <a:t> will be used. Trials with appropriate tooling will have to be performed. Again starting from lower radius and only becoming apparent on the peripheral areas.</a:t>
            </a:r>
          </a:p>
          <a:p>
            <a:endParaRPr lang="en-GB" dirty="0"/>
          </a:p>
          <a:p>
            <a:r>
              <a:rPr lang="en-GB" dirty="0" smtClean="0"/>
              <a:t>This is not the original proposal which was attached to the back of the RE4 SMs</a:t>
            </a:r>
            <a:endParaRPr lang="en-GB" dirty="0"/>
          </a:p>
        </p:txBody>
      </p:sp>
      <p:sp>
        <p:nvSpPr>
          <p:cNvPr id="5" name="TextBox 4"/>
          <p:cNvSpPr txBox="1"/>
          <p:nvPr/>
        </p:nvSpPr>
        <p:spPr>
          <a:xfrm>
            <a:off x="927042" y="6008274"/>
            <a:ext cx="4988565" cy="369332"/>
          </a:xfrm>
          <a:prstGeom prst="rect">
            <a:avLst/>
          </a:prstGeom>
          <a:solidFill>
            <a:srgbClr val="FFC000"/>
          </a:solidFill>
        </p:spPr>
        <p:txBody>
          <a:bodyPr wrap="square" rtlCol="0">
            <a:spAutoFit/>
          </a:bodyPr>
          <a:lstStyle/>
          <a:p>
            <a:r>
              <a:rPr lang="en-GB" dirty="0"/>
              <a:t>We will have to discuss with our CSC colleagues.</a:t>
            </a:r>
            <a:endParaRPr lang="en-GB" dirty="0"/>
          </a:p>
        </p:txBody>
      </p:sp>
    </p:spTree>
    <p:extLst>
      <p:ext uri="{BB962C8B-B14F-4D97-AF65-F5344CB8AC3E}">
        <p14:creationId xmlns:p14="http://schemas.microsoft.com/office/powerpoint/2010/main" val="3211909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2111860" y="1147690"/>
            <a:ext cx="7436498" cy="5577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18340" y="4095468"/>
            <a:ext cx="923731" cy="646331"/>
          </a:xfrm>
          <a:prstGeom prst="rect">
            <a:avLst/>
          </a:prstGeom>
          <a:solidFill>
            <a:srgbClr val="FFC000"/>
          </a:solidFill>
        </p:spPr>
        <p:txBody>
          <a:bodyPr wrap="square" rtlCol="0">
            <a:spAutoFit/>
          </a:bodyPr>
          <a:lstStyle/>
          <a:p>
            <a:r>
              <a:rPr lang="en-GB" dirty="0" smtClean="0"/>
              <a:t>ME4/1 off Yoke</a:t>
            </a:r>
            <a:endParaRPr lang="en-GB" dirty="0"/>
          </a:p>
        </p:txBody>
      </p:sp>
      <p:sp>
        <p:nvSpPr>
          <p:cNvPr id="7" name="TextBox 6"/>
          <p:cNvSpPr txBox="1"/>
          <p:nvPr/>
        </p:nvSpPr>
        <p:spPr>
          <a:xfrm>
            <a:off x="6461449" y="4687763"/>
            <a:ext cx="1917441" cy="369332"/>
          </a:xfrm>
          <a:prstGeom prst="rect">
            <a:avLst/>
          </a:prstGeom>
          <a:solidFill>
            <a:srgbClr val="FFC000"/>
          </a:solidFill>
        </p:spPr>
        <p:txBody>
          <a:bodyPr wrap="square" rtlCol="0">
            <a:spAutoFit/>
          </a:bodyPr>
          <a:lstStyle/>
          <a:p>
            <a:r>
              <a:rPr lang="en-GB" dirty="0" smtClean="0"/>
              <a:t>ME4/1 on Yoke</a:t>
            </a:r>
            <a:endParaRPr lang="en-GB" dirty="0"/>
          </a:p>
        </p:txBody>
      </p:sp>
      <p:sp>
        <p:nvSpPr>
          <p:cNvPr id="8" name="TextBox 7"/>
          <p:cNvSpPr txBox="1"/>
          <p:nvPr/>
        </p:nvSpPr>
        <p:spPr>
          <a:xfrm>
            <a:off x="6790944" y="2085220"/>
            <a:ext cx="1667814" cy="369332"/>
          </a:xfrm>
          <a:prstGeom prst="rect">
            <a:avLst/>
          </a:prstGeom>
          <a:solidFill>
            <a:srgbClr val="FFC000"/>
          </a:solidFill>
        </p:spPr>
        <p:txBody>
          <a:bodyPr wrap="square" rtlCol="0">
            <a:spAutoFit/>
          </a:bodyPr>
          <a:lstStyle/>
          <a:p>
            <a:r>
              <a:rPr lang="en-GB" dirty="0" smtClean="0"/>
              <a:t>RE4SM on Yoke</a:t>
            </a:r>
            <a:endParaRPr lang="en-GB" dirty="0"/>
          </a:p>
        </p:txBody>
      </p:sp>
      <p:sp>
        <p:nvSpPr>
          <p:cNvPr id="9" name="TextBox 8"/>
          <p:cNvSpPr txBox="1"/>
          <p:nvPr/>
        </p:nvSpPr>
        <p:spPr>
          <a:xfrm>
            <a:off x="5197149" y="3558297"/>
            <a:ext cx="923731" cy="646331"/>
          </a:xfrm>
          <a:prstGeom prst="rect">
            <a:avLst/>
          </a:prstGeom>
          <a:solidFill>
            <a:srgbClr val="FFC000"/>
          </a:solidFill>
        </p:spPr>
        <p:txBody>
          <a:bodyPr wrap="square" rtlCol="0">
            <a:spAutoFit/>
          </a:bodyPr>
          <a:lstStyle/>
          <a:p>
            <a:r>
              <a:rPr lang="en-GB" dirty="0" smtClean="0"/>
              <a:t>ME4/2 off Yoke</a:t>
            </a:r>
            <a:endParaRPr lang="en-GB" dirty="0"/>
          </a:p>
        </p:txBody>
      </p:sp>
      <p:sp>
        <p:nvSpPr>
          <p:cNvPr id="10" name="TextBox 9"/>
          <p:cNvSpPr txBox="1"/>
          <p:nvPr/>
        </p:nvSpPr>
        <p:spPr>
          <a:xfrm>
            <a:off x="9872904" y="1729130"/>
            <a:ext cx="923731" cy="646331"/>
          </a:xfrm>
          <a:prstGeom prst="rect">
            <a:avLst/>
          </a:prstGeom>
          <a:solidFill>
            <a:srgbClr val="FFC000"/>
          </a:solidFill>
        </p:spPr>
        <p:txBody>
          <a:bodyPr wrap="square" rtlCol="0">
            <a:spAutoFit/>
          </a:bodyPr>
          <a:lstStyle/>
          <a:p>
            <a:r>
              <a:rPr lang="en-GB" dirty="0" smtClean="0"/>
              <a:t>ME4/2 off Yoke</a:t>
            </a:r>
            <a:endParaRPr lang="en-GB" dirty="0"/>
          </a:p>
        </p:txBody>
      </p:sp>
      <p:cxnSp>
        <p:nvCxnSpPr>
          <p:cNvPr id="12" name="Straight Arrow Connector 11"/>
          <p:cNvCxnSpPr/>
          <p:nvPr/>
        </p:nvCxnSpPr>
        <p:spPr>
          <a:xfrm flipH="1">
            <a:off x="7044611" y="2093035"/>
            <a:ext cx="2828293" cy="22848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3647" y="3558298"/>
            <a:ext cx="923731" cy="646331"/>
          </a:xfrm>
          <a:prstGeom prst="rect">
            <a:avLst/>
          </a:prstGeom>
          <a:solidFill>
            <a:srgbClr val="FFC000"/>
          </a:solidFill>
        </p:spPr>
        <p:txBody>
          <a:bodyPr wrap="square" rtlCol="0">
            <a:spAutoFit/>
          </a:bodyPr>
          <a:lstStyle/>
          <a:p>
            <a:r>
              <a:rPr lang="en-GB" dirty="0" smtClean="0"/>
              <a:t>ME4/1 off Yoke</a:t>
            </a:r>
            <a:endParaRPr lang="en-GB" dirty="0"/>
          </a:p>
        </p:txBody>
      </p:sp>
      <p:sp>
        <p:nvSpPr>
          <p:cNvPr id="14" name="TextBox 13"/>
          <p:cNvSpPr txBox="1"/>
          <p:nvPr/>
        </p:nvSpPr>
        <p:spPr>
          <a:xfrm>
            <a:off x="2823336" y="1729130"/>
            <a:ext cx="1754900" cy="369332"/>
          </a:xfrm>
          <a:prstGeom prst="rect">
            <a:avLst/>
          </a:prstGeom>
          <a:solidFill>
            <a:srgbClr val="FFC000"/>
          </a:solidFill>
        </p:spPr>
        <p:txBody>
          <a:bodyPr wrap="square" rtlCol="0">
            <a:spAutoFit/>
          </a:bodyPr>
          <a:lstStyle/>
          <a:p>
            <a:r>
              <a:rPr lang="en-GB" dirty="0" smtClean="0"/>
              <a:t>RE4 SM off Yoke</a:t>
            </a:r>
            <a:endParaRPr lang="en-GB" dirty="0"/>
          </a:p>
        </p:txBody>
      </p:sp>
      <p:sp>
        <p:nvSpPr>
          <p:cNvPr id="15" name="TextBox 14"/>
          <p:cNvSpPr txBox="1"/>
          <p:nvPr/>
        </p:nvSpPr>
        <p:spPr>
          <a:xfrm>
            <a:off x="2387612" y="5826873"/>
            <a:ext cx="1956691" cy="646331"/>
          </a:xfrm>
          <a:prstGeom prst="rect">
            <a:avLst/>
          </a:prstGeom>
          <a:solidFill>
            <a:srgbClr val="FFC000"/>
          </a:solidFill>
        </p:spPr>
        <p:txBody>
          <a:bodyPr wrap="square" rtlCol="0">
            <a:spAutoFit/>
          </a:bodyPr>
          <a:lstStyle/>
          <a:p>
            <a:r>
              <a:rPr lang="en-GB" dirty="0" smtClean="0"/>
              <a:t>Service passage with cable tray.</a:t>
            </a:r>
            <a:endParaRPr lang="en-GB" dirty="0"/>
          </a:p>
        </p:txBody>
      </p:sp>
      <p:cxnSp>
        <p:nvCxnSpPr>
          <p:cNvPr id="16" name="Straight Arrow Connector 15"/>
          <p:cNvCxnSpPr/>
          <p:nvPr/>
        </p:nvCxnSpPr>
        <p:spPr>
          <a:xfrm flipV="1">
            <a:off x="3365957" y="4629279"/>
            <a:ext cx="935626" cy="1155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65512" y="314600"/>
            <a:ext cx="7817150" cy="523220"/>
          </a:xfrm>
          <a:prstGeom prst="rect">
            <a:avLst/>
          </a:prstGeom>
          <a:noFill/>
        </p:spPr>
        <p:txBody>
          <a:bodyPr wrap="square" rtlCol="0">
            <a:spAutoFit/>
          </a:bodyPr>
          <a:lstStyle/>
          <a:p>
            <a:r>
              <a:rPr lang="en-GB" sz="2800" dirty="0" smtClean="0"/>
              <a:t>View looking from beam pipe out to the periphery</a:t>
            </a:r>
            <a:endParaRPr lang="en-GB" sz="2800" dirty="0"/>
          </a:p>
        </p:txBody>
      </p:sp>
      <p:cxnSp>
        <p:nvCxnSpPr>
          <p:cNvPr id="24" name="Straight Arrow Connector 23"/>
          <p:cNvCxnSpPr/>
          <p:nvPr/>
        </p:nvCxnSpPr>
        <p:spPr>
          <a:xfrm>
            <a:off x="10796635" y="3032449"/>
            <a:ext cx="0" cy="2976465"/>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82131" y="3881535"/>
            <a:ext cx="765110" cy="369332"/>
          </a:xfrm>
          <a:prstGeom prst="rect">
            <a:avLst/>
          </a:prstGeom>
          <a:noFill/>
        </p:spPr>
        <p:txBody>
          <a:bodyPr wrap="square" rtlCol="0">
            <a:spAutoFit/>
          </a:bodyPr>
          <a:lstStyle/>
          <a:p>
            <a:r>
              <a:rPr lang="en-GB" dirty="0" smtClean="0"/>
              <a:t>YE3</a:t>
            </a:r>
            <a:endParaRPr lang="en-GB" dirty="0"/>
          </a:p>
        </p:txBody>
      </p:sp>
      <p:cxnSp>
        <p:nvCxnSpPr>
          <p:cNvPr id="26" name="Straight Arrow Connector 25"/>
          <p:cNvCxnSpPr/>
          <p:nvPr/>
        </p:nvCxnSpPr>
        <p:spPr>
          <a:xfrm flipV="1">
            <a:off x="1002602" y="2584579"/>
            <a:ext cx="0" cy="2295932"/>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4399" y="3696796"/>
            <a:ext cx="765110" cy="369332"/>
          </a:xfrm>
          <a:prstGeom prst="rect">
            <a:avLst/>
          </a:prstGeom>
          <a:noFill/>
        </p:spPr>
        <p:txBody>
          <a:bodyPr wrap="square" rtlCol="0">
            <a:spAutoFit/>
          </a:bodyPr>
          <a:lstStyle/>
          <a:p>
            <a:r>
              <a:rPr lang="en-GB" dirty="0" smtClean="0"/>
              <a:t>YE4</a:t>
            </a:r>
            <a:endParaRPr lang="en-GB" dirty="0"/>
          </a:p>
        </p:txBody>
      </p:sp>
    </p:spTree>
    <p:extLst>
      <p:ext uri="{BB962C8B-B14F-4D97-AF65-F5344CB8AC3E}">
        <p14:creationId xmlns:p14="http://schemas.microsoft.com/office/powerpoint/2010/main" val="2818821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278" t="34932" r="13344" b="10466"/>
          <a:stretch/>
        </p:blipFill>
        <p:spPr>
          <a:xfrm>
            <a:off x="0" y="1628078"/>
            <a:ext cx="12192000" cy="4577666"/>
          </a:xfrm>
          <a:prstGeom prst="rect">
            <a:avLst/>
          </a:prstGeom>
        </p:spPr>
      </p:pic>
      <p:sp>
        <p:nvSpPr>
          <p:cNvPr id="5" name="TextBox 4"/>
          <p:cNvSpPr txBox="1"/>
          <p:nvPr/>
        </p:nvSpPr>
        <p:spPr>
          <a:xfrm>
            <a:off x="3233854" y="379141"/>
            <a:ext cx="3969834" cy="769441"/>
          </a:xfrm>
          <a:prstGeom prst="rect">
            <a:avLst/>
          </a:prstGeom>
          <a:noFill/>
        </p:spPr>
        <p:txBody>
          <a:bodyPr wrap="square" rtlCol="0">
            <a:spAutoFit/>
          </a:bodyPr>
          <a:lstStyle/>
          <a:p>
            <a:r>
              <a:rPr lang="en-GB" sz="4400" dirty="0" smtClean="0"/>
              <a:t>LS2 Schedule</a:t>
            </a:r>
            <a:endParaRPr lang="en-GB" sz="4400" dirty="0"/>
          </a:p>
        </p:txBody>
      </p:sp>
    </p:spTree>
    <p:extLst>
      <p:ext uri="{BB962C8B-B14F-4D97-AF65-F5344CB8AC3E}">
        <p14:creationId xmlns:p14="http://schemas.microsoft.com/office/powerpoint/2010/main" val="323515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series of actions,</a:t>
            </a:r>
            <a:endParaRPr lang="en-GB" dirty="0"/>
          </a:p>
        </p:txBody>
      </p:sp>
      <p:sp>
        <p:nvSpPr>
          <p:cNvPr id="3" name="Content Placeholder 2"/>
          <p:cNvSpPr>
            <a:spLocks noGrp="1"/>
          </p:cNvSpPr>
          <p:nvPr>
            <p:ph idx="1"/>
          </p:nvPr>
        </p:nvSpPr>
        <p:spPr/>
        <p:txBody>
          <a:bodyPr/>
          <a:lstStyle/>
          <a:p>
            <a:r>
              <a:rPr lang="en-GB" dirty="0" smtClean="0"/>
              <a:t>Choices of systems</a:t>
            </a:r>
          </a:p>
          <a:p>
            <a:r>
              <a:rPr lang="en-GB" dirty="0" smtClean="0"/>
              <a:t>Design</a:t>
            </a:r>
          </a:p>
          <a:p>
            <a:r>
              <a:rPr lang="en-GB" dirty="0" smtClean="0"/>
              <a:t>Component definition and order</a:t>
            </a:r>
          </a:p>
          <a:p>
            <a:r>
              <a:rPr lang="en-GB" dirty="0" smtClean="0"/>
              <a:t>Tooling and assembly methods</a:t>
            </a:r>
          </a:p>
          <a:p>
            <a:r>
              <a:rPr lang="en-GB" dirty="0" smtClean="0"/>
              <a:t>Validation of ready to install system, LV, HV, OF, gas impedances &amp; cooling</a:t>
            </a:r>
          </a:p>
          <a:p>
            <a:r>
              <a:rPr lang="en-GB" dirty="0" smtClean="0"/>
              <a:t>Installation</a:t>
            </a:r>
          </a:p>
          <a:p>
            <a:r>
              <a:rPr lang="en-GB" dirty="0" smtClean="0"/>
              <a:t>Commissioning</a:t>
            </a:r>
          </a:p>
        </p:txBody>
      </p:sp>
    </p:spTree>
    <p:extLst>
      <p:ext uri="{BB962C8B-B14F-4D97-AF65-F5344CB8AC3E}">
        <p14:creationId xmlns:p14="http://schemas.microsoft.com/office/powerpoint/2010/main" val="71598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507" y="89210"/>
            <a:ext cx="3278459" cy="780585"/>
          </a:xfrm>
        </p:spPr>
        <p:txBody>
          <a:bodyPr/>
          <a:lstStyle/>
          <a:p>
            <a:r>
              <a:rPr lang="en-GB" dirty="0" smtClean="0"/>
              <a:t>Conclusions</a:t>
            </a:r>
            <a:endParaRPr lang="en-GB" dirty="0"/>
          </a:p>
        </p:txBody>
      </p:sp>
      <p:sp>
        <p:nvSpPr>
          <p:cNvPr id="3" name="Content Placeholder 2"/>
          <p:cNvSpPr>
            <a:spLocks noGrp="1"/>
          </p:cNvSpPr>
          <p:nvPr>
            <p:ph idx="1"/>
          </p:nvPr>
        </p:nvSpPr>
        <p:spPr>
          <a:xfrm>
            <a:off x="0" y="747132"/>
            <a:ext cx="12191999" cy="5932448"/>
          </a:xfrm>
        </p:spPr>
        <p:txBody>
          <a:bodyPr>
            <a:normAutofit lnSpcReduction="10000"/>
          </a:bodyPr>
          <a:lstStyle/>
          <a:p>
            <a:endParaRPr lang="en-GB" dirty="0" smtClean="0"/>
          </a:p>
          <a:p>
            <a:r>
              <a:rPr lang="en-GB" dirty="0" smtClean="0"/>
              <a:t>We have a stock of HV dia. 40mm cables, may be sufficient. Require choice of system for DB and labels.</a:t>
            </a:r>
          </a:p>
          <a:p>
            <a:r>
              <a:rPr lang="en-GB" dirty="0" smtClean="0"/>
              <a:t>We need large quantity of coaxial HV cable, IO will provide values this week.</a:t>
            </a:r>
          </a:p>
          <a:p>
            <a:r>
              <a:rPr lang="en-GB" dirty="0" smtClean="0"/>
              <a:t>LV , need to decide on system, and OF will be studied by IO in the following month.</a:t>
            </a:r>
          </a:p>
          <a:p>
            <a:r>
              <a:rPr lang="en-GB" dirty="0" smtClean="0"/>
              <a:t>We need detailed design of cooling, choice to be made for RE4/1. Is more urgent than RE3/1.</a:t>
            </a:r>
          </a:p>
          <a:p>
            <a:r>
              <a:rPr lang="en-GB" dirty="0" smtClean="0"/>
              <a:t>We need detailed design of gas piping</a:t>
            </a:r>
            <a:r>
              <a:rPr lang="en-GB" smtClean="0"/>
              <a:t>, impedances, </a:t>
            </a:r>
            <a:r>
              <a:rPr lang="en-GB" dirty="0" smtClean="0"/>
              <a:t>bulkheads, schematic as input. We only deal with rack to chamber.</a:t>
            </a:r>
          </a:p>
          <a:p>
            <a:r>
              <a:rPr lang="en-GB" dirty="0" smtClean="0"/>
              <a:t>Mock-ups of the service access to the chambers will dictate the design of the chambers.</a:t>
            </a:r>
          </a:p>
          <a:p>
            <a:r>
              <a:rPr lang="en-GB" dirty="0" smtClean="0"/>
              <a:t>We need continued and significant help from the IO, Stephan, Daniela, Theo and the Georgian team.</a:t>
            </a:r>
          </a:p>
          <a:p>
            <a:endParaRPr lang="en-GB" dirty="0"/>
          </a:p>
        </p:txBody>
      </p:sp>
    </p:spTree>
    <p:extLst>
      <p:ext uri="{BB962C8B-B14F-4D97-AF65-F5344CB8AC3E}">
        <p14:creationId xmlns:p14="http://schemas.microsoft.com/office/powerpoint/2010/main" val="404438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5156" y="2003366"/>
            <a:ext cx="5851052" cy="4388289"/>
          </a:xfrm>
          <a:prstGeom prst="rect">
            <a:avLst/>
          </a:prstGeom>
        </p:spPr>
      </p:pic>
    </p:spTree>
    <p:extLst>
      <p:ext uri="{BB962C8B-B14F-4D97-AF65-F5344CB8AC3E}">
        <p14:creationId xmlns:p14="http://schemas.microsoft.com/office/powerpoint/2010/main" val="276796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58302" cy="2403013"/>
          </a:xfrm>
        </p:spPr>
        <p:txBody>
          <a:bodyPr>
            <a:normAutofit/>
          </a:bodyPr>
          <a:lstStyle/>
          <a:p>
            <a:r>
              <a:rPr lang="en-GB" dirty="0" smtClean="0"/>
              <a:t>Routing and x-section</a:t>
            </a:r>
            <a:br>
              <a:rPr lang="en-GB" dirty="0" smtClean="0"/>
            </a:br>
            <a:r>
              <a:rPr lang="en-GB" dirty="0" smtClean="0"/>
              <a:t>Specification of cables and connectors</a:t>
            </a:r>
            <a:br>
              <a:rPr lang="en-GB" dirty="0" smtClean="0"/>
            </a:br>
            <a:r>
              <a:rPr lang="en-GB" dirty="0" smtClean="0"/>
              <a:t>Contents</a:t>
            </a:r>
            <a:endParaRPr lang="en-GB" dirty="0"/>
          </a:p>
        </p:txBody>
      </p:sp>
      <p:sp>
        <p:nvSpPr>
          <p:cNvPr id="3" name="Content Placeholder 2"/>
          <p:cNvSpPr>
            <a:spLocks noGrp="1"/>
          </p:cNvSpPr>
          <p:nvPr>
            <p:ph idx="1"/>
          </p:nvPr>
        </p:nvSpPr>
        <p:spPr>
          <a:xfrm>
            <a:off x="706582" y="3350029"/>
            <a:ext cx="10647218" cy="2826934"/>
          </a:xfrm>
        </p:spPr>
        <p:txBody>
          <a:bodyPr>
            <a:normAutofit fontScale="92500"/>
          </a:bodyPr>
          <a:lstStyle/>
          <a:p>
            <a:r>
              <a:rPr lang="en-GB" dirty="0" smtClean="0"/>
              <a:t>Cables and Fibres</a:t>
            </a:r>
          </a:p>
          <a:p>
            <a:r>
              <a:rPr lang="en-GB" dirty="0" smtClean="0"/>
              <a:t>Cooling</a:t>
            </a:r>
          </a:p>
          <a:p>
            <a:r>
              <a:rPr lang="en-GB" dirty="0" smtClean="0"/>
              <a:t>Gas</a:t>
            </a:r>
          </a:p>
          <a:p>
            <a:endParaRPr lang="en-GB" dirty="0"/>
          </a:p>
          <a:p>
            <a:pPr marL="0" indent="0">
              <a:buNone/>
            </a:pPr>
            <a:r>
              <a:rPr lang="en-GB" dirty="0" smtClean="0"/>
              <a:t>The Integration office (IO) will study routing and lengths for these services. In additions all DB and consequent labels will be supplied by the IO.</a:t>
            </a:r>
            <a:endParaRPr lang="en-GB" dirty="0"/>
          </a:p>
        </p:txBody>
      </p:sp>
    </p:spTree>
    <p:extLst>
      <p:ext uri="{BB962C8B-B14F-4D97-AF65-F5344CB8AC3E}">
        <p14:creationId xmlns:p14="http://schemas.microsoft.com/office/powerpoint/2010/main" val="422551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Cables and pipes</a:t>
            </a:r>
            <a:endParaRPr lang="en-GB" dirty="0"/>
          </a:p>
        </p:txBody>
      </p:sp>
      <p:sp>
        <p:nvSpPr>
          <p:cNvPr id="3" name="Content Placeholder 2"/>
          <p:cNvSpPr>
            <a:spLocks noGrp="1"/>
          </p:cNvSpPr>
          <p:nvPr>
            <p:ph idx="1"/>
          </p:nvPr>
        </p:nvSpPr>
        <p:spPr/>
        <p:txBody>
          <a:bodyPr/>
          <a:lstStyle/>
          <a:p>
            <a:r>
              <a:rPr lang="en-GB" dirty="0" smtClean="0"/>
              <a:t>HV cables</a:t>
            </a:r>
          </a:p>
          <a:p>
            <a:r>
              <a:rPr lang="en-GB" dirty="0" smtClean="0"/>
              <a:t>LV Cables</a:t>
            </a:r>
          </a:p>
          <a:p>
            <a:r>
              <a:rPr lang="en-GB" dirty="0" smtClean="0"/>
              <a:t>Fibre optics	</a:t>
            </a:r>
          </a:p>
          <a:p>
            <a:r>
              <a:rPr lang="en-GB" dirty="0" smtClean="0"/>
              <a:t>Gas</a:t>
            </a:r>
          </a:p>
          <a:p>
            <a:r>
              <a:rPr lang="en-GB" dirty="0" smtClean="0"/>
              <a:t>Cooling</a:t>
            </a:r>
          </a:p>
          <a:p>
            <a:endParaRPr lang="en-GB" dirty="0"/>
          </a:p>
          <a:p>
            <a:endParaRPr lang="en-GB" dirty="0" smtClean="0"/>
          </a:p>
        </p:txBody>
      </p:sp>
    </p:spTree>
    <p:extLst>
      <p:ext uri="{BB962C8B-B14F-4D97-AF65-F5344CB8AC3E}">
        <p14:creationId xmlns:p14="http://schemas.microsoft.com/office/powerpoint/2010/main" val="112209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577" y="993795"/>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2303" y="5229382"/>
            <a:ext cx="2169679" cy="694764"/>
          </a:xfrm>
          <a:prstGeom prst="rect">
            <a:avLst/>
          </a:prstGeom>
          <a:solidFill>
            <a:srgbClr val="FFC000"/>
          </a:solidFill>
        </p:spPr>
        <p:txBody>
          <a:bodyPr wrap="square" lIns="91436" tIns="45718" rIns="91436" bIns="45718" rtlCol="0">
            <a:spAutoFit/>
          </a:bodyPr>
          <a:lstStyle/>
          <a:p>
            <a:r>
              <a:rPr lang="en-GB" dirty="0"/>
              <a:t>RPC Gas Rack with spare channels</a:t>
            </a:r>
          </a:p>
        </p:txBody>
      </p:sp>
      <p:sp>
        <p:nvSpPr>
          <p:cNvPr id="5" name="TextBox 4"/>
          <p:cNvSpPr txBox="1"/>
          <p:nvPr/>
        </p:nvSpPr>
        <p:spPr>
          <a:xfrm>
            <a:off x="9300356" y="2917712"/>
            <a:ext cx="792088" cy="677107"/>
          </a:xfrm>
          <a:prstGeom prst="rect">
            <a:avLst/>
          </a:prstGeom>
          <a:solidFill>
            <a:srgbClr val="FFC000"/>
          </a:solidFill>
        </p:spPr>
        <p:txBody>
          <a:bodyPr wrap="square" lIns="91436" tIns="45718" rIns="91436" bIns="45718" rtlCol="0">
            <a:spAutoFit/>
          </a:bodyPr>
          <a:lstStyle/>
          <a:p>
            <a:r>
              <a:rPr lang="en-GB" dirty="0" smtClean="0"/>
              <a:t>X3 LV </a:t>
            </a:r>
            <a:r>
              <a:rPr lang="en-GB" dirty="0"/>
              <a:t>racks</a:t>
            </a:r>
          </a:p>
        </p:txBody>
      </p:sp>
      <p:sp>
        <p:nvSpPr>
          <p:cNvPr id="7" name="TextBox 6"/>
          <p:cNvSpPr txBox="1"/>
          <p:nvPr/>
        </p:nvSpPr>
        <p:spPr>
          <a:xfrm>
            <a:off x="1340904" y="2989835"/>
            <a:ext cx="792088" cy="677107"/>
          </a:xfrm>
          <a:prstGeom prst="rect">
            <a:avLst/>
          </a:prstGeom>
          <a:solidFill>
            <a:srgbClr val="FFC000"/>
          </a:solidFill>
        </p:spPr>
        <p:txBody>
          <a:bodyPr wrap="square" lIns="91436" tIns="45718" rIns="91436" bIns="45718" rtlCol="0">
            <a:spAutoFit/>
          </a:bodyPr>
          <a:lstStyle/>
          <a:p>
            <a:r>
              <a:rPr lang="en-GB" dirty="0" smtClean="0"/>
              <a:t>X3 LV </a:t>
            </a:r>
            <a:r>
              <a:rPr lang="en-GB" dirty="0"/>
              <a:t>racks</a:t>
            </a:r>
          </a:p>
        </p:txBody>
      </p:sp>
      <p:sp>
        <p:nvSpPr>
          <p:cNvPr id="8" name="TextBox 7"/>
          <p:cNvSpPr txBox="1"/>
          <p:nvPr/>
        </p:nvSpPr>
        <p:spPr>
          <a:xfrm>
            <a:off x="2423592" y="409023"/>
            <a:ext cx="7158153" cy="584771"/>
          </a:xfrm>
          <a:prstGeom prst="rect">
            <a:avLst/>
          </a:prstGeom>
          <a:noFill/>
        </p:spPr>
        <p:txBody>
          <a:bodyPr wrap="square" lIns="91436" tIns="45718" rIns="91436" bIns="45718" rtlCol="0">
            <a:spAutoFit/>
          </a:bodyPr>
          <a:lstStyle/>
          <a:p>
            <a:r>
              <a:rPr lang="en-GB" sz="3200" dirty="0"/>
              <a:t>Services on YE3 serving </a:t>
            </a:r>
            <a:r>
              <a:rPr lang="en-GB" sz="3200" dirty="0" smtClean="0"/>
              <a:t>RE3/1 </a:t>
            </a:r>
            <a:r>
              <a:rPr lang="en-GB" sz="3200" dirty="0"/>
              <a:t>and </a:t>
            </a:r>
            <a:r>
              <a:rPr lang="en-GB" sz="3200" dirty="0" smtClean="0"/>
              <a:t>RE4/1</a:t>
            </a:r>
            <a:endParaRPr lang="en-GB" sz="3200" dirty="0"/>
          </a:p>
        </p:txBody>
      </p:sp>
      <p:cxnSp>
        <p:nvCxnSpPr>
          <p:cNvPr id="10" name="Straight Arrow Connector 9"/>
          <p:cNvCxnSpPr/>
          <p:nvPr/>
        </p:nvCxnSpPr>
        <p:spPr>
          <a:xfrm>
            <a:off x="2423593" y="1758009"/>
            <a:ext cx="1082915" cy="12678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97061" y="2257703"/>
            <a:ext cx="1547209" cy="24532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40218" y="4816062"/>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31137" y="3212110"/>
            <a:ext cx="969219"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41962" y="2380364"/>
            <a:ext cx="1622663" cy="226209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4145" y="1106144"/>
            <a:ext cx="2344366" cy="677104"/>
          </a:xfrm>
          <a:prstGeom prst="rect">
            <a:avLst/>
          </a:prstGeom>
          <a:solidFill>
            <a:srgbClr val="FFC000"/>
          </a:solidFill>
        </p:spPr>
        <p:txBody>
          <a:bodyPr wrap="square" lIns="91436" tIns="45718" rIns="91436" bIns="45718" rtlCol="0">
            <a:spAutoFit/>
          </a:bodyPr>
          <a:lstStyle/>
          <a:p>
            <a:r>
              <a:rPr lang="en-GB" dirty="0"/>
              <a:t>Mini Cable Chains for </a:t>
            </a:r>
            <a:r>
              <a:rPr lang="en-GB" dirty="0" smtClean="0"/>
              <a:t>HV and OF, near side</a:t>
            </a:r>
            <a:endParaRPr lang="en-GB" dirty="0"/>
          </a:p>
        </p:txBody>
      </p:sp>
      <p:sp>
        <p:nvSpPr>
          <p:cNvPr id="25" name="TextBox 24"/>
          <p:cNvSpPr txBox="1"/>
          <p:nvPr/>
        </p:nvSpPr>
        <p:spPr>
          <a:xfrm>
            <a:off x="5044270" y="1976433"/>
            <a:ext cx="1597692" cy="584771"/>
          </a:xfrm>
          <a:prstGeom prst="rect">
            <a:avLst/>
          </a:prstGeom>
          <a:solidFill>
            <a:srgbClr val="FFC000"/>
          </a:solidFill>
        </p:spPr>
        <p:txBody>
          <a:bodyPr wrap="square" lIns="91436" tIns="45718" rIns="91436" bIns="45718" rtlCol="0">
            <a:spAutoFit/>
          </a:bodyPr>
          <a:lstStyle/>
          <a:p>
            <a:r>
              <a:rPr lang="en-GB" sz="1600" dirty="0" smtClean="0"/>
              <a:t>Space for OF Patch panels</a:t>
            </a:r>
            <a:endParaRPr lang="en-GB" sz="1600" dirty="0"/>
          </a:p>
        </p:txBody>
      </p:sp>
      <p:sp>
        <p:nvSpPr>
          <p:cNvPr id="2" name="Slide Number Placeholder 1"/>
          <p:cNvSpPr>
            <a:spLocks noGrp="1"/>
          </p:cNvSpPr>
          <p:nvPr>
            <p:ph type="sldNum" sz="quarter" idx="12"/>
          </p:nvPr>
        </p:nvSpPr>
        <p:spPr/>
        <p:txBody>
          <a:bodyPr/>
          <a:lstStyle/>
          <a:p>
            <a:fld id="{EDBE65E2-01A7-4774-B3FE-3AF8D42C6740}" type="slidenum">
              <a:rPr lang="en-GB" smtClean="0"/>
              <a:t>5</a:t>
            </a:fld>
            <a:endParaRPr lang="en-GB"/>
          </a:p>
        </p:txBody>
      </p:sp>
      <p:sp>
        <p:nvSpPr>
          <p:cNvPr id="21" name="TextBox 20"/>
          <p:cNvSpPr txBox="1"/>
          <p:nvPr/>
        </p:nvSpPr>
        <p:spPr>
          <a:xfrm>
            <a:off x="423702" y="5458268"/>
            <a:ext cx="2689149" cy="584771"/>
          </a:xfrm>
          <a:prstGeom prst="rect">
            <a:avLst/>
          </a:prstGeom>
          <a:solidFill>
            <a:srgbClr val="FFC000"/>
          </a:solidFill>
        </p:spPr>
        <p:txBody>
          <a:bodyPr wrap="square" lIns="91436" tIns="45718" rIns="91436" bIns="45718" rtlCol="0">
            <a:spAutoFit/>
          </a:bodyPr>
          <a:lstStyle/>
          <a:p>
            <a:r>
              <a:rPr lang="en-GB" sz="1600" dirty="0" smtClean="0"/>
              <a:t>Gas Impedances installed on the green peripheral structure</a:t>
            </a:r>
            <a:endParaRPr lang="en-GB" sz="1600" dirty="0"/>
          </a:p>
        </p:txBody>
      </p:sp>
      <p:cxnSp>
        <p:nvCxnSpPr>
          <p:cNvPr id="22" name="Straight Arrow Connector 21"/>
          <p:cNvCxnSpPr/>
          <p:nvPr/>
        </p:nvCxnSpPr>
        <p:spPr>
          <a:xfrm>
            <a:off x="2132992" y="3390685"/>
            <a:ext cx="1264752" cy="18388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89883" y="4163438"/>
            <a:ext cx="2163620" cy="129478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12851" y="4424476"/>
            <a:ext cx="4286715" cy="130878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5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85207"/>
            <a:ext cx="10515600" cy="1325563"/>
          </a:xfrm>
        </p:spPr>
        <p:txBody>
          <a:bodyPr/>
          <a:lstStyle/>
          <a:p>
            <a:pPr algn="ctr"/>
            <a:r>
              <a:rPr lang="en-GB" dirty="0" smtClean="0"/>
              <a:t>HV</a:t>
            </a:r>
            <a:endParaRPr lang="en-GB" dirty="0"/>
          </a:p>
        </p:txBody>
      </p:sp>
      <p:sp>
        <p:nvSpPr>
          <p:cNvPr id="4" name="TextBox 3"/>
          <p:cNvSpPr txBox="1"/>
          <p:nvPr/>
        </p:nvSpPr>
        <p:spPr>
          <a:xfrm>
            <a:off x="0" y="1233488"/>
            <a:ext cx="12192000" cy="5078313"/>
          </a:xfrm>
          <a:prstGeom prst="rect">
            <a:avLst/>
          </a:prstGeom>
          <a:noFill/>
        </p:spPr>
        <p:txBody>
          <a:bodyPr wrap="square" rtlCol="0">
            <a:spAutoFit/>
          </a:bodyPr>
          <a:lstStyle/>
          <a:p>
            <a:r>
              <a:rPr lang="en-GB" dirty="0" smtClean="0"/>
              <a:t>Cables will link the USC supply system to the chambers in UXC</a:t>
            </a:r>
          </a:p>
          <a:p>
            <a:endParaRPr lang="en-GB" dirty="0"/>
          </a:p>
          <a:p>
            <a:r>
              <a:rPr lang="en-GB" dirty="0" smtClean="0"/>
              <a:t>Large 40mm diameter cables will go from one of the racks, system dependant, in the USC  thru’ the main-cable chains to the YE1 PP in the UXC.</a:t>
            </a:r>
          </a:p>
          <a:p>
            <a:endParaRPr lang="en-GB" dirty="0"/>
          </a:p>
          <a:p>
            <a:r>
              <a:rPr lang="en-GB" dirty="0" smtClean="0"/>
              <a:t>Individual coaxial cables will go from the YE1 PP to the chambers thru’ the mini-cable chains.</a:t>
            </a:r>
          </a:p>
          <a:p>
            <a:endParaRPr lang="en-GB" dirty="0"/>
          </a:p>
          <a:p>
            <a:r>
              <a:rPr lang="en-GB" dirty="0" smtClean="0"/>
              <a:t>The Main cable chains have been checked over by IO and myself. Access is not easy but will improve when the chains are stretched open and made accessible from the top. The two cables used by GEM will have to be re-installed.</a:t>
            </a:r>
          </a:p>
          <a:p>
            <a:endParaRPr lang="en-GB" dirty="0"/>
          </a:p>
          <a:p>
            <a:r>
              <a:rPr lang="en-GB" dirty="0" smtClean="0"/>
              <a:t>The mini-cable chains have been studied and sections are being verified.</a:t>
            </a:r>
          </a:p>
          <a:p>
            <a:endParaRPr lang="en-GB" dirty="0"/>
          </a:p>
          <a:p>
            <a:r>
              <a:rPr lang="en-GB" dirty="0" smtClean="0"/>
              <a:t>The coaxial cables can be prepared with both Jupiter connectors on, and tested, and then installed from the chamber end and if they can be fed through the Mini-cable chains and stored in front of the YE1 PP then there will be no need to remove the PP end connecters.</a:t>
            </a:r>
          </a:p>
          <a:p>
            <a:r>
              <a:rPr lang="en-GB" dirty="0" smtClean="0"/>
              <a:t>The HV </a:t>
            </a:r>
            <a:r>
              <a:rPr lang="en-GB" dirty="0" err="1" smtClean="0"/>
              <a:t>dia</a:t>
            </a:r>
            <a:r>
              <a:rPr lang="en-GB" dirty="0" smtClean="0"/>
              <a:t> 40mm cables will not be </a:t>
            </a:r>
            <a:r>
              <a:rPr lang="en-GB" dirty="0" err="1" smtClean="0"/>
              <a:t>connecterised</a:t>
            </a:r>
            <a:r>
              <a:rPr lang="en-GB" dirty="0" smtClean="0"/>
              <a:t>.</a:t>
            </a:r>
          </a:p>
          <a:p>
            <a:endParaRPr lang="en-GB" dirty="0"/>
          </a:p>
          <a:p>
            <a:r>
              <a:rPr lang="en-GB" dirty="0" smtClean="0"/>
              <a:t>For reasons of safety the cables should all have termination if they have been tested.</a:t>
            </a:r>
            <a:endParaRPr lang="en-GB" dirty="0"/>
          </a:p>
        </p:txBody>
      </p:sp>
    </p:spTree>
    <p:extLst>
      <p:ext uri="{BB962C8B-B14F-4D97-AF65-F5344CB8AC3E}">
        <p14:creationId xmlns:p14="http://schemas.microsoft.com/office/powerpoint/2010/main" val="23446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8686082" y="1085757"/>
            <a:ext cx="1936524" cy="2085463"/>
          </a:xfrm>
          <a:custGeom>
            <a:avLst/>
            <a:gdLst>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78541 w 1936524"/>
              <a:gd name="connsiteY8" fmla="*/ 864016 h 2089701"/>
              <a:gd name="connsiteX9" fmla="*/ 4935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29903 w 1936524"/>
              <a:gd name="connsiteY8" fmla="*/ 688918 h 2089701"/>
              <a:gd name="connsiteX9" fmla="*/ 4935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75818 w 1936524"/>
              <a:gd name="connsiteY7" fmla="*/ 56245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409282 w 1936524"/>
              <a:gd name="connsiteY6" fmla="*/ 309539 h 2089701"/>
              <a:gd name="connsiteX7" fmla="*/ 166090 w 1936524"/>
              <a:gd name="connsiteY7" fmla="*/ 39708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6544 h 2089701"/>
              <a:gd name="connsiteX1" fmla="*/ 1868431 w 1936524"/>
              <a:gd name="connsiteY1" fmla="*/ 134441 h 2089701"/>
              <a:gd name="connsiteX2" fmla="*/ 1751699 w 1936524"/>
              <a:gd name="connsiteY2" fmla="*/ 27437 h 2089701"/>
              <a:gd name="connsiteX3" fmla="*/ 1518235 w 1936524"/>
              <a:gd name="connsiteY3" fmla="*/ 7982 h 2089701"/>
              <a:gd name="connsiteX4" fmla="*/ 1129129 w 1936524"/>
              <a:gd name="connsiteY4" fmla="*/ 7982 h 2089701"/>
              <a:gd name="connsiteX5" fmla="*/ 788660 w 1936524"/>
              <a:gd name="connsiteY5" fmla="*/ 105258 h 2089701"/>
              <a:gd name="connsiteX6" fmla="*/ 389827 w 1936524"/>
              <a:gd name="connsiteY6" fmla="*/ 95530 h 2089701"/>
              <a:gd name="connsiteX7" fmla="*/ 166090 w 1936524"/>
              <a:gd name="connsiteY7" fmla="*/ 397088 h 2089701"/>
              <a:gd name="connsiteX8" fmla="*/ 29903 w 1936524"/>
              <a:gd name="connsiteY8" fmla="*/ 688918 h 2089701"/>
              <a:gd name="connsiteX9" fmla="*/ 10448 w 1936524"/>
              <a:gd name="connsiteY9" fmla="*/ 1078024 h 2089701"/>
              <a:gd name="connsiteX10" fmla="*/ 20175 w 1936524"/>
              <a:gd name="connsiteY10" fmla="*/ 1389310 h 2089701"/>
              <a:gd name="connsiteX11" fmla="*/ 10448 w 1936524"/>
              <a:gd name="connsiteY11" fmla="*/ 1544952 h 2089701"/>
              <a:gd name="connsiteX12" fmla="*/ 720 w 1936524"/>
              <a:gd name="connsiteY12" fmla="*/ 1739505 h 2089701"/>
              <a:gd name="connsiteX13" fmla="*/ 720 w 1936524"/>
              <a:gd name="connsiteY13" fmla="*/ 1982697 h 2089701"/>
              <a:gd name="connsiteX14" fmla="*/ 720 w 1936524"/>
              <a:gd name="connsiteY14" fmla="*/ 2089701 h 2089701"/>
              <a:gd name="connsiteX0" fmla="*/ 1936524 w 1936524"/>
              <a:gd name="connsiteY0" fmla="*/ 410994 h 2084151"/>
              <a:gd name="connsiteX1" fmla="*/ 1868431 w 1936524"/>
              <a:gd name="connsiteY1" fmla="*/ 128891 h 2084151"/>
              <a:gd name="connsiteX2" fmla="*/ 1751699 w 1936524"/>
              <a:gd name="connsiteY2" fmla="*/ 21887 h 2084151"/>
              <a:gd name="connsiteX3" fmla="*/ 1518235 w 1936524"/>
              <a:gd name="connsiteY3" fmla="*/ 2432 h 2084151"/>
              <a:gd name="connsiteX4" fmla="*/ 1129129 w 1936524"/>
              <a:gd name="connsiteY4" fmla="*/ 2432 h 2084151"/>
              <a:gd name="connsiteX5" fmla="*/ 788660 w 1936524"/>
              <a:gd name="connsiteY5" fmla="*/ 21887 h 2084151"/>
              <a:gd name="connsiteX6" fmla="*/ 389827 w 1936524"/>
              <a:gd name="connsiteY6" fmla="*/ 89980 h 2084151"/>
              <a:gd name="connsiteX7" fmla="*/ 166090 w 1936524"/>
              <a:gd name="connsiteY7" fmla="*/ 391538 h 2084151"/>
              <a:gd name="connsiteX8" fmla="*/ 29903 w 1936524"/>
              <a:gd name="connsiteY8" fmla="*/ 683368 h 2084151"/>
              <a:gd name="connsiteX9" fmla="*/ 10448 w 1936524"/>
              <a:gd name="connsiteY9" fmla="*/ 1072474 h 2084151"/>
              <a:gd name="connsiteX10" fmla="*/ 20175 w 1936524"/>
              <a:gd name="connsiteY10" fmla="*/ 1383760 h 2084151"/>
              <a:gd name="connsiteX11" fmla="*/ 10448 w 1936524"/>
              <a:gd name="connsiteY11" fmla="*/ 1539402 h 2084151"/>
              <a:gd name="connsiteX12" fmla="*/ 720 w 1936524"/>
              <a:gd name="connsiteY12" fmla="*/ 1733955 h 2084151"/>
              <a:gd name="connsiteX13" fmla="*/ 720 w 1936524"/>
              <a:gd name="connsiteY13" fmla="*/ 1977147 h 2084151"/>
              <a:gd name="connsiteX14" fmla="*/ 720 w 1936524"/>
              <a:gd name="connsiteY14" fmla="*/ 2084151 h 2084151"/>
              <a:gd name="connsiteX0" fmla="*/ 1936524 w 1936524"/>
              <a:gd name="connsiteY0" fmla="*/ 410994 h 2084151"/>
              <a:gd name="connsiteX1" fmla="*/ 1868431 w 1936524"/>
              <a:gd name="connsiteY1" fmla="*/ 128891 h 2084151"/>
              <a:gd name="connsiteX2" fmla="*/ 1751699 w 1936524"/>
              <a:gd name="connsiteY2" fmla="*/ 21887 h 2084151"/>
              <a:gd name="connsiteX3" fmla="*/ 1518235 w 1936524"/>
              <a:gd name="connsiteY3" fmla="*/ 2432 h 2084151"/>
              <a:gd name="connsiteX4" fmla="*/ 1129129 w 1936524"/>
              <a:gd name="connsiteY4" fmla="*/ 2432 h 2084151"/>
              <a:gd name="connsiteX5" fmla="*/ 788660 w 1936524"/>
              <a:gd name="connsiteY5" fmla="*/ 21887 h 2084151"/>
              <a:gd name="connsiteX6" fmla="*/ 389827 w 1936524"/>
              <a:gd name="connsiteY6" fmla="*/ 89980 h 2084151"/>
              <a:gd name="connsiteX7" fmla="*/ 136907 w 1936524"/>
              <a:gd name="connsiteY7" fmla="*/ 342900 h 2084151"/>
              <a:gd name="connsiteX8" fmla="*/ 29903 w 1936524"/>
              <a:gd name="connsiteY8" fmla="*/ 683368 h 2084151"/>
              <a:gd name="connsiteX9" fmla="*/ 10448 w 1936524"/>
              <a:gd name="connsiteY9" fmla="*/ 1072474 h 2084151"/>
              <a:gd name="connsiteX10" fmla="*/ 20175 w 1936524"/>
              <a:gd name="connsiteY10" fmla="*/ 1383760 h 2084151"/>
              <a:gd name="connsiteX11" fmla="*/ 10448 w 1936524"/>
              <a:gd name="connsiteY11" fmla="*/ 1539402 h 2084151"/>
              <a:gd name="connsiteX12" fmla="*/ 720 w 1936524"/>
              <a:gd name="connsiteY12" fmla="*/ 1733955 h 2084151"/>
              <a:gd name="connsiteX13" fmla="*/ 720 w 1936524"/>
              <a:gd name="connsiteY13" fmla="*/ 1977147 h 2084151"/>
              <a:gd name="connsiteX14" fmla="*/ 720 w 1936524"/>
              <a:gd name="connsiteY14" fmla="*/ 2084151 h 2084151"/>
              <a:gd name="connsiteX0" fmla="*/ 1936524 w 1936524"/>
              <a:gd name="connsiteY0" fmla="*/ 412305 h 2085462"/>
              <a:gd name="connsiteX1" fmla="*/ 1868431 w 1936524"/>
              <a:gd name="connsiteY1" fmla="*/ 130202 h 2085462"/>
              <a:gd name="connsiteX2" fmla="*/ 1732244 w 1936524"/>
              <a:gd name="connsiteY2" fmla="*/ 42653 h 2085462"/>
              <a:gd name="connsiteX3" fmla="*/ 1518235 w 1936524"/>
              <a:gd name="connsiteY3" fmla="*/ 3743 h 2085462"/>
              <a:gd name="connsiteX4" fmla="*/ 1129129 w 1936524"/>
              <a:gd name="connsiteY4" fmla="*/ 3743 h 2085462"/>
              <a:gd name="connsiteX5" fmla="*/ 788660 w 1936524"/>
              <a:gd name="connsiteY5" fmla="*/ 23198 h 2085462"/>
              <a:gd name="connsiteX6" fmla="*/ 389827 w 1936524"/>
              <a:gd name="connsiteY6" fmla="*/ 91291 h 2085462"/>
              <a:gd name="connsiteX7" fmla="*/ 136907 w 1936524"/>
              <a:gd name="connsiteY7" fmla="*/ 344211 h 2085462"/>
              <a:gd name="connsiteX8" fmla="*/ 29903 w 1936524"/>
              <a:gd name="connsiteY8" fmla="*/ 684679 h 2085462"/>
              <a:gd name="connsiteX9" fmla="*/ 10448 w 1936524"/>
              <a:gd name="connsiteY9" fmla="*/ 1073785 h 2085462"/>
              <a:gd name="connsiteX10" fmla="*/ 20175 w 1936524"/>
              <a:gd name="connsiteY10" fmla="*/ 1385071 h 2085462"/>
              <a:gd name="connsiteX11" fmla="*/ 10448 w 1936524"/>
              <a:gd name="connsiteY11" fmla="*/ 1540713 h 2085462"/>
              <a:gd name="connsiteX12" fmla="*/ 720 w 1936524"/>
              <a:gd name="connsiteY12" fmla="*/ 1735266 h 2085462"/>
              <a:gd name="connsiteX13" fmla="*/ 720 w 1936524"/>
              <a:gd name="connsiteY13" fmla="*/ 1978458 h 2085462"/>
              <a:gd name="connsiteX14" fmla="*/ 720 w 1936524"/>
              <a:gd name="connsiteY14" fmla="*/ 2085462 h 208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6524" h="2085462">
                <a:moveTo>
                  <a:pt x="1936524" y="412305"/>
                </a:moveTo>
                <a:cubicBezTo>
                  <a:pt x="1917879" y="303679"/>
                  <a:pt x="1902478" y="191811"/>
                  <a:pt x="1868431" y="130202"/>
                </a:cubicBezTo>
                <a:cubicBezTo>
                  <a:pt x="1834384" y="68593"/>
                  <a:pt x="1790610" y="63729"/>
                  <a:pt x="1732244" y="42653"/>
                </a:cubicBezTo>
                <a:cubicBezTo>
                  <a:pt x="1673878" y="21577"/>
                  <a:pt x="1618754" y="10228"/>
                  <a:pt x="1518235" y="3743"/>
                </a:cubicBezTo>
                <a:cubicBezTo>
                  <a:pt x="1417716" y="-2742"/>
                  <a:pt x="1250725" y="501"/>
                  <a:pt x="1129129" y="3743"/>
                </a:cubicBezTo>
                <a:cubicBezTo>
                  <a:pt x="1007533" y="6985"/>
                  <a:pt x="911877" y="8607"/>
                  <a:pt x="788660" y="23198"/>
                </a:cubicBezTo>
                <a:cubicBezTo>
                  <a:pt x="665443" y="37789"/>
                  <a:pt x="498453" y="37789"/>
                  <a:pt x="389827" y="91291"/>
                </a:cubicBezTo>
                <a:cubicBezTo>
                  <a:pt x="281202" y="144793"/>
                  <a:pt x="196894" y="245313"/>
                  <a:pt x="136907" y="344211"/>
                </a:cubicBezTo>
                <a:cubicBezTo>
                  <a:pt x="76920" y="443109"/>
                  <a:pt x="50979" y="563083"/>
                  <a:pt x="29903" y="684679"/>
                </a:cubicBezTo>
                <a:cubicBezTo>
                  <a:pt x="8827" y="806275"/>
                  <a:pt x="12069" y="957053"/>
                  <a:pt x="10448" y="1073785"/>
                </a:cubicBezTo>
                <a:cubicBezTo>
                  <a:pt x="8827" y="1190517"/>
                  <a:pt x="20175" y="1307250"/>
                  <a:pt x="20175" y="1385071"/>
                </a:cubicBezTo>
                <a:cubicBezTo>
                  <a:pt x="20175" y="1462892"/>
                  <a:pt x="13690" y="1482347"/>
                  <a:pt x="10448" y="1540713"/>
                </a:cubicBezTo>
                <a:cubicBezTo>
                  <a:pt x="7206" y="1599079"/>
                  <a:pt x="2341" y="1662309"/>
                  <a:pt x="720" y="1735266"/>
                </a:cubicBezTo>
                <a:cubicBezTo>
                  <a:pt x="-901" y="1808223"/>
                  <a:pt x="720" y="1978458"/>
                  <a:pt x="720" y="1978458"/>
                </a:cubicBezTo>
                <a:lnTo>
                  <a:pt x="720" y="2085462"/>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4" name="TextBox 3"/>
          <p:cNvSpPr txBox="1"/>
          <p:nvPr/>
        </p:nvSpPr>
        <p:spPr>
          <a:xfrm>
            <a:off x="1254870" y="306739"/>
            <a:ext cx="4659549" cy="584771"/>
          </a:xfrm>
          <a:prstGeom prst="rect">
            <a:avLst/>
          </a:prstGeom>
          <a:noFill/>
        </p:spPr>
        <p:txBody>
          <a:bodyPr wrap="square" lIns="91436" tIns="45718" rIns="91436" bIns="45718" rtlCol="0">
            <a:spAutoFit/>
          </a:bodyPr>
          <a:lstStyle/>
          <a:p>
            <a:r>
              <a:rPr lang="en-GB" sz="3200" dirty="0"/>
              <a:t>HV  </a:t>
            </a:r>
            <a:r>
              <a:rPr lang="en-GB" sz="3200" dirty="0" smtClean="0"/>
              <a:t>system RE3/1 &amp; RE4/1</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44" y="2120629"/>
            <a:ext cx="2064944" cy="2753259"/>
          </a:xfrm>
          <a:prstGeom prst="rect">
            <a:avLst/>
          </a:prstGeom>
        </p:spPr>
      </p:pic>
      <p:pic>
        <p:nvPicPr>
          <p:cNvPr id="6" name="Picture 5"/>
          <p:cNvPicPr>
            <a:picLocks noChangeAspect="1"/>
          </p:cNvPicPr>
          <p:nvPr/>
        </p:nvPicPr>
        <p:blipFill>
          <a:blip r:embed="rId3"/>
          <a:stretch>
            <a:fillRect/>
          </a:stretch>
        </p:blipFill>
        <p:spPr>
          <a:xfrm>
            <a:off x="1621331" y="4963020"/>
            <a:ext cx="709059" cy="1704928"/>
          </a:xfrm>
          <a:prstGeom prst="rect">
            <a:avLst/>
          </a:prstGeom>
        </p:spPr>
      </p:pic>
      <p:pic>
        <p:nvPicPr>
          <p:cNvPr id="7" name="Picture 6" descr="Screen Shot 2017-03-30 at 14.46.0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804771" y="3311568"/>
            <a:ext cx="3478116" cy="49407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8258" y="2536439"/>
            <a:ext cx="1960338" cy="2613783"/>
          </a:xfrm>
          <a:prstGeom prst="rect">
            <a:avLst/>
          </a:prstGeom>
        </p:spPr>
      </p:pic>
      <p:pic>
        <p:nvPicPr>
          <p:cNvPr id="9" name="Picture 8"/>
          <p:cNvPicPr>
            <a:picLocks noChangeAspect="1"/>
          </p:cNvPicPr>
          <p:nvPr/>
        </p:nvPicPr>
        <p:blipFill>
          <a:blip r:embed="rId6"/>
          <a:stretch>
            <a:fillRect/>
          </a:stretch>
        </p:blipFill>
        <p:spPr>
          <a:xfrm>
            <a:off x="10089049" y="1511619"/>
            <a:ext cx="1195035" cy="1352620"/>
          </a:xfrm>
          <a:prstGeom prst="rect">
            <a:avLst/>
          </a:prstGeom>
        </p:spPr>
      </p:pic>
      <p:sp>
        <p:nvSpPr>
          <p:cNvPr id="10" name="TextBox 9"/>
          <p:cNvSpPr txBox="1"/>
          <p:nvPr/>
        </p:nvSpPr>
        <p:spPr>
          <a:xfrm>
            <a:off x="2548647" y="5710137"/>
            <a:ext cx="1371600" cy="677107"/>
          </a:xfrm>
          <a:prstGeom prst="rect">
            <a:avLst/>
          </a:prstGeom>
          <a:noFill/>
        </p:spPr>
        <p:txBody>
          <a:bodyPr wrap="square" lIns="91436" tIns="45718" rIns="91436" bIns="45718" rtlCol="0">
            <a:spAutoFit/>
          </a:bodyPr>
          <a:lstStyle/>
          <a:p>
            <a:r>
              <a:rPr lang="en-GB" dirty="0"/>
              <a:t>x</a:t>
            </a:r>
            <a:r>
              <a:rPr lang="en-GB" dirty="0" smtClean="0"/>
              <a:t>12 A3512N HV Boards</a:t>
            </a:r>
            <a:endParaRPr lang="en-GB" dirty="0"/>
          </a:p>
        </p:txBody>
      </p:sp>
      <p:sp>
        <p:nvSpPr>
          <p:cNvPr id="11" name="TextBox 10"/>
          <p:cNvSpPr txBox="1"/>
          <p:nvPr/>
        </p:nvSpPr>
        <p:spPr>
          <a:xfrm>
            <a:off x="5251147" y="2677981"/>
            <a:ext cx="1653703" cy="677107"/>
          </a:xfrm>
          <a:prstGeom prst="rect">
            <a:avLst/>
          </a:prstGeom>
          <a:noFill/>
        </p:spPr>
        <p:txBody>
          <a:bodyPr wrap="square" lIns="91436" tIns="45718" rIns="91436" bIns="45718" rtlCol="0">
            <a:spAutoFit/>
          </a:bodyPr>
          <a:lstStyle/>
          <a:p>
            <a:r>
              <a:rPr lang="en-GB" dirty="0" smtClean="0"/>
              <a:t>X8 Distribution boards</a:t>
            </a:r>
            <a:endParaRPr lang="en-GB" dirty="0"/>
          </a:p>
        </p:txBody>
      </p:sp>
      <p:sp>
        <p:nvSpPr>
          <p:cNvPr id="12" name="TextBox 11"/>
          <p:cNvSpPr txBox="1"/>
          <p:nvPr/>
        </p:nvSpPr>
        <p:spPr>
          <a:xfrm>
            <a:off x="554479" y="1521133"/>
            <a:ext cx="1400783" cy="677107"/>
          </a:xfrm>
          <a:prstGeom prst="rect">
            <a:avLst/>
          </a:prstGeom>
          <a:noFill/>
        </p:spPr>
        <p:txBody>
          <a:bodyPr wrap="square" lIns="91436" tIns="45718" rIns="91436" bIns="45718" rtlCol="0">
            <a:spAutoFit/>
          </a:bodyPr>
          <a:lstStyle/>
          <a:p>
            <a:r>
              <a:rPr lang="en-GB" dirty="0"/>
              <a:t>x</a:t>
            </a:r>
            <a:r>
              <a:rPr lang="en-GB" dirty="0" smtClean="0"/>
              <a:t>4 Easy 3000 Crates</a:t>
            </a:r>
            <a:endParaRPr lang="en-GB" dirty="0"/>
          </a:p>
        </p:txBody>
      </p:sp>
      <p:grpSp>
        <p:nvGrpSpPr>
          <p:cNvPr id="13" name="Group 12"/>
          <p:cNvGrpSpPr/>
          <p:nvPr/>
        </p:nvGrpSpPr>
        <p:grpSpPr>
          <a:xfrm>
            <a:off x="7120572" y="613402"/>
            <a:ext cx="389181" cy="5534481"/>
            <a:chOff x="9377464" y="550267"/>
            <a:chExt cx="633919" cy="5948129"/>
          </a:xfrm>
        </p:grpSpPr>
        <p:sp>
          <p:nvSpPr>
            <p:cNvPr id="14" name="Rectangle 13"/>
            <p:cNvSpPr/>
            <p:nvPr/>
          </p:nvSpPr>
          <p:spPr>
            <a:xfrm>
              <a:off x="9377464" y="550267"/>
              <a:ext cx="633919" cy="5933872"/>
            </a:xfrm>
            <a:prstGeom prst="rect">
              <a:avLst/>
            </a:prstGeom>
            <a:pattFill prst="wdDnDiag">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5" name="Straight Connector 14"/>
            <p:cNvCxnSpPr/>
            <p:nvPr/>
          </p:nvCxnSpPr>
          <p:spPr>
            <a:xfrm>
              <a:off x="9377464" y="564524"/>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11383" y="550267"/>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805859" y="905790"/>
            <a:ext cx="932672" cy="384719"/>
          </a:xfrm>
          <a:prstGeom prst="rect">
            <a:avLst/>
          </a:prstGeom>
          <a:noFill/>
          <a:ln w="19050">
            <a:solidFill>
              <a:schemeClr val="tx1"/>
            </a:solidFill>
          </a:ln>
        </p:spPr>
        <p:txBody>
          <a:bodyPr wrap="square" lIns="91436" tIns="45718" rIns="91436" bIns="45718" rtlCol="0">
            <a:spAutoFit/>
          </a:bodyPr>
          <a:lstStyle/>
          <a:p>
            <a:r>
              <a:rPr lang="en-GB" dirty="0" smtClean="0"/>
              <a:t>UXC 55</a:t>
            </a:r>
            <a:endParaRPr lang="en-GB" dirty="0"/>
          </a:p>
        </p:txBody>
      </p:sp>
      <p:sp>
        <p:nvSpPr>
          <p:cNvPr id="18" name="TextBox 17"/>
          <p:cNvSpPr txBox="1"/>
          <p:nvPr/>
        </p:nvSpPr>
        <p:spPr>
          <a:xfrm>
            <a:off x="5798720" y="905790"/>
            <a:ext cx="932672" cy="384719"/>
          </a:xfrm>
          <a:prstGeom prst="rect">
            <a:avLst/>
          </a:prstGeom>
          <a:solidFill>
            <a:schemeClr val="bg1"/>
          </a:solidFill>
          <a:ln w="19050">
            <a:solidFill>
              <a:schemeClr val="tx1"/>
            </a:solidFill>
          </a:ln>
        </p:spPr>
        <p:txBody>
          <a:bodyPr wrap="square" lIns="91436" tIns="45718" rIns="91436" bIns="45718" rtlCol="0">
            <a:spAutoFit/>
          </a:bodyPr>
          <a:lstStyle/>
          <a:p>
            <a:r>
              <a:rPr lang="en-GB" dirty="0" smtClean="0"/>
              <a:t>USC 55</a:t>
            </a:r>
            <a:endParaRPr lang="en-GB" dirty="0"/>
          </a:p>
        </p:txBody>
      </p:sp>
      <p:sp>
        <p:nvSpPr>
          <p:cNvPr id="21" name="Rectangle 20"/>
          <p:cNvSpPr/>
          <p:nvPr/>
        </p:nvSpPr>
        <p:spPr>
          <a:xfrm>
            <a:off x="7086525" y="5608716"/>
            <a:ext cx="457275" cy="32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20" name="Freeform 19"/>
          <p:cNvSpPr/>
          <p:nvPr/>
        </p:nvSpPr>
        <p:spPr>
          <a:xfrm>
            <a:off x="5138315" y="3706241"/>
            <a:ext cx="3772220" cy="2064425"/>
          </a:xfrm>
          <a:custGeom>
            <a:avLst/>
            <a:gdLst>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81249 w 3785930"/>
              <a:gd name="connsiteY15" fmla="*/ 1994171 h 2062984"/>
              <a:gd name="connsiteX16" fmla="*/ 167241 w 3785930"/>
              <a:gd name="connsiteY16" fmla="*/ 1926077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42338 w 3785930"/>
              <a:gd name="connsiteY15" fmla="*/ 2013626 h 2062984"/>
              <a:gd name="connsiteX16" fmla="*/ 167241 w 3785930"/>
              <a:gd name="connsiteY16" fmla="*/ 1926077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85930 w 3785930"/>
              <a:gd name="connsiteY0" fmla="*/ 1439694 h 2062984"/>
              <a:gd name="connsiteX1" fmla="*/ 3776203 w 3785930"/>
              <a:gd name="connsiteY1" fmla="*/ 1750979 h 2062984"/>
              <a:gd name="connsiteX2" fmla="*/ 3747020 w 3785930"/>
              <a:gd name="connsiteY2" fmla="*/ 1906622 h 2062984"/>
              <a:gd name="connsiteX3" fmla="*/ 3640015 w 3785930"/>
              <a:gd name="connsiteY3" fmla="*/ 1974715 h 2062984"/>
              <a:gd name="connsiteX4" fmla="*/ 3455190 w 3785930"/>
              <a:gd name="connsiteY4" fmla="*/ 2033081 h 2062984"/>
              <a:gd name="connsiteX5" fmla="*/ 3328730 w 3785930"/>
              <a:gd name="connsiteY5" fmla="*/ 2052536 h 2062984"/>
              <a:gd name="connsiteX6" fmla="*/ 3153632 w 3785930"/>
              <a:gd name="connsiteY6" fmla="*/ 2062264 h 2062984"/>
              <a:gd name="connsiteX7" fmla="*/ 2959079 w 3785930"/>
              <a:gd name="connsiteY7" fmla="*/ 2062264 h 2062984"/>
              <a:gd name="connsiteX8" fmla="*/ 2774254 w 3785930"/>
              <a:gd name="connsiteY8" fmla="*/ 2062264 h 2062984"/>
              <a:gd name="connsiteX9" fmla="*/ 2560245 w 3785930"/>
              <a:gd name="connsiteY9" fmla="*/ 2062264 h 2062984"/>
              <a:gd name="connsiteX10" fmla="*/ 2317054 w 3785930"/>
              <a:gd name="connsiteY10" fmla="*/ 2062264 h 2062984"/>
              <a:gd name="connsiteX11" fmla="*/ 1791760 w 3785930"/>
              <a:gd name="connsiteY11" fmla="*/ 2062264 h 2062984"/>
              <a:gd name="connsiteX12" fmla="*/ 1373471 w 3785930"/>
              <a:gd name="connsiteY12" fmla="*/ 2062264 h 2062984"/>
              <a:gd name="connsiteX13" fmla="*/ 1033003 w 3785930"/>
              <a:gd name="connsiteY13" fmla="*/ 2062264 h 2062984"/>
              <a:gd name="connsiteX14" fmla="*/ 556347 w 3785930"/>
              <a:gd name="connsiteY14" fmla="*/ 2052536 h 2062984"/>
              <a:gd name="connsiteX15" fmla="*/ 342338 w 3785930"/>
              <a:gd name="connsiteY15" fmla="*/ 2013626 h 2062984"/>
              <a:gd name="connsiteX16" fmla="*/ 108875 w 3785930"/>
              <a:gd name="connsiteY16" fmla="*/ 1857983 h 2062984"/>
              <a:gd name="connsiteX17" fmla="*/ 40781 w 3785930"/>
              <a:gd name="connsiteY17" fmla="*/ 1614792 h 2062984"/>
              <a:gd name="connsiteX18" fmla="*/ 11598 w 3785930"/>
              <a:gd name="connsiteY18" fmla="*/ 1381328 h 2062984"/>
              <a:gd name="connsiteX19" fmla="*/ 11598 w 3785930"/>
              <a:gd name="connsiteY19" fmla="*/ 1108953 h 2062984"/>
              <a:gd name="connsiteX20" fmla="*/ 1871 w 3785930"/>
              <a:gd name="connsiteY20" fmla="*/ 1001949 h 2062984"/>
              <a:gd name="connsiteX21" fmla="*/ 1871 w 3785930"/>
              <a:gd name="connsiteY21" fmla="*/ 875490 h 2062984"/>
              <a:gd name="connsiteX22" fmla="*/ 21326 w 3785930"/>
              <a:gd name="connsiteY22" fmla="*/ 593388 h 2062984"/>
              <a:gd name="connsiteX23" fmla="*/ 50509 w 3785930"/>
              <a:gd name="connsiteY23" fmla="*/ 486383 h 2062984"/>
              <a:gd name="connsiteX24" fmla="*/ 50509 w 3785930"/>
              <a:gd name="connsiteY24" fmla="*/ 175098 h 2062984"/>
              <a:gd name="connsiteX25" fmla="*/ 40781 w 3785930"/>
              <a:gd name="connsiteY25" fmla="*/ 58366 h 2062984"/>
              <a:gd name="connsiteX26" fmla="*/ 40781 w 3785930"/>
              <a:gd name="connsiteY26" fmla="*/ 0 h 2062984"/>
              <a:gd name="connsiteX0" fmla="*/ 3794283 w 3794283"/>
              <a:gd name="connsiteY0" fmla="*/ 1439694 h 2062984"/>
              <a:gd name="connsiteX1" fmla="*/ 3784556 w 3794283"/>
              <a:gd name="connsiteY1" fmla="*/ 1750979 h 2062984"/>
              <a:gd name="connsiteX2" fmla="*/ 3755373 w 3794283"/>
              <a:gd name="connsiteY2" fmla="*/ 1906622 h 2062984"/>
              <a:gd name="connsiteX3" fmla="*/ 3648368 w 3794283"/>
              <a:gd name="connsiteY3" fmla="*/ 1974715 h 2062984"/>
              <a:gd name="connsiteX4" fmla="*/ 3463543 w 3794283"/>
              <a:gd name="connsiteY4" fmla="*/ 2033081 h 2062984"/>
              <a:gd name="connsiteX5" fmla="*/ 3337083 w 3794283"/>
              <a:gd name="connsiteY5" fmla="*/ 2052536 h 2062984"/>
              <a:gd name="connsiteX6" fmla="*/ 3161985 w 3794283"/>
              <a:gd name="connsiteY6" fmla="*/ 2062264 h 2062984"/>
              <a:gd name="connsiteX7" fmla="*/ 2967432 w 3794283"/>
              <a:gd name="connsiteY7" fmla="*/ 2062264 h 2062984"/>
              <a:gd name="connsiteX8" fmla="*/ 2782607 w 3794283"/>
              <a:gd name="connsiteY8" fmla="*/ 2062264 h 2062984"/>
              <a:gd name="connsiteX9" fmla="*/ 2568598 w 3794283"/>
              <a:gd name="connsiteY9" fmla="*/ 2062264 h 2062984"/>
              <a:gd name="connsiteX10" fmla="*/ 2325407 w 3794283"/>
              <a:gd name="connsiteY10" fmla="*/ 2062264 h 2062984"/>
              <a:gd name="connsiteX11" fmla="*/ 1800113 w 3794283"/>
              <a:gd name="connsiteY11" fmla="*/ 2062264 h 2062984"/>
              <a:gd name="connsiteX12" fmla="*/ 1381824 w 3794283"/>
              <a:gd name="connsiteY12" fmla="*/ 2062264 h 2062984"/>
              <a:gd name="connsiteX13" fmla="*/ 1041356 w 3794283"/>
              <a:gd name="connsiteY13" fmla="*/ 2062264 h 2062984"/>
              <a:gd name="connsiteX14" fmla="*/ 564700 w 3794283"/>
              <a:gd name="connsiteY14" fmla="*/ 2052536 h 2062984"/>
              <a:gd name="connsiteX15" fmla="*/ 350691 w 3794283"/>
              <a:gd name="connsiteY15" fmla="*/ 2013626 h 2062984"/>
              <a:gd name="connsiteX16" fmla="*/ 117228 w 3794283"/>
              <a:gd name="connsiteY16" fmla="*/ 1857983 h 2062984"/>
              <a:gd name="connsiteX17" fmla="*/ 49134 w 3794283"/>
              <a:gd name="connsiteY17" fmla="*/ 1614792 h 2062984"/>
              <a:gd name="connsiteX18" fmla="*/ 19951 w 3794283"/>
              <a:gd name="connsiteY18" fmla="*/ 1381328 h 2062984"/>
              <a:gd name="connsiteX19" fmla="*/ 19951 w 3794283"/>
              <a:gd name="connsiteY19" fmla="*/ 1108953 h 2062984"/>
              <a:gd name="connsiteX20" fmla="*/ 10224 w 3794283"/>
              <a:gd name="connsiteY20" fmla="*/ 1001949 h 2062984"/>
              <a:gd name="connsiteX21" fmla="*/ 10224 w 3794283"/>
              <a:gd name="connsiteY21" fmla="*/ 875490 h 2062984"/>
              <a:gd name="connsiteX22" fmla="*/ 29679 w 3794283"/>
              <a:gd name="connsiteY22" fmla="*/ 593388 h 2062984"/>
              <a:gd name="connsiteX23" fmla="*/ 496 w 3794283"/>
              <a:gd name="connsiteY23" fmla="*/ 389106 h 2062984"/>
              <a:gd name="connsiteX24" fmla="*/ 58862 w 3794283"/>
              <a:gd name="connsiteY24" fmla="*/ 175098 h 2062984"/>
              <a:gd name="connsiteX25" fmla="*/ 49134 w 3794283"/>
              <a:gd name="connsiteY25" fmla="*/ 58366 h 2062984"/>
              <a:gd name="connsiteX26" fmla="*/ 49134 w 3794283"/>
              <a:gd name="connsiteY26" fmla="*/ 0 h 2062984"/>
              <a:gd name="connsiteX0" fmla="*/ 3793926 w 3793926"/>
              <a:gd name="connsiteY0" fmla="*/ 1439694 h 2062984"/>
              <a:gd name="connsiteX1" fmla="*/ 3784199 w 3793926"/>
              <a:gd name="connsiteY1" fmla="*/ 1750979 h 2062984"/>
              <a:gd name="connsiteX2" fmla="*/ 3755016 w 3793926"/>
              <a:gd name="connsiteY2" fmla="*/ 1906622 h 2062984"/>
              <a:gd name="connsiteX3" fmla="*/ 3648011 w 3793926"/>
              <a:gd name="connsiteY3" fmla="*/ 1974715 h 2062984"/>
              <a:gd name="connsiteX4" fmla="*/ 3463186 w 3793926"/>
              <a:gd name="connsiteY4" fmla="*/ 2033081 h 2062984"/>
              <a:gd name="connsiteX5" fmla="*/ 3336726 w 3793926"/>
              <a:gd name="connsiteY5" fmla="*/ 2052536 h 2062984"/>
              <a:gd name="connsiteX6" fmla="*/ 3161628 w 3793926"/>
              <a:gd name="connsiteY6" fmla="*/ 2062264 h 2062984"/>
              <a:gd name="connsiteX7" fmla="*/ 2967075 w 3793926"/>
              <a:gd name="connsiteY7" fmla="*/ 2062264 h 2062984"/>
              <a:gd name="connsiteX8" fmla="*/ 2782250 w 3793926"/>
              <a:gd name="connsiteY8" fmla="*/ 2062264 h 2062984"/>
              <a:gd name="connsiteX9" fmla="*/ 2568241 w 3793926"/>
              <a:gd name="connsiteY9" fmla="*/ 2062264 h 2062984"/>
              <a:gd name="connsiteX10" fmla="*/ 2325050 w 3793926"/>
              <a:gd name="connsiteY10" fmla="*/ 2062264 h 2062984"/>
              <a:gd name="connsiteX11" fmla="*/ 1799756 w 3793926"/>
              <a:gd name="connsiteY11" fmla="*/ 2062264 h 2062984"/>
              <a:gd name="connsiteX12" fmla="*/ 1381467 w 3793926"/>
              <a:gd name="connsiteY12" fmla="*/ 2062264 h 2062984"/>
              <a:gd name="connsiteX13" fmla="*/ 1040999 w 3793926"/>
              <a:gd name="connsiteY13" fmla="*/ 2062264 h 2062984"/>
              <a:gd name="connsiteX14" fmla="*/ 564343 w 3793926"/>
              <a:gd name="connsiteY14" fmla="*/ 2052536 h 2062984"/>
              <a:gd name="connsiteX15" fmla="*/ 350334 w 3793926"/>
              <a:gd name="connsiteY15" fmla="*/ 2013626 h 2062984"/>
              <a:gd name="connsiteX16" fmla="*/ 116871 w 3793926"/>
              <a:gd name="connsiteY16" fmla="*/ 1857983 h 2062984"/>
              <a:gd name="connsiteX17" fmla="*/ 48777 w 3793926"/>
              <a:gd name="connsiteY17" fmla="*/ 1614792 h 2062984"/>
              <a:gd name="connsiteX18" fmla="*/ 19594 w 3793926"/>
              <a:gd name="connsiteY18" fmla="*/ 1381328 h 2062984"/>
              <a:gd name="connsiteX19" fmla="*/ 19594 w 3793926"/>
              <a:gd name="connsiteY19" fmla="*/ 1108953 h 2062984"/>
              <a:gd name="connsiteX20" fmla="*/ 9867 w 3793926"/>
              <a:gd name="connsiteY20" fmla="*/ 1001949 h 2062984"/>
              <a:gd name="connsiteX21" fmla="*/ 9867 w 3793926"/>
              <a:gd name="connsiteY21" fmla="*/ 875490 h 2062984"/>
              <a:gd name="connsiteX22" fmla="*/ 29322 w 3793926"/>
              <a:gd name="connsiteY22" fmla="*/ 593388 h 2062984"/>
              <a:gd name="connsiteX23" fmla="*/ 139 w 3793926"/>
              <a:gd name="connsiteY23" fmla="*/ 389106 h 2062984"/>
              <a:gd name="connsiteX24" fmla="*/ 19594 w 3793926"/>
              <a:gd name="connsiteY24" fmla="*/ 175098 h 2062984"/>
              <a:gd name="connsiteX25" fmla="*/ 48777 w 3793926"/>
              <a:gd name="connsiteY25" fmla="*/ 58366 h 2062984"/>
              <a:gd name="connsiteX26" fmla="*/ 48777 w 3793926"/>
              <a:gd name="connsiteY26" fmla="*/ 0 h 2062984"/>
              <a:gd name="connsiteX0" fmla="*/ 3803767 w 3803767"/>
              <a:gd name="connsiteY0" fmla="*/ 1439694 h 2062984"/>
              <a:gd name="connsiteX1" fmla="*/ 3794040 w 3803767"/>
              <a:gd name="connsiteY1" fmla="*/ 1750979 h 2062984"/>
              <a:gd name="connsiteX2" fmla="*/ 3764857 w 3803767"/>
              <a:gd name="connsiteY2" fmla="*/ 1906622 h 2062984"/>
              <a:gd name="connsiteX3" fmla="*/ 3657852 w 3803767"/>
              <a:gd name="connsiteY3" fmla="*/ 1974715 h 2062984"/>
              <a:gd name="connsiteX4" fmla="*/ 3473027 w 3803767"/>
              <a:gd name="connsiteY4" fmla="*/ 2033081 h 2062984"/>
              <a:gd name="connsiteX5" fmla="*/ 3346567 w 3803767"/>
              <a:gd name="connsiteY5" fmla="*/ 2052536 h 2062984"/>
              <a:gd name="connsiteX6" fmla="*/ 3171469 w 3803767"/>
              <a:gd name="connsiteY6" fmla="*/ 2062264 h 2062984"/>
              <a:gd name="connsiteX7" fmla="*/ 2976916 w 3803767"/>
              <a:gd name="connsiteY7" fmla="*/ 2062264 h 2062984"/>
              <a:gd name="connsiteX8" fmla="*/ 2792091 w 3803767"/>
              <a:gd name="connsiteY8" fmla="*/ 2062264 h 2062984"/>
              <a:gd name="connsiteX9" fmla="*/ 2578082 w 3803767"/>
              <a:gd name="connsiteY9" fmla="*/ 2062264 h 2062984"/>
              <a:gd name="connsiteX10" fmla="*/ 2334891 w 3803767"/>
              <a:gd name="connsiteY10" fmla="*/ 2062264 h 2062984"/>
              <a:gd name="connsiteX11" fmla="*/ 1809597 w 3803767"/>
              <a:gd name="connsiteY11" fmla="*/ 2062264 h 2062984"/>
              <a:gd name="connsiteX12" fmla="*/ 1391308 w 3803767"/>
              <a:gd name="connsiteY12" fmla="*/ 2062264 h 2062984"/>
              <a:gd name="connsiteX13" fmla="*/ 1050840 w 3803767"/>
              <a:gd name="connsiteY13" fmla="*/ 2062264 h 2062984"/>
              <a:gd name="connsiteX14" fmla="*/ 574184 w 3803767"/>
              <a:gd name="connsiteY14" fmla="*/ 2052536 h 2062984"/>
              <a:gd name="connsiteX15" fmla="*/ 360175 w 3803767"/>
              <a:gd name="connsiteY15" fmla="*/ 2013626 h 2062984"/>
              <a:gd name="connsiteX16" fmla="*/ 126712 w 3803767"/>
              <a:gd name="connsiteY16" fmla="*/ 1857983 h 2062984"/>
              <a:gd name="connsiteX17" fmla="*/ 58618 w 3803767"/>
              <a:gd name="connsiteY17" fmla="*/ 1614792 h 2062984"/>
              <a:gd name="connsiteX18" fmla="*/ 29435 w 3803767"/>
              <a:gd name="connsiteY18" fmla="*/ 1381328 h 2062984"/>
              <a:gd name="connsiteX19" fmla="*/ 29435 w 3803767"/>
              <a:gd name="connsiteY19" fmla="*/ 1108953 h 2062984"/>
              <a:gd name="connsiteX20" fmla="*/ 19708 w 3803767"/>
              <a:gd name="connsiteY20" fmla="*/ 1001949 h 2062984"/>
              <a:gd name="connsiteX21" fmla="*/ 19708 w 3803767"/>
              <a:gd name="connsiteY21" fmla="*/ 875490 h 2062984"/>
              <a:gd name="connsiteX22" fmla="*/ 253 w 3803767"/>
              <a:gd name="connsiteY22" fmla="*/ 593388 h 2062984"/>
              <a:gd name="connsiteX23" fmla="*/ 9980 w 3803767"/>
              <a:gd name="connsiteY23" fmla="*/ 389106 h 2062984"/>
              <a:gd name="connsiteX24" fmla="*/ 29435 w 3803767"/>
              <a:gd name="connsiteY24" fmla="*/ 175098 h 2062984"/>
              <a:gd name="connsiteX25" fmla="*/ 58618 w 3803767"/>
              <a:gd name="connsiteY25" fmla="*/ 58366 h 2062984"/>
              <a:gd name="connsiteX26" fmla="*/ 58618 w 3803767"/>
              <a:gd name="connsiteY26" fmla="*/ 0 h 2062984"/>
              <a:gd name="connsiteX0" fmla="*/ 3803767 w 3803767"/>
              <a:gd name="connsiteY0" fmla="*/ 1439694 h 2062984"/>
              <a:gd name="connsiteX1" fmla="*/ 3794040 w 3803767"/>
              <a:gd name="connsiteY1" fmla="*/ 1750979 h 2062984"/>
              <a:gd name="connsiteX2" fmla="*/ 3764857 w 3803767"/>
              <a:gd name="connsiteY2" fmla="*/ 1906622 h 2062984"/>
              <a:gd name="connsiteX3" fmla="*/ 3657852 w 3803767"/>
              <a:gd name="connsiteY3" fmla="*/ 1974715 h 2062984"/>
              <a:gd name="connsiteX4" fmla="*/ 3473027 w 3803767"/>
              <a:gd name="connsiteY4" fmla="*/ 2033081 h 2062984"/>
              <a:gd name="connsiteX5" fmla="*/ 3346567 w 3803767"/>
              <a:gd name="connsiteY5" fmla="*/ 2052536 h 2062984"/>
              <a:gd name="connsiteX6" fmla="*/ 3171469 w 3803767"/>
              <a:gd name="connsiteY6" fmla="*/ 2062264 h 2062984"/>
              <a:gd name="connsiteX7" fmla="*/ 2976916 w 3803767"/>
              <a:gd name="connsiteY7" fmla="*/ 2062264 h 2062984"/>
              <a:gd name="connsiteX8" fmla="*/ 2792091 w 3803767"/>
              <a:gd name="connsiteY8" fmla="*/ 2062264 h 2062984"/>
              <a:gd name="connsiteX9" fmla="*/ 2578082 w 3803767"/>
              <a:gd name="connsiteY9" fmla="*/ 2062264 h 2062984"/>
              <a:gd name="connsiteX10" fmla="*/ 2334891 w 3803767"/>
              <a:gd name="connsiteY10" fmla="*/ 2062264 h 2062984"/>
              <a:gd name="connsiteX11" fmla="*/ 1809597 w 3803767"/>
              <a:gd name="connsiteY11" fmla="*/ 2062264 h 2062984"/>
              <a:gd name="connsiteX12" fmla="*/ 1391308 w 3803767"/>
              <a:gd name="connsiteY12" fmla="*/ 2062264 h 2062984"/>
              <a:gd name="connsiteX13" fmla="*/ 1050840 w 3803767"/>
              <a:gd name="connsiteY13" fmla="*/ 2062264 h 2062984"/>
              <a:gd name="connsiteX14" fmla="*/ 574184 w 3803767"/>
              <a:gd name="connsiteY14" fmla="*/ 2052536 h 2062984"/>
              <a:gd name="connsiteX15" fmla="*/ 360175 w 3803767"/>
              <a:gd name="connsiteY15" fmla="*/ 2013626 h 2062984"/>
              <a:gd name="connsiteX16" fmla="*/ 126712 w 3803767"/>
              <a:gd name="connsiteY16" fmla="*/ 1857983 h 2062984"/>
              <a:gd name="connsiteX17" fmla="*/ 58618 w 3803767"/>
              <a:gd name="connsiteY17" fmla="*/ 1614792 h 2062984"/>
              <a:gd name="connsiteX18" fmla="*/ 29435 w 3803767"/>
              <a:gd name="connsiteY18" fmla="*/ 1381328 h 2062984"/>
              <a:gd name="connsiteX19" fmla="*/ 29435 w 3803767"/>
              <a:gd name="connsiteY19" fmla="*/ 1108953 h 2062984"/>
              <a:gd name="connsiteX20" fmla="*/ 19708 w 3803767"/>
              <a:gd name="connsiteY20" fmla="*/ 1001949 h 2062984"/>
              <a:gd name="connsiteX21" fmla="*/ 19708 w 3803767"/>
              <a:gd name="connsiteY21" fmla="*/ 875490 h 2062984"/>
              <a:gd name="connsiteX22" fmla="*/ 253 w 3803767"/>
              <a:gd name="connsiteY22" fmla="*/ 593388 h 2062984"/>
              <a:gd name="connsiteX23" fmla="*/ 9980 w 3803767"/>
              <a:gd name="connsiteY23" fmla="*/ 389106 h 2062984"/>
              <a:gd name="connsiteX24" fmla="*/ 29435 w 3803767"/>
              <a:gd name="connsiteY24" fmla="*/ 175098 h 2062984"/>
              <a:gd name="connsiteX25" fmla="*/ 19707 w 3803767"/>
              <a:gd name="connsiteY25" fmla="*/ 58366 h 2062984"/>
              <a:gd name="connsiteX26" fmla="*/ 58618 w 3803767"/>
              <a:gd name="connsiteY26" fmla="*/ 0 h 2062984"/>
              <a:gd name="connsiteX0" fmla="*/ 3823038 w 3823038"/>
              <a:gd name="connsiteY0" fmla="*/ 1439694 h 2062984"/>
              <a:gd name="connsiteX1" fmla="*/ 3813311 w 3823038"/>
              <a:gd name="connsiteY1" fmla="*/ 1750979 h 2062984"/>
              <a:gd name="connsiteX2" fmla="*/ 3784128 w 3823038"/>
              <a:gd name="connsiteY2" fmla="*/ 1906622 h 2062984"/>
              <a:gd name="connsiteX3" fmla="*/ 3677123 w 3823038"/>
              <a:gd name="connsiteY3" fmla="*/ 1974715 h 2062984"/>
              <a:gd name="connsiteX4" fmla="*/ 3492298 w 3823038"/>
              <a:gd name="connsiteY4" fmla="*/ 2033081 h 2062984"/>
              <a:gd name="connsiteX5" fmla="*/ 3365838 w 3823038"/>
              <a:gd name="connsiteY5" fmla="*/ 2052536 h 2062984"/>
              <a:gd name="connsiteX6" fmla="*/ 3190740 w 3823038"/>
              <a:gd name="connsiteY6" fmla="*/ 2062264 h 2062984"/>
              <a:gd name="connsiteX7" fmla="*/ 2996187 w 3823038"/>
              <a:gd name="connsiteY7" fmla="*/ 2062264 h 2062984"/>
              <a:gd name="connsiteX8" fmla="*/ 2811362 w 3823038"/>
              <a:gd name="connsiteY8" fmla="*/ 2062264 h 2062984"/>
              <a:gd name="connsiteX9" fmla="*/ 2597353 w 3823038"/>
              <a:gd name="connsiteY9" fmla="*/ 2062264 h 2062984"/>
              <a:gd name="connsiteX10" fmla="*/ 2354162 w 3823038"/>
              <a:gd name="connsiteY10" fmla="*/ 2062264 h 2062984"/>
              <a:gd name="connsiteX11" fmla="*/ 1828868 w 3823038"/>
              <a:gd name="connsiteY11" fmla="*/ 2062264 h 2062984"/>
              <a:gd name="connsiteX12" fmla="*/ 1410579 w 3823038"/>
              <a:gd name="connsiteY12" fmla="*/ 2062264 h 2062984"/>
              <a:gd name="connsiteX13" fmla="*/ 1070111 w 3823038"/>
              <a:gd name="connsiteY13" fmla="*/ 2062264 h 2062984"/>
              <a:gd name="connsiteX14" fmla="*/ 593455 w 3823038"/>
              <a:gd name="connsiteY14" fmla="*/ 2052536 h 2062984"/>
              <a:gd name="connsiteX15" fmla="*/ 379446 w 3823038"/>
              <a:gd name="connsiteY15" fmla="*/ 2013626 h 2062984"/>
              <a:gd name="connsiteX16" fmla="*/ 145983 w 3823038"/>
              <a:gd name="connsiteY16" fmla="*/ 1857983 h 2062984"/>
              <a:gd name="connsiteX17" fmla="*/ 77889 w 3823038"/>
              <a:gd name="connsiteY17" fmla="*/ 1614792 h 2062984"/>
              <a:gd name="connsiteX18" fmla="*/ 48706 w 3823038"/>
              <a:gd name="connsiteY18" fmla="*/ 1381328 h 2062984"/>
              <a:gd name="connsiteX19" fmla="*/ 48706 w 3823038"/>
              <a:gd name="connsiteY19" fmla="*/ 1108953 h 2062984"/>
              <a:gd name="connsiteX20" fmla="*/ 38979 w 3823038"/>
              <a:gd name="connsiteY20" fmla="*/ 1001949 h 2062984"/>
              <a:gd name="connsiteX21" fmla="*/ 38979 w 3823038"/>
              <a:gd name="connsiteY21" fmla="*/ 875490 h 2062984"/>
              <a:gd name="connsiteX22" fmla="*/ 19524 w 3823038"/>
              <a:gd name="connsiteY22" fmla="*/ 593388 h 2062984"/>
              <a:gd name="connsiteX23" fmla="*/ 29251 w 3823038"/>
              <a:gd name="connsiteY23" fmla="*/ 389106 h 2062984"/>
              <a:gd name="connsiteX24" fmla="*/ 68 w 3823038"/>
              <a:gd name="connsiteY24" fmla="*/ 175098 h 2062984"/>
              <a:gd name="connsiteX25" fmla="*/ 38978 w 3823038"/>
              <a:gd name="connsiteY25" fmla="*/ 58366 h 2062984"/>
              <a:gd name="connsiteX26" fmla="*/ 77889 w 3823038"/>
              <a:gd name="connsiteY26"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29394 w 3803726"/>
              <a:gd name="connsiteY19" fmla="*/ 1108953 h 2062984"/>
              <a:gd name="connsiteX20" fmla="*/ 19667 w 3803726"/>
              <a:gd name="connsiteY20" fmla="*/ 1001949 h 2062984"/>
              <a:gd name="connsiteX21" fmla="*/ 19667 w 3803726"/>
              <a:gd name="connsiteY21" fmla="*/ 875490 h 2062984"/>
              <a:gd name="connsiteX22" fmla="*/ 212 w 3803726"/>
              <a:gd name="connsiteY22" fmla="*/ 593388 h 2062984"/>
              <a:gd name="connsiteX23" fmla="*/ 9939 w 3803726"/>
              <a:gd name="connsiteY23" fmla="*/ 389106 h 2062984"/>
              <a:gd name="connsiteX24" fmla="*/ 19666 w 3803726"/>
              <a:gd name="connsiteY24" fmla="*/ 58366 h 2062984"/>
              <a:gd name="connsiteX25" fmla="*/ 58577 w 3803726"/>
              <a:gd name="connsiteY25"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29394 w 3803726"/>
              <a:gd name="connsiteY19" fmla="*/ 1108953 h 2062984"/>
              <a:gd name="connsiteX20" fmla="*/ 19667 w 3803726"/>
              <a:gd name="connsiteY20" fmla="*/ 1001949 h 2062984"/>
              <a:gd name="connsiteX21" fmla="*/ 212 w 3803726"/>
              <a:gd name="connsiteY21" fmla="*/ 593388 h 2062984"/>
              <a:gd name="connsiteX22" fmla="*/ 9939 w 3803726"/>
              <a:gd name="connsiteY22" fmla="*/ 389106 h 2062984"/>
              <a:gd name="connsiteX23" fmla="*/ 19666 w 3803726"/>
              <a:gd name="connsiteY23" fmla="*/ 58366 h 2062984"/>
              <a:gd name="connsiteX24" fmla="*/ 58577 w 3803726"/>
              <a:gd name="connsiteY24" fmla="*/ 0 h 2062984"/>
              <a:gd name="connsiteX0" fmla="*/ 3803726 w 3803726"/>
              <a:gd name="connsiteY0" fmla="*/ 1439694 h 2062984"/>
              <a:gd name="connsiteX1" fmla="*/ 3793999 w 3803726"/>
              <a:gd name="connsiteY1" fmla="*/ 1750979 h 2062984"/>
              <a:gd name="connsiteX2" fmla="*/ 3764816 w 3803726"/>
              <a:gd name="connsiteY2" fmla="*/ 1906622 h 2062984"/>
              <a:gd name="connsiteX3" fmla="*/ 3657811 w 3803726"/>
              <a:gd name="connsiteY3" fmla="*/ 1974715 h 2062984"/>
              <a:gd name="connsiteX4" fmla="*/ 3472986 w 3803726"/>
              <a:gd name="connsiteY4" fmla="*/ 2033081 h 2062984"/>
              <a:gd name="connsiteX5" fmla="*/ 3346526 w 3803726"/>
              <a:gd name="connsiteY5" fmla="*/ 2052536 h 2062984"/>
              <a:gd name="connsiteX6" fmla="*/ 3171428 w 3803726"/>
              <a:gd name="connsiteY6" fmla="*/ 2062264 h 2062984"/>
              <a:gd name="connsiteX7" fmla="*/ 2976875 w 3803726"/>
              <a:gd name="connsiteY7" fmla="*/ 2062264 h 2062984"/>
              <a:gd name="connsiteX8" fmla="*/ 2792050 w 3803726"/>
              <a:gd name="connsiteY8" fmla="*/ 2062264 h 2062984"/>
              <a:gd name="connsiteX9" fmla="*/ 2578041 w 3803726"/>
              <a:gd name="connsiteY9" fmla="*/ 2062264 h 2062984"/>
              <a:gd name="connsiteX10" fmla="*/ 2334850 w 3803726"/>
              <a:gd name="connsiteY10" fmla="*/ 2062264 h 2062984"/>
              <a:gd name="connsiteX11" fmla="*/ 1809556 w 3803726"/>
              <a:gd name="connsiteY11" fmla="*/ 2062264 h 2062984"/>
              <a:gd name="connsiteX12" fmla="*/ 1391267 w 3803726"/>
              <a:gd name="connsiteY12" fmla="*/ 2062264 h 2062984"/>
              <a:gd name="connsiteX13" fmla="*/ 1050799 w 3803726"/>
              <a:gd name="connsiteY13" fmla="*/ 2062264 h 2062984"/>
              <a:gd name="connsiteX14" fmla="*/ 574143 w 3803726"/>
              <a:gd name="connsiteY14" fmla="*/ 2052536 h 2062984"/>
              <a:gd name="connsiteX15" fmla="*/ 360134 w 3803726"/>
              <a:gd name="connsiteY15" fmla="*/ 2013626 h 2062984"/>
              <a:gd name="connsiteX16" fmla="*/ 126671 w 3803726"/>
              <a:gd name="connsiteY16" fmla="*/ 1857983 h 2062984"/>
              <a:gd name="connsiteX17" fmla="*/ 58577 w 3803726"/>
              <a:gd name="connsiteY17" fmla="*/ 1614792 h 2062984"/>
              <a:gd name="connsiteX18" fmla="*/ 29394 w 3803726"/>
              <a:gd name="connsiteY18" fmla="*/ 1381328 h 2062984"/>
              <a:gd name="connsiteX19" fmla="*/ 19667 w 3803726"/>
              <a:gd name="connsiteY19" fmla="*/ 1001949 h 2062984"/>
              <a:gd name="connsiteX20" fmla="*/ 212 w 3803726"/>
              <a:gd name="connsiteY20" fmla="*/ 593388 h 2062984"/>
              <a:gd name="connsiteX21" fmla="*/ 9939 w 3803726"/>
              <a:gd name="connsiteY21" fmla="*/ 389106 h 2062984"/>
              <a:gd name="connsiteX22" fmla="*/ 19666 w 3803726"/>
              <a:gd name="connsiteY22" fmla="*/ 58366 h 2062984"/>
              <a:gd name="connsiteX23" fmla="*/ 58577 w 3803726"/>
              <a:gd name="connsiteY23" fmla="*/ 0 h 2062984"/>
              <a:gd name="connsiteX0" fmla="*/ 3804061 w 3804061"/>
              <a:gd name="connsiteY0" fmla="*/ 1439694 h 2062984"/>
              <a:gd name="connsiteX1" fmla="*/ 3794334 w 3804061"/>
              <a:gd name="connsiteY1" fmla="*/ 1750979 h 2062984"/>
              <a:gd name="connsiteX2" fmla="*/ 3765151 w 3804061"/>
              <a:gd name="connsiteY2" fmla="*/ 1906622 h 2062984"/>
              <a:gd name="connsiteX3" fmla="*/ 3658146 w 3804061"/>
              <a:gd name="connsiteY3" fmla="*/ 1974715 h 2062984"/>
              <a:gd name="connsiteX4" fmla="*/ 3473321 w 3804061"/>
              <a:gd name="connsiteY4" fmla="*/ 2033081 h 2062984"/>
              <a:gd name="connsiteX5" fmla="*/ 3346861 w 3804061"/>
              <a:gd name="connsiteY5" fmla="*/ 2052536 h 2062984"/>
              <a:gd name="connsiteX6" fmla="*/ 3171763 w 3804061"/>
              <a:gd name="connsiteY6" fmla="*/ 2062264 h 2062984"/>
              <a:gd name="connsiteX7" fmla="*/ 2977210 w 3804061"/>
              <a:gd name="connsiteY7" fmla="*/ 2062264 h 2062984"/>
              <a:gd name="connsiteX8" fmla="*/ 2792385 w 3804061"/>
              <a:gd name="connsiteY8" fmla="*/ 2062264 h 2062984"/>
              <a:gd name="connsiteX9" fmla="*/ 2578376 w 3804061"/>
              <a:gd name="connsiteY9" fmla="*/ 2062264 h 2062984"/>
              <a:gd name="connsiteX10" fmla="*/ 2335185 w 3804061"/>
              <a:gd name="connsiteY10" fmla="*/ 2062264 h 2062984"/>
              <a:gd name="connsiteX11" fmla="*/ 1809891 w 3804061"/>
              <a:gd name="connsiteY11" fmla="*/ 2062264 h 2062984"/>
              <a:gd name="connsiteX12" fmla="*/ 1391602 w 3804061"/>
              <a:gd name="connsiteY12" fmla="*/ 2062264 h 2062984"/>
              <a:gd name="connsiteX13" fmla="*/ 1051134 w 3804061"/>
              <a:gd name="connsiteY13" fmla="*/ 2062264 h 2062984"/>
              <a:gd name="connsiteX14" fmla="*/ 574478 w 3804061"/>
              <a:gd name="connsiteY14" fmla="*/ 2052536 h 2062984"/>
              <a:gd name="connsiteX15" fmla="*/ 360469 w 3804061"/>
              <a:gd name="connsiteY15" fmla="*/ 2013626 h 2062984"/>
              <a:gd name="connsiteX16" fmla="*/ 127006 w 3804061"/>
              <a:gd name="connsiteY16" fmla="*/ 1857983 h 2062984"/>
              <a:gd name="connsiteX17" fmla="*/ 58912 w 3804061"/>
              <a:gd name="connsiteY17" fmla="*/ 1614792 h 2062984"/>
              <a:gd name="connsiteX18" fmla="*/ 29729 w 3804061"/>
              <a:gd name="connsiteY18" fmla="*/ 1381328 h 2062984"/>
              <a:gd name="connsiteX19" fmla="*/ 20002 w 3804061"/>
              <a:gd name="connsiteY19" fmla="*/ 1001949 h 2062984"/>
              <a:gd name="connsiteX20" fmla="*/ 547 w 3804061"/>
              <a:gd name="connsiteY20" fmla="*/ 593388 h 2062984"/>
              <a:gd name="connsiteX21" fmla="*/ 10274 w 3804061"/>
              <a:gd name="connsiteY21" fmla="*/ 389106 h 2062984"/>
              <a:gd name="connsiteX22" fmla="*/ 58912 w 3804061"/>
              <a:gd name="connsiteY22" fmla="*/ 0 h 2062984"/>
              <a:gd name="connsiteX0" fmla="*/ 3804742 w 3804742"/>
              <a:gd name="connsiteY0" fmla="*/ 1439694 h 2062984"/>
              <a:gd name="connsiteX1" fmla="*/ 3795015 w 3804742"/>
              <a:gd name="connsiteY1" fmla="*/ 1750979 h 2062984"/>
              <a:gd name="connsiteX2" fmla="*/ 3765832 w 3804742"/>
              <a:gd name="connsiteY2" fmla="*/ 1906622 h 2062984"/>
              <a:gd name="connsiteX3" fmla="*/ 3658827 w 3804742"/>
              <a:gd name="connsiteY3" fmla="*/ 1974715 h 2062984"/>
              <a:gd name="connsiteX4" fmla="*/ 3474002 w 3804742"/>
              <a:gd name="connsiteY4" fmla="*/ 2033081 h 2062984"/>
              <a:gd name="connsiteX5" fmla="*/ 3347542 w 3804742"/>
              <a:gd name="connsiteY5" fmla="*/ 2052536 h 2062984"/>
              <a:gd name="connsiteX6" fmla="*/ 3172444 w 3804742"/>
              <a:gd name="connsiteY6" fmla="*/ 2062264 h 2062984"/>
              <a:gd name="connsiteX7" fmla="*/ 2977891 w 3804742"/>
              <a:gd name="connsiteY7" fmla="*/ 2062264 h 2062984"/>
              <a:gd name="connsiteX8" fmla="*/ 2793066 w 3804742"/>
              <a:gd name="connsiteY8" fmla="*/ 2062264 h 2062984"/>
              <a:gd name="connsiteX9" fmla="*/ 2579057 w 3804742"/>
              <a:gd name="connsiteY9" fmla="*/ 2062264 h 2062984"/>
              <a:gd name="connsiteX10" fmla="*/ 2335866 w 3804742"/>
              <a:gd name="connsiteY10" fmla="*/ 2062264 h 2062984"/>
              <a:gd name="connsiteX11" fmla="*/ 1810572 w 3804742"/>
              <a:gd name="connsiteY11" fmla="*/ 2062264 h 2062984"/>
              <a:gd name="connsiteX12" fmla="*/ 1392283 w 3804742"/>
              <a:gd name="connsiteY12" fmla="*/ 2062264 h 2062984"/>
              <a:gd name="connsiteX13" fmla="*/ 1051815 w 3804742"/>
              <a:gd name="connsiteY13" fmla="*/ 2062264 h 2062984"/>
              <a:gd name="connsiteX14" fmla="*/ 575159 w 3804742"/>
              <a:gd name="connsiteY14" fmla="*/ 2052536 h 2062984"/>
              <a:gd name="connsiteX15" fmla="*/ 361150 w 3804742"/>
              <a:gd name="connsiteY15" fmla="*/ 2013626 h 2062984"/>
              <a:gd name="connsiteX16" fmla="*/ 127687 w 3804742"/>
              <a:gd name="connsiteY16" fmla="*/ 1857983 h 2062984"/>
              <a:gd name="connsiteX17" fmla="*/ 59593 w 3804742"/>
              <a:gd name="connsiteY17" fmla="*/ 1614792 h 2062984"/>
              <a:gd name="connsiteX18" fmla="*/ 30410 w 3804742"/>
              <a:gd name="connsiteY18" fmla="*/ 1381328 h 2062984"/>
              <a:gd name="connsiteX19" fmla="*/ 20683 w 3804742"/>
              <a:gd name="connsiteY19" fmla="*/ 1001949 h 2062984"/>
              <a:gd name="connsiteX20" fmla="*/ 1228 w 3804742"/>
              <a:gd name="connsiteY20" fmla="*/ 593388 h 2062984"/>
              <a:gd name="connsiteX21" fmla="*/ 59594 w 3804742"/>
              <a:gd name="connsiteY21" fmla="*/ 321012 h 2062984"/>
              <a:gd name="connsiteX22" fmla="*/ 59593 w 3804742"/>
              <a:gd name="connsiteY22" fmla="*/ 0 h 2062984"/>
              <a:gd name="connsiteX0" fmla="*/ 3784922 w 3784922"/>
              <a:gd name="connsiteY0" fmla="*/ 1439694 h 2062984"/>
              <a:gd name="connsiteX1" fmla="*/ 3775195 w 3784922"/>
              <a:gd name="connsiteY1" fmla="*/ 1750979 h 2062984"/>
              <a:gd name="connsiteX2" fmla="*/ 3746012 w 3784922"/>
              <a:gd name="connsiteY2" fmla="*/ 1906622 h 2062984"/>
              <a:gd name="connsiteX3" fmla="*/ 3639007 w 3784922"/>
              <a:gd name="connsiteY3" fmla="*/ 1974715 h 2062984"/>
              <a:gd name="connsiteX4" fmla="*/ 3454182 w 3784922"/>
              <a:gd name="connsiteY4" fmla="*/ 2033081 h 2062984"/>
              <a:gd name="connsiteX5" fmla="*/ 3327722 w 3784922"/>
              <a:gd name="connsiteY5" fmla="*/ 2052536 h 2062984"/>
              <a:gd name="connsiteX6" fmla="*/ 3152624 w 3784922"/>
              <a:gd name="connsiteY6" fmla="*/ 2062264 h 2062984"/>
              <a:gd name="connsiteX7" fmla="*/ 2958071 w 3784922"/>
              <a:gd name="connsiteY7" fmla="*/ 2062264 h 2062984"/>
              <a:gd name="connsiteX8" fmla="*/ 2773246 w 3784922"/>
              <a:gd name="connsiteY8" fmla="*/ 2062264 h 2062984"/>
              <a:gd name="connsiteX9" fmla="*/ 2559237 w 3784922"/>
              <a:gd name="connsiteY9" fmla="*/ 2062264 h 2062984"/>
              <a:gd name="connsiteX10" fmla="*/ 2316046 w 3784922"/>
              <a:gd name="connsiteY10" fmla="*/ 2062264 h 2062984"/>
              <a:gd name="connsiteX11" fmla="*/ 1790752 w 3784922"/>
              <a:gd name="connsiteY11" fmla="*/ 2062264 h 2062984"/>
              <a:gd name="connsiteX12" fmla="*/ 1372463 w 3784922"/>
              <a:gd name="connsiteY12" fmla="*/ 2062264 h 2062984"/>
              <a:gd name="connsiteX13" fmla="*/ 1031995 w 3784922"/>
              <a:gd name="connsiteY13" fmla="*/ 2062264 h 2062984"/>
              <a:gd name="connsiteX14" fmla="*/ 555339 w 3784922"/>
              <a:gd name="connsiteY14" fmla="*/ 2052536 h 2062984"/>
              <a:gd name="connsiteX15" fmla="*/ 341330 w 3784922"/>
              <a:gd name="connsiteY15" fmla="*/ 2013626 h 2062984"/>
              <a:gd name="connsiteX16" fmla="*/ 107867 w 3784922"/>
              <a:gd name="connsiteY16" fmla="*/ 1857983 h 2062984"/>
              <a:gd name="connsiteX17" fmla="*/ 39773 w 3784922"/>
              <a:gd name="connsiteY17" fmla="*/ 1614792 h 2062984"/>
              <a:gd name="connsiteX18" fmla="*/ 10590 w 3784922"/>
              <a:gd name="connsiteY18" fmla="*/ 1381328 h 2062984"/>
              <a:gd name="connsiteX19" fmla="*/ 863 w 3784922"/>
              <a:gd name="connsiteY19" fmla="*/ 1001949 h 2062984"/>
              <a:gd name="connsiteX20" fmla="*/ 30047 w 3784922"/>
              <a:gd name="connsiteY20" fmla="*/ 603116 h 2062984"/>
              <a:gd name="connsiteX21" fmla="*/ 39774 w 3784922"/>
              <a:gd name="connsiteY21" fmla="*/ 321012 h 2062984"/>
              <a:gd name="connsiteX22" fmla="*/ 39773 w 3784922"/>
              <a:gd name="connsiteY22" fmla="*/ 0 h 2062984"/>
              <a:gd name="connsiteX0" fmla="*/ 3774456 w 3774456"/>
              <a:gd name="connsiteY0" fmla="*/ 1439694 h 2062984"/>
              <a:gd name="connsiteX1" fmla="*/ 3764729 w 3774456"/>
              <a:gd name="connsiteY1" fmla="*/ 1750979 h 2062984"/>
              <a:gd name="connsiteX2" fmla="*/ 3735546 w 3774456"/>
              <a:gd name="connsiteY2" fmla="*/ 1906622 h 2062984"/>
              <a:gd name="connsiteX3" fmla="*/ 3628541 w 3774456"/>
              <a:gd name="connsiteY3" fmla="*/ 1974715 h 2062984"/>
              <a:gd name="connsiteX4" fmla="*/ 3443716 w 3774456"/>
              <a:gd name="connsiteY4" fmla="*/ 2033081 h 2062984"/>
              <a:gd name="connsiteX5" fmla="*/ 3317256 w 3774456"/>
              <a:gd name="connsiteY5" fmla="*/ 2052536 h 2062984"/>
              <a:gd name="connsiteX6" fmla="*/ 3142158 w 3774456"/>
              <a:gd name="connsiteY6" fmla="*/ 2062264 h 2062984"/>
              <a:gd name="connsiteX7" fmla="*/ 2947605 w 3774456"/>
              <a:gd name="connsiteY7" fmla="*/ 2062264 h 2062984"/>
              <a:gd name="connsiteX8" fmla="*/ 2762780 w 3774456"/>
              <a:gd name="connsiteY8" fmla="*/ 2062264 h 2062984"/>
              <a:gd name="connsiteX9" fmla="*/ 2548771 w 3774456"/>
              <a:gd name="connsiteY9" fmla="*/ 2062264 h 2062984"/>
              <a:gd name="connsiteX10" fmla="*/ 2305580 w 3774456"/>
              <a:gd name="connsiteY10" fmla="*/ 2062264 h 2062984"/>
              <a:gd name="connsiteX11" fmla="*/ 1780286 w 3774456"/>
              <a:gd name="connsiteY11" fmla="*/ 2062264 h 2062984"/>
              <a:gd name="connsiteX12" fmla="*/ 1361997 w 3774456"/>
              <a:gd name="connsiteY12" fmla="*/ 2062264 h 2062984"/>
              <a:gd name="connsiteX13" fmla="*/ 1021529 w 3774456"/>
              <a:gd name="connsiteY13" fmla="*/ 2062264 h 2062984"/>
              <a:gd name="connsiteX14" fmla="*/ 544873 w 3774456"/>
              <a:gd name="connsiteY14" fmla="*/ 2052536 h 2062984"/>
              <a:gd name="connsiteX15" fmla="*/ 330864 w 3774456"/>
              <a:gd name="connsiteY15" fmla="*/ 2013626 h 2062984"/>
              <a:gd name="connsiteX16" fmla="*/ 97401 w 3774456"/>
              <a:gd name="connsiteY16" fmla="*/ 1857983 h 2062984"/>
              <a:gd name="connsiteX17" fmla="*/ 29307 w 3774456"/>
              <a:gd name="connsiteY17" fmla="*/ 1614792 h 2062984"/>
              <a:gd name="connsiteX18" fmla="*/ 124 w 3774456"/>
              <a:gd name="connsiteY18" fmla="*/ 1381328 h 2062984"/>
              <a:gd name="connsiteX19" fmla="*/ 39036 w 3774456"/>
              <a:gd name="connsiteY19" fmla="*/ 992221 h 2062984"/>
              <a:gd name="connsiteX20" fmla="*/ 19581 w 3774456"/>
              <a:gd name="connsiteY20" fmla="*/ 603116 h 2062984"/>
              <a:gd name="connsiteX21" fmla="*/ 29308 w 3774456"/>
              <a:gd name="connsiteY21" fmla="*/ 321012 h 2062984"/>
              <a:gd name="connsiteX22" fmla="*/ 29307 w 3774456"/>
              <a:gd name="connsiteY22" fmla="*/ 0 h 2062984"/>
              <a:gd name="connsiteX0" fmla="*/ 3774436 w 3774436"/>
              <a:gd name="connsiteY0" fmla="*/ 1439694 h 2062984"/>
              <a:gd name="connsiteX1" fmla="*/ 3764709 w 3774436"/>
              <a:gd name="connsiteY1" fmla="*/ 1750979 h 2062984"/>
              <a:gd name="connsiteX2" fmla="*/ 3735526 w 3774436"/>
              <a:gd name="connsiteY2" fmla="*/ 1906622 h 2062984"/>
              <a:gd name="connsiteX3" fmla="*/ 3628521 w 3774436"/>
              <a:gd name="connsiteY3" fmla="*/ 1974715 h 2062984"/>
              <a:gd name="connsiteX4" fmla="*/ 3443696 w 3774436"/>
              <a:gd name="connsiteY4" fmla="*/ 2033081 h 2062984"/>
              <a:gd name="connsiteX5" fmla="*/ 3317236 w 3774436"/>
              <a:gd name="connsiteY5" fmla="*/ 2052536 h 2062984"/>
              <a:gd name="connsiteX6" fmla="*/ 3142138 w 3774436"/>
              <a:gd name="connsiteY6" fmla="*/ 2062264 h 2062984"/>
              <a:gd name="connsiteX7" fmla="*/ 2947585 w 3774436"/>
              <a:gd name="connsiteY7" fmla="*/ 2062264 h 2062984"/>
              <a:gd name="connsiteX8" fmla="*/ 2762760 w 3774436"/>
              <a:gd name="connsiteY8" fmla="*/ 2062264 h 2062984"/>
              <a:gd name="connsiteX9" fmla="*/ 2548751 w 3774436"/>
              <a:gd name="connsiteY9" fmla="*/ 2062264 h 2062984"/>
              <a:gd name="connsiteX10" fmla="*/ 2305560 w 3774436"/>
              <a:gd name="connsiteY10" fmla="*/ 2062264 h 2062984"/>
              <a:gd name="connsiteX11" fmla="*/ 1780266 w 3774436"/>
              <a:gd name="connsiteY11" fmla="*/ 2062264 h 2062984"/>
              <a:gd name="connsiteX12" fmla="*/ 1361977 w 3774436"/>
              <a:gd name="connsiteY12" fmla="*/ 2062264 h 2062984"/>
              <a:gd name="connsiteX13" fmla="*/ 1021509 w 3774436"/>
              <a:gd name="connsiteY13" fmla="*/ 2062264 h 2062984"/>
              <a:gd name="connsiteX14" fmla="*/ 544853 w 3774436"/>
              <a:gd name="connsiteY14" fmla="*/ 2052536 h 2062984"/>
              <a:gd name="connsiteX15" fmla="*/ 330844 w 3774436"/>
              <a:gd name="connsiteY15" fmla="*/ 2013626 h 2062984"/>
              <a:gd name="connsiteX16" fmla="*/ 97381 w 3774436"/>
              <a:gd name="connsiteY16" fmla="*/ 1857983 h 2062984"/>
              <a:gd name="connsiteX17" fmla="*/ 29287 w 3774436"/>
              <a:gd name="connsiteY17" fmla="*/ 1614792 h 2062984"/>
              <a:gd name="connsiteX18" fmla="*/ 104 w 3774436"/>
              <a:gd name="connsiteY18" fmla="*/ 1381328 h 2062984"/>
              <a:gd name="connsiteX19" fmla="*/ 19561 w 3774436"/>
              <a:gd name="connsiteY19" fmla="*/ 992221 h 2062984"/>
              <a:gd name="connsiteX20" fmla="*/ 19561 w 3774436"/>
              <a:gd name="connsiteY20" fmla="*/ 603116 h 2062984"/>
              <a:gd name="connsiteX21" fmla="*/ 29288 w 3774436"/>
              <a:gd name="connsiteY21" fmla="*/ 321012 h 2062984"/>
              <a:gd name="connsiteX22" fmla="*/ 29287 w 3774436"/>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59188 w 3759188"/>
              <a:gd name="connsiteY0" fmla="*/ 1439694 h 2062984"/>
              <a:gd name="connsiteX1" fmla="*/ 3749461 w 3759188"/>
              <a:gd name="connsiteY1" fmla="*/ 1750979 h 2062984"/>
              <a:gd name="connsiteX2" fmla="*/ 3720278 w 3759188"/>
              <a:gd name="connsiteY2" fmla="*/ 1906622 h 2062984"/>
              <a:gd name="connsiteX3" fmla="*/ 3613273 w 3759188"/>
              <a:gd name="connsiteY3" fmla="*/ 1974715 h 2062984"/>
              <a:gd name="connsiteX4" fmla="*/ 3428448 w 3759188"/>
              <a:gd name="connsiteY4" fmla="*/ 2033081 h 2062984"/>
              <a:gd name="connsiteX5" fmla="*/ 3301988 w 3759188"/>
              <a:gd name="connsiteY5" fmla="*/ 2052536 h 2062984"/>
              <a:gd name="connsiteX6" fmla="*/ 3126890 w 3759188"/>
              <a:gd name="connsiteY6" fmla="*/ 2062264 h 2062984"/>
              <a:gd name="connsiteX7" fmla="*/ 2932337 w 3759188"/>
              <a:gd name="connsiteY7" fmla="*/ 2062264 h 2062984"/>
              <a:gd name="connsiteX8" fmla="*/ 2747512 w 3759188"/>
              <a:gd name="connsiteY8" fmla="*/ 2062264 h 2062984"/>
              <a:gd name="connsiteX9" fmla="*/ 2533503 w 3759188"/>
              <a:gd name="connsiteY9" fmla="*/ 2062264 h 2062984"/>
              <a:gd name="connsiteX10" fmla="*/ 2290312 w 3759188"/>
              <a:gd name="connsiteY10" fmla="*/ 2062264 h 2062984"/>
              <a:gd name="connsiteX11" fmla="*/ 1765018 w 3759188"/>
              <a:gd name="connsiteY11" fmla="*/ 2062264 h 2062984"/>
              <a:gd name="connsiteX12" fmla="*/ 1346729 w 3759188"/>
              <a:gd name="connsiteY12" fmla="*/ 2062264 h 2062984"/>
              <a:gd name="connsiteX13" fmla="*/ 1006261 w 3759188"/>
              <a:gd name="connsiteY13" fmla="*/ 2062264 h 2062984"/>
              <a:gd name="connsiteX14" fmla="*/ 529605 w 3759188"/>
              <a:gd name="connsiteY14" fmla="*/ 2052536 h 2062984"/>
              <a:gd name="connsiteX15" fmla="*/ 315596 w 3759188"/>
              <a:gd name="connsiteY15" fmla="*/ 2013626 h 2062984"/>
              <a:gd name="connsiteX16" fmla="*/ 82133 w 3759188"/>
              <a:gd name="connsiteY16" fmla="*/ 1857983 h 2062984"/>
              <a:gd name="connsiteX17" fmla="*/ 14039 w 3759188"/>
              <a:gd name="connsiteY17" fmla="*/ 1614792 h 2062984"/>
              <a:gd name="connsiteX18" fmla="*/ 23766 w 3759188"/>
              <a:gd name="connsiteY18" fmla="*/ 1371601 h 2062984"/>
              <a:gd name="connsiteX19" fmla="*/ 4313 w 3759188"/>
              <a:gd name="connsiteY19" fmla="*/ 992221 h 2062984"/>
              <a:gd name="connsiteX20" fmla="*/ 4313 w 3759188"/>
              <a:gd name="connsiteY20" fmla="*/ 603116 h 2062984"/>
              <a:gd name="connsiteX21" fmla="*/ 14040 w 3759188"/>
              <a:gd name="connsiteY21" fmla="*/ 321012 h 2062984"/>
              <a:gd name="connsiteX22" fmla="*/ 14039 w 3759188"/>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56747 w 3756747"/>
              <a:gd name="connsiteY0" fmla="*/ 1439694 h 2062984"/>
              <a:gd name="connsiteX1" fmla="*/ 3747020 w 3756747"/>
              <a:gd name="connsiteY1" fmla="*/ 1750979 h 2062984"/>
              <a:gd name="connsiteX2" fmla="*/ 3717837 w 3756747"/>
              <a:gd name="connsiteY2" fmla="*/ 1906622 h 2062984"/>
              <a:gd name="connsiteX3" fmla="*/ 3610832 w 3756747"/>
              <a:gd name="connsiteY3" fmla="*/ 1974715 h 2062984"/>
              <a:gd name="connsiteX4" fmla="*/ 3426007 w 3756747"/>
              <a:gd name="connsiteY4" fmla="*/ 2033081 h 2062984"/>
              <a:gd name="connsiteX5" fmla="*/ 3299547 w 3756747"/>
              <a:gd name="connsiteY5" fmla="*/ 2052536 h 2062984"/>
              <a:gd name="connsiteX6" fmla="*/ 3124449 w 3756747"/>
              <a:gd name="connsiteY6" fmla="*/ 2062264 h 2062984"/>
              <a:gd name="connsiteX7" fmla="*/ 2929896 w 3756747"/>
              <a:gd name="connsiteY7" fmla="*/ 2062264 h 2062984"/>
              <a:gd name="connsiteX8" fmla="*/ 2745071 w 3756747"/>
              <a:gd name="connsiteY8" fmla="*/ 2062264 h 2062984"/>
              <a:gd name="connsiteX9" fmla="*/ 2531062 w 3756747"/>
              <a:gd name="connsiteY9" fmla="*/ 2062264 h 2062984"/>
              <a:gd name="connsiteX10" fmla="*/ 2287871 w 3756747"/>
              <a:gd name="connsiteY10" fmla="*/ 2062264 h 2062984"/>
              <a:gd name="connsiteX11" fmla="*/ 1762577 w 3756747"/>
              <a:gd name="connsiteY11" fmla="*/ 2062264 h 2062984"/>
              <a:gd name="connsiteX12" fmla="*/ 1344288 w 3756747"/>
              <a:gd name="connsiteY12" fmla="*/ 2062264 h 2062984"/>
              <a:gd name="connsiteX13" fmla="*/ 1003820 w 3756747"/>
              <a:gd name="connsiteY13" fmla="*/ 2062264 h 2062984"/>
              <a:gd name="connsiteX14" fmla="*/ 527164 w 3756747"/>
              <a:gd name="connsiteY14" fmla="*/ 2052536 h 2062984"/>
              <a:gd name="connsiteX15" fmla="*/ 313155 w 3756747"/>
              <a:gd name="connsiteY15" fmla="*/ 2013626 h 2062984"/>
              <a:gd name="connsiteX16" fmla="*/ 79692 w 3756747"/>
              <a:gd name="connsiteY16" fmla="*/ 1857983 h 2062984"/>
              <a:gd name="connsiteX17" fmla="*/ 11598 w 3756747"/>
              <a:gd name="connsiteY17" fmla="*/ 1614792 h 2062984"/>
              <a:gd name="connsiteX18" fmla="*/ 21325 w 3756747"/>
              <a:gd name="connsiteY18" fmla="*/ 1371601 h 2062984"/>
              <a:gd name="connsiteX19" fmla="*/ 1872 w 3756747"/>
              <a:gd name="connsiteY19" fmla="*/ 992221 h 2062984"/>
              <a:gd name="connsiteX20" fmla="*/ 1872 w 3756747"/>
              <a:gd name="connsiteY20" fmla="*/ 603116 h 2062984"/>
              <a:gd name="connsiteX21" fmla="*/ 11599 w 3756747"/>
              <a:gd name="connsiteY21" fmla="*/ 321012 h 2062984"/>
              <a:gd name="connsiteX22" fmla="*/ 11598 w 3756747"/>
              <a:gd name="connsiteY22" fmla="*/ 0 h 2062984"/>
              <a:gd name="connsiteX0" fmla="*/ 3772220 w 3772220"/>
              <a:gd name="connsiteY0" fmla="*/ 1439694 h 2062984"/>
              <a:gd name="connsiteX1" fmla="*/ 3762493 w 3772220"/>
              <a:gd name="connsiteY1" fmla="*/ 1750979 h 2062984"/>
              <a:gd name="connsiteX2" fmla="*/ 3733310 w 3772220"/>
              <a:gd name="connsiteY2" fmla="*/ 1906622 h 2062984"/>
              <a:gd name="connsiteX3" fmla="*/ 3626305 w 3772220"/>
              <a:gd name="connsiteY3" fmla="*/ 1974715 h 2062984"/>
              <a:gd name="connsiteX4" fmla="*/ 3441480 w 3772220"/>
              <a:gd name="connsiteY4" fmla="*/ 2033081 h 2062984"/>
              <a:gd name="connsiteX5" fmla="*/ 3315020 w 3772220"/>
              <a:gd name="connsiteY5" fmla="*/ 2052536 h 2062984"/>
              <a:gd name="connsiteX6" fmla="*/ 3139922 w 3772220"/>
              <a:gd name="connsiteY6" fmla="*/ 2062264 h 2062984"/>
              <a:gd name="connsiteX7" fmla="*/ 2945369 w 3772220"/>
              <a:gd name="connsiteY7" fmla="*/ 2062264 h 2062984"/>
              <a:gd name="connsiteX8" fmla="*/ 2760544 w 3772220"/>
              <a:gd name="connsiteY8" fmla="*/ 2062264 h 2062984"/>
              <a:gd name="connsiteX9" fmla="*/ 2546535 w 3772220"/>
              <a:gd name="connsiteY9" fmla="*/ 2062264 h 2062984"/>
              <a:gd name="connsiteX10" fmla="*/ 2303344 w 3772220"/>
              <a:gd name="connsiteY10" fmla="*/ 2062264 h 2062984"/>
              <a:gd name="connsiteX11" fmla="*/ 1778050 w 3772220"/>
              <a:gd name="connsiteY11" fmla="*/ 2062264 h 2062984"/>
              <a:gd name="connsiteX12" fmla="*/ 1359761 w 3772220"/>
              <a:gd name="connsiteY12" fmla="*/ 2062264 h 2062984"/>
              <a:gd name="connsiteX13" fmla="*/ 1019293 w 3772220"/>
              <a:gd name="connsiteY13" fmla="*/ 2062264 h 2062984"/>
              <a:gd name="connsiteX14" fmla="*/ 542637 w 3772220"/>
              <a:gd name="connsiteY14" fmla="*/ 2052536 h 2062984"/>
              <a:gd name="connsiteX15" fmla="*/ 328628 w 3772220"/>
              <a:gd name="connsiteY15" fmla="*/ 2013626 h 2062984"/>
              <a:gd name="connsiteX16" fmla="*/ 95165 w 3772220"/>
              <a:gd name="connsiteY16" fmla="*/ 1857983 h 2062984"/>
              <a:gd name="connsiteX17" fmla="*/ 27071 w 3772220"/>
              <a:gd name="connsiteY17" fmla="*/ 1614792 h 2062984"/>
              <a:gd name="connsiteX18" fmla="*/ 7615 w 3772220"/>
              <a:gd name="connsiteY18" fmla="*/ 1371601 h 2062984"/>
              <a:gd name="connsiteX19" fmla="*/ 17345 w 3772220"/>
              <a:gd name="connsiteY19" fmla="*/ 992221 h 2062984"/>
              <a:gd name="connsiteX20" fmla="*/ 17345 w 3772220"/>
              <a:gd name="connsiteY20" fmla="*/ 603116 h 2062984"/>
              <a:gd name="connsiteX21" fmla="*/ 27072 w 3772220"/>
              <a:gd name="connsiteY21" fmla="*/ 321012 h 2062984"/>
              <a:gd name="connsiteX22" fmla="*/ 27071 w 3772220"/>
              <a:gd name="connsiteY22" fmla="*/ 0 h 2062984"/>
              <a:gd name="connsiteX0" fmla="*/ 3772220 w 3772305"/>
              <a:gd name="connsiteY0" fmla="*/ 1439694 h 2062984"/>
              <a:gd name="connsiteX1" fmla="*/ 3762493 w 3772305"/>
              <a:gd name="connsiteY1" fmla="*/ 1750979 h 2062984"/>
              <a:gd name="connsiteX2" fmla="*/ 3684671 w 3772305"/>
              <a:gd name="connsiteY2" fmla="*/ 1877439 h 2062984"/>
              <a:gd name="connsiteX3" fmla="*/ 3626305 w 3772305"/>
              <a:gd name="connsiteY3" fmla="*/ 1974715 h 2062984"/>
              <a:gd name="connsiteX4" fmla="*/ 3441480 w 3772305"/>
              <a:gd name="connsiteY4" fmla="*/ 2033081 h 2062984"/>
              <a:gd name="connsiteX5" fmla="*/ 3315020 w 3772305"/>
              <a:gd name="connsiteY5" fmla="*/ 2052536 h 2062984"/>
              <a:gd name="connsiteX6" fmla="*/ 3139922 w 3772305"/>
              <a:gd name="connsiteY6" fmla="*/ 2062264 h 2062984"/>
              <a:gd name="connsiteX7" fmla="*/ 2945369 w 3772305"/>
              <a:gd name="connsiteY7" fmla="*/ 2062264 h 2062984"/>
              <a:gd name="connsiteX8" fmla="*/ 2760544 w 3772305"/>
              <a:gd name="connsiteY8" fmla="*/ 2062264 h 2062984"/>
              <a:gd name="connsiteX9" fmla="*/ 2546535 w 3772305"/>
              <a:gd name="connsiteY9" fmla="*/ 2062264 h 2062984"/>
              <a:gd name="connsiteX10" fmla="*/ 2303344 w 3772305"/>
              <a:gd name="connsiteY10" fmla="*/ 2062264 h 2062984"/>
              <a:gd name="connsiteX11" fmla="*/ 1778050 w 3772305"/>
              <a:gd name="connsiteY11" fmla="*/ 2062264 h 2062984"/>
              <a:gd name="connsiteX12" fmla="*/ 1359761 w 3772305"/>
              <a:gd name="connsiteY12" fmla="*/ 2062264 h 2062984"/>
              <a:gd name="connsiteX13" fmla="*/ 1019293 w 3772305"/>
              <a:gd name="connsiteY13" fmla="*/ 2062264 h 2062984"/>
              <a:gd name="connsiteX14" fmla="*/ 542637 w 3772305"/>
              <a:gd name="connsiteY14" fmla="*/ 2052536 h 2062984"/>
              <a:gd name="connsiteX15" fmla="*/ 328628 w 3772305"/>
              <a:gd name="connsiteY15" fmla="*/ 2013626 h 2062984"/>
              <a:gd name="connsiteX16" fmla="*/ 95165 w 3772305"/>
              <a:gd name="connsiteY16" fmla="*/ 1857983 h 2062984"/>
              <a:gd name="connsiteX17" fmla="*/ 27071 w 3772305"/>
              <a:gd name="connsiteY17" fmla="*/ 1614792 h 2062984"/>
              <a:gd name="connsiteX18" fmla="*/ 7615 w 3772305"/>
              <a:gd name="connsiteY18" fmla="*/ 1371601 h 2062984"/>
              <a:gd name="connsiteX19" fmla="*/ 17345 w 3772305"/>
              <a:gd name="connsiteY19" fmla="*/ 992221 h 2062984"/>
              <a:gd name="connsiteX20" fmla="*/ 17345 w 3772305"/>
              <a:gd name="connsiteY20" fmla="*/ 603116 h 2062984"/>
              <a:gd name="connsiteX21" fmla="*/ 27072 w 3772305"/>
              <a:gd name="connsiteY21" fmla="*/ 321012 h 2062984"/>
              <a:gd name="connsiteX22" fmla="*/ 27071 w 3772305"/>
              <a:gd name="connsiteY22" fmla="*/ 0 h 2062984"/>
              <a:gd name="connsiteX0" fmla="*/ 3772220 w 3776025"/>
              <a:gd name="connsiteY0" fmla="*/ 1439694 h 2062984"/>
              <a:gd name="connsiteX1" fmla="*/ 3762493 w 3776025"/>
              <a:gd name="connsiteY1" fmla="*/ 1750979 h 2062984"/>
              <a:gd name="connsiteX2" fmla="*/ 3626305 w 3776025"/>
              <a:gd name="connsiteY2" fmla="*/ 1974715 h 2062984"/>
              <a:gd name="connsiteX3" fmla="*/ 3441480 w 3776025"/>
              <a:gd name="connsiteY3" fmla="*/ 2033081 h 2062984"/>
              <a:gd name="connsiteX4" fmla="*/ 3315020 w 3776025"/>
              <a:gd name="connsiteY4" fmla="*/ 2052536 h 2062984"/>
              <a:gd name="connsiteX5" fmla="*/ 3139922 w 3776025"/>
              <a:gd name="connsiteY5" fmla="*/ 2062264 h 2062984"/>
              <a:gd name="connsiteX6" fmla="*/ 2945369 w 3776025"/>
              <a:gd name="connsiteY6" fmla="*/ 2062264 h 2062984"/>
              <a:gd name="connsiteX7" fmla="*/ 2760544 w 3776025"/>
              <a:gd name="connsiteY7" fmla="*/ 2062264 h 2062984"/>
              <a:gd name="connsiteX8" fmla="*/ 2546535 w 3776025"/>
              <a:gd name="connsiteY8" fmla="*/ 2062264 h 2062984"/>
              <a:gd name="connsiteX9" fmla="*/ 2303344 w 3776025"/>
              <a:gd name="connsiteY9" fmla="*/ 2062264 h 2062984"/>
              <a:gd name="connsiteX10" fmla="*/ 1778050 w 3776025"/>
              <a:gd name="connsiteY10" fmla="*/ 2062264 h 2062984"/>
              <a:gd name="connsiteX11" fmla="*/ 1359761 w 3776025"/>
              <a:gd name="connsiteY11" fmla="*/ 2062264 h 2062984"/>
              <a:gd name="connsiteX12" fmla="*/ 1019293 w 3776025"/>
              <a:gd name="connsiteY12" fmla="*/ 2062264 h 2062984"/>
              <a:gd name="connsiteX13" fmla="*/ 542637 w 3776025"/>
              <a:gd name="connsiteY13" fmla="*/ 2052536 h 2062984"/>
              <a:gd name="connsiteX14" fmla="*/ 328628 w 3776025"/>
              <a:gd name="connsiteY14" fmla="*/ 2013626 h 2062984"/>
              <a:gd name="connsiteX15" fmla="*/ 95165 w 3776025"/>
              <a:gd name="connsiteY15" fmla="*/ 1857983 h 2062984"/>
              <a:gd name="connsiteX16" fmla="*/ 27071 w 3776025"/>
              <a:gd name="connsiteY16" fmla="*/ 1614792 h 2062984"/>
              <a:gd name="connsiteX17" fmla="*/ 7615 w 3776025"/>
              <a:gd name="connsiteY17" fmla="*/ 1371601 h 2062984"/>
              <a:gd name="connsiteX18" fmla="*/ 17345 w 3776025"/>
              <a:gd name="connsiteY18" fmla="*/ 992221 h 2062984"/>
              <a:gd name="connsiteX19" fmla="*/ 17345 w 3776025"/>
              <a:gd name="connsiteY19" fmla="*/ 603116 h 2062984"/>
              <a:gd name="connsiteX20" fmla="*/ 27072 w 3776025"/>
              <a:gd name="connsiteY20" fmla="*/ 321012 h 2062984"/>
              <a:gd name="connsiteX21" fmla="*/ 27071 w 3776025"/>
              <a:gd name="connsiteY21" fmla="*/ 0 h 2062984"/>
              <a:gd name="connsiteX0" fmla="*/ 3772220 w 3776025"/>
              <a:gd name="connsiteY0" fmla="*/ 1439694 h 2062984"/>
              <a:gd name="connsiteX1" fmla="*/ 3762493 w 3776025"/>
              <a:gd name="connsiteY1" fmla="*/ 1750979 h 2062984"/>
              <a:gd name="connsiteX2" fmla="*/ 3626305 w 3776025"/>
              <a:gd name="connsiteY2" fmla="*/ 1974715 h 2062984"/>
              <a:gd name="connsiteX3" fmla="*/ 3441480 w 3776025"/>
              <a:gd name="connsiteY3" fmla="*/ 2033081 h 2062984"/>
              <a:gd name="connsiteX4" fmla="*/ 3139922 w 3776025"/>
              <a:gd name="connsiteY4" fmla="*/ 2062264 h 2062984"/>
              <a:gd name="connsiteX5" fmla="*/ 2945369 w 3776025"/>
              <a:gd name="connsiteY5" fmla="*/ 2062264 h 2062984"/>
              <a:gd name="connsiteX6" fmla="*/ 2760544 w 3776025"/>
              <a:gd name="connsiteY6" fmla="*/ 2062264 h 2062984"/>
              <a:gd name="connsiteX7" fmla="*/ 2546535 w 3776025"/>
              <a:gd name="connsiteY7" fmla="*/ 2062264 h 2062984"/>
              <a:gd name="connsiteX8" fmla="*/ 2303344 w 3776025"/>
              <a:gd name="connsiteY8" fmla="*/ 2062264 h 2062984"/>
              <a:gd name="connsiteX9" fmla="*/ 1778050 w 3776025"/>
              <a:gd name="connsiteY9" fmla="*/ 2062264 h 2062984"/>
              <a:gd name="connsiteX10" fmla="*/ 1359761 w 3776025"/>
              <a:gd name="connsiteY10" fmla="*/ 2062264 h 2062984"/>
              <a:gd name="connsiteX11" fmla="*/ 1019293 w 3776025"/>
              <a:gd name="connsiteY11" fmla="*/ 2062264 h 2062984"/>
              <a:gd name="connsiteX12" fmla="*/ 542637 w 3776025"/>
              <a:gd name="connsiteY12" fmla="*/ 2052536 h 2062984"/>
              <a:gd name="connsiteX13" fmla="*/ 328628 w 3776025"/>
              <a:gd name="connsiteY13" fmla="*/ 2013626 h 2062984"/>
              <a:gd name="connsiteX14" fmla="*/ 95165 w 3776025"/>
              <a:gd name="connsiteY14" fmla="*/ 1857983 h 2062984"/>
              <a:gd name="connsiteX15" fmla="*/ 27071 w 3776025"/>
              <a:gd name="connsiteY15" fmla="*/ 1614792 h 2062984"/>
              <a:gd name="connsiteX16" fmla="*/ 7615 w 3776025"/>
              <a:gd name="connsiteY16" fmla="*/ 1371601 h 2062984"/>
              <a:gd name="connsiteX17" fmla="*/ 17345 w 3776025"/>
              <a:gd name="connsiteY17" fmla="*/ 992221 h 2062984"/>
              <a:gd name="connsiteX18" fmla="*/ 17345 w 3776025"/>
              <a:gd name="connsiteY18" fmla="*/ 603116 h 2062984"/>
              <a:gd name="connsiteX19" fmla="*/ 27072 w 3776025"/>
              <a:gd name="connsiteY19" fmla="*/ 321012 h 2062984"/>
              <a:gd name="connsiteX20" fmla="*/ 27071 w 3776025"/>
              <a:gd name="connsiteY20" fmla="*/ 0 h 2062984"/>
              <a:gd name="connsiteX0" fmla="*/ 3772220 w 3776025"/>
              <a:gd name="connsiteY0" fmla="*/ 1439694 h 2064425"/>
              <a:gd name="connsiteX1" fmla="*/ 3762493 w 3776025"/>
              <a:gd name="connsiteY1" fmla="*/ 1750979 h 2064425"/>
              <a:gd name="connsiteX2" fmla="*/ 3626305 w 3776025"/>
              <a:gd name="connsiteY2" fmla="*/ 1974715 h 2064425"/>
              <a:gd name="connsiteX3" fmla="*/ 3441480 w 3776025"/>
              <a:gd name="connsiteY3" fmla="*/ 2033081 h 2064425"/>
              <a:gd name="connsiteX4" fmla="*/ 3139922 w 3776025"/>
              <a:gd name="connsiteY4" fmla="*/ 2062264 h 2064425"/>
              <a:gd name="connsiteX5" fmla="*/ 2760544 w 3776025"/>
              <a:gd name="connsiteY5" fmla="*/ 2062264 h 2064425"/>
              <a:gd name="connsiteX6" fmla="*/ 2546535 w 3776025"/>
              <a:gd name="connsiteY6" fmla="*/ 2062264 h 2064425"/>
              <a:gd name="connsiteX7" fmla="*/ 2303344 w 3776025"/>
              <a:gd name="connsiteY7" fmla="*/ 2062264 h 2064425"/>
              <a:gd name="connsiteX8" fmla="*/ 1778050 w 3776025"/>
              <a:gd name="connsiteY8" fmla="*/ 2062264 h 2064425"/>
              <a:gd name="connsiteX9" fmla="*/ 1359761 w 3776025"/>
              <a:gd name="connsiteY9" fmla="*/ 2062264 h 2064425"/>
              <a:gd name="connsiteX10" fmla="*/ 1019293 w 3776025"/>
              <a:gd name="connsiteY10" fmla="*/ 2062264 h 2064425"/>
              <a:gd name="connsiteX11" fmla="*/ 542637 w 3776025"/>
              <a:gd name="connsiteY11" fmla="*/ 2052536 h 2064425"/>
              <a:gd name="connsiteX12" fmla="*/ 328628 w 3776025"/>
              <a:gd name="connsiteY12" fmla="*/ 2013626 h 2064425"/>
              <a:gd name="connsiteX13" fmla="*/ 95165 w 3776025"/>
              <a:gd name="connsiteY13" fmla="*/ 1857983 h 2064425"/>
              <a:gd name="connsiteX14" fmla="*/ 27071 w 3776025"/>
              <a:gd name="connsiteY14" fmla="*/ 1614792 h 2064425"/>
              <a:gd name="connsiteX15" fmla="*/ 7615 w 3776025"/>
              <a:gd name="connsiteY15" fmla="*/ 1371601 h 2064425"/>
              <a:gd name="connsiteX16" fmla="*/ 17345 w 3776025"/>
              <a:gd name="connsiteY16" fmla="*/ 992221 h 2064425"/>
              <a:gd name="connsiteX17" fmla="*/ 17345 w 3776025"/>
              <a:gd name="connsiteY17" fmla="*/ 603116 h 2064425"/>
              <a:gd name="connsiteX18" fmla="*/ 27072 w 3776025"/>
              <a:gd name="connsiteY18" fmla="*/ 321012 h 2064425"/>
              <a:gd name="connsiteX19" fmla="*/ 27071 w 3776025"/>
              <a:gd name="connsiteY19" fmla="*/ 0 h 2064425"/>
              <a:gd name="connsiteX0" fmla="*/ 3772220 w 3776025"/>
              <a:gd name="connsiteY0" fmla="*/ 1439694 h 2064425"/>
              <a:gd name="connsiteX1" fmla="*/ 3762493 w 3776025"/>
              <a:gd name="connsiteY1" fmla="*/ 1750979 h 2064425"/>
              <a:gd name="connsiteX2" fmla="*/ 3626305 w 3776025"/>
              <a:gd name="connsiteY2" fmla="*/ 1974715 h 2064425"/>
              <a:gd name="connsiteX3" fmla="*/ 3441480 w 3776025"/>
              <a:gd name="connsiteY3" fmla="*/ 2033081 h 2064425"/>
              <a:gd name="connsiteX4" fmla="*/ 3139922 w 3776025"/>
              <a:gd name="connsiteY4" fmla="*/ 2062264 h 2064425"/>
              <a:gd name="connsiteX5" fmla="*/ 2760544 w 3776025"/>
              <a:gd name="connsiteY5" fmla="*/ 2062264 h 2064425"/>
              <a:gd name="connsiteX6" fmla="*/ 2303344 w 3776025"/>
              <a:gd name="connsiteY6" fmla="*/ 2062264 h 2064425"/>
              <a:gd name="connsiteX7" fmla="*/ 1778050 w 3776025"/>
              <a:gd name="connsiteY7" fmla="*/ 2062264 h 2064425"/>
              <a:gd name="connsiteX8" fmla="*/ 1359761 w 3776025"/>
              <a:gd name="connsiteY8" fmla="*/ 2062264 h 2064425"/>
              <a:gd name="connsiteX9" fmla="*/ 1019293 w 3776025"/>
              <a:gd name="connsiteY9" fmla="*/ 2062264 h 2064425"/>
              <a:gd name="connsiteX10" fmla="*/ 542637 w 3776025"/>
              <a:gd name="connsiteY10" fmla="*/ 2052536 h 2064425"/>
              <a:gd name="connsiteX11" fmla="*/ 328628 w 3776025"/>
              <a:gd name="connsiteY11" fmla="*/ 2013626 h 2064425"/>
              <a:gd name="connsiteX12" fmla="*/ 95165 w 3776025"/>
              <a:gd name="connsiteY12" fmla="*/ 1857983 h 2064425"/>
              <a:gd name="connsiteX13" fmla="*/ 27071 w 3776025"/>
              <a:gd name="connsiteY13" fmla="*/ 1614792 h 2064425"/>
              <a:gd name="connsiteX14" fmla="*/ 7615 w 3776025"/>
              <a:gd name="connsiteY14" fmla="*/ 1371601 h 2064425"/>
              <a:gd name="connsiteX15" fmla="*/ 17345 w 3776025"/>
              <a:gd name="connsiteY15" fmla="*/ 992221 h 2064425"/>
              <a:gd name="connsiteX16" fmla="*/ 17345 w 3776025"/>
              <a:gd name="connsiteY16" fmla="*/ 603116 h 2064425"/>
              <a:gd name="connsiteX17" fmla="*/ 27072 w 3776025"/>
              <a:gd name="connsiteY17" fmla="*/ 321012 h 2064425"/>
              <a:gd name="connsiteX18" fmla="*/ 27071 w 3776025"/>
              <a:gd name="connsiteY18" fmla="*/ 0 h 2064425"/>
              <a:gd name="connsiteX0" fmla="*/ 3772220 w 3772220"/>
              <a:gd name="connsiteY0" fmla="*/ 1439694 h 2064425"/>
              <a:gd name="connsiteX1" fmla="*/ 3743037 w 3772220"/>
              <a:gd name="connsiteY1" fmla="*/ 1741252 h 2064425"/>
              <a:gd name="connsiteX2" fmla="*/ 3626305 w 3772220"/>
              <a:gd name="connsiteY2" fmla="*/ 1974715 h 2064425"/>
              <a:gd name="connsiteX3" fmla="*/ 3441480 w 3772220"/>
              <a:gd name="connsiteY3" fmla="*/ 2033081 h 2064425"/>
              <a:gd name="connsiteX4" fmla="*/ 3139922 w 3772220"/>
              <a:gd name="connsiteY4" fmla="*/ 2062264 h 2064425"/>
              <a:gd name="connsiteX5" fmla="*/ 2760544 w 3772220"/>
              <a:gd name="connsiteY5" fmla="*/ 2062264 h 2064425"/>
              <a:gd name="connsiteX6" fmla="*/ 2303344 w 3772220"/>
              <a:gd name="connsiteY6" fmla="*/ 2062264 h 2064425"/>
              <a:gd name="connsiteX7" fmla="*/ 1778050 w 3772220"/>
              <a:gd name="connsiteY7" fmla="*/ 2062264 h 2064425"/>
              <a:gd name="connsiteX8" fmla="*/ 1359761 w 3772220"/>
              <a:gd name="connsiteY8" fmla="*/ 2062264 h 2064425"/>
              <a:gd name="connsiteX9" fmla="*/ 1019293 w 3772220"/>
              <a:gd name="connsiteY9" fmla="*/ 2062264 h 2064425"/>
              <a:gd name="connsiteX10" fmla="*/ 542637 w 3772220"/>
              <a:gd name="connsiteY10" fmla="*/ 2052536 h 2064425"/>
              <a:gd name="connsiteX11" fmla="*/ 328628 w 3772220"/>
              <a:gd name="connsiteY11" fmla="*/ 2013626 h 2064425"/>
              <a:gd name="connsiteX12" fmla="*/ 95165 w 3772220"/>
              <a:gd name="connsiteY12" fmla="*/ 1857983 h 2064425"/>
              <a:gd name="connsiteX13" fmla="*/ 27071 w 3772220"/>
              <a:gd name="connsiteY13" fmla="*/ 1614792 h 2064425"/>
              <a:gd name="connsiteX14" fmla="*/ 7615 w 3772220"/>
              <a:gd name="connsiteY14" fmla="*/ 1371601 h 2064425"/>
              <a:gd name="connsiteX15" fmla="*/ 17345 w 3772220"/>
              <a:gd name="connsiteY15" fmla="*/ 992221 h 2064425"/>
              <a:gd name="connsiteX16" fmla="*/ 17345 w 3772220"/>
              <a:gd name="connsiteY16" fmla="*/ 603116 h 2064425"/>
              <a:gd name="connsiteX17" fmla="*/ 27072 w 3772220"/>
              <a:gd name="connsiteY17" fmla="*/ 321012 h 2064425"/>
              <a:gd name="connsiteX18" fmla="*/ 27071 w 3772220"/>
              <a:gd name="connsiteY18" fmla="*/ 0 h 2064425"/>
              <a:gd name="connsiteX0" fmla="*/ 3772220 w 3772220"/>
              <a:gd name="connsiteY0" fmla="*/ 1439694 h 2064425"/>
              <a:gd name="connsiteX1" fmla="*/ 3743037 w 3772220"/>
              <a:gd name="connsiteY1" fmla="*/ 1741252 h 2064425"/>
              <a:gd name="connsiteX2" fmla="*/ 3616578 w 3772220"/>
              <a:gd name="connsiteY2" fmla="*/ 1916349 h 2064425"/>
              <a:gd name="connsiteX3" fmla="*/ 3441480 w 3772220"/>
              <a:gd name="connsiteY3" fmla="*/ 2033081 h 2064425"/>
              <a:gd name="connsiteX4" fmla="*/ 3139922 w 3772220"/>
              <a:gd name="connsiteY4" fmla="*/ 2062264 h 2064425"/>
              <a:gd name="connsiteX5" fmla="*/ 2760544 w 3772220"/>
              <a:gd name="connsiteY5" fmla="*/ 2062264 h 2064425"/>
              <a:gd name="connsiteX6" fmla="*/ 2303344 w 3772220"/>
              <a:gd name="connsiteY6" fmla="*/ 2062264 h 2064425"/>
              <a:gd name="connsiteX7" fmla="*/ 1778050 w 3772220"/>
              <a:gd name="connsiteY7" fmla="*/ 2062264 h 2064425"/>
              <a:gd name="connsiteX8" fmla="*/ 1359761 w 3772220"/>
              <a:gd name="connsiteY8" fmla="*/ 2062264 h 2064425"/>
              <a:gd name="connsiteX9" fmla="*/ 1019293 w 3772220"/>
              <a:gd name="connsiteY9" fmla="*/ 2062264 h 2064425"/>
              <a:gd name="connsiteX10" fmla="*/ 542637 w 3772220"/>
              <a:gd name="connsiteY10" fmla="*/ 2052536 h 2064425"/>
              <a:gd name="connsiteX11" fmla="*/ 328628 w 3772220"/>
              <a:gd name="connsiteY11" fmla="*/ 2013626 h 2064425"/>
              <a:gd name="connsiteX12" fmla="*/ 95165 w 3772220"/>
              <a:gd name="connsiteY12" fmla="*/ 1857983 h 2064425"/>
              <a:gd name="connsiteX13" fmla="*/ 27071 w 3772220"/>
              <a:gd name="connsiteY13" fmla="*/ 1614792 h 2064425"/>
              <a:gd name="connsiteX14" fmla="*/ 7615 w 3772220"/>
              <a:gd name="connsiteY14" fmla="*/ 1371601 h 2064425"/>
              <a:gd name="connsiteX15" fmla="*/ 17345 w 3772220"/>
              <a:gd name="connsiteY15" fmla="*/ 992221 h 2064425"/>
              <a:gd name="connsiteX16" fmla="*/ 17345 w 3772220"/>
              <a:gd name="connsiteY16" fmla="*/ 603116 h 2064425"/>
              <a:gd name="connsiteX17" fmla="*/ 27072 w 3772220"/>
              <a:gd name="connsiteY17" fmla="*/ 321012 h 2064425"/>
              <a:gd name="connsiteX18" fmla="*/ 27071 w 3772220"/>
              <a:gd name="connsiteY18" fmla="*/ 0 h 20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2220" h="2064425">
                <a:moveTo>
                  <a:pt x="3772220" y="1439694"/>
                </a:moveTo>
                <a:cubicBezTo>
                  <a:pt x="3770599" y="1556426"/>
                  <a:pt x="3768977" y="1661810"/>
                  <a:pt x="3743037" y="1741252"/>
                </a:cubicBezTo>
                <a:cubicBezTo>
                  <a:pt x="3717097" y="1820695"/>
                  <a:pt x="3666837" y="1867711"/>
                  <a:pt x="3616578" y="1916349"/>
                </a:cubicBezTo>
                <a:cubicBezTo>
                  <a:pt x="3566319" y="1964987"/>
                  <a:pt x="3520923" y="2008762"/>
                  <a:pt x="3441480" y="2033081"/>
                </a:cubicBezTo>
                <a:cubicBezTo>
                  <a:pt x="3362037" y="2057400"/>
                  <a:pt x="3222607" y="2057400"/>
                  <a:pt x="3139922" y="2062264"/>
                </a:cubicBezTo>
                <a:cubicBezTo>
                  <a:pt x="3026433" y="2067128"/>
                  <a:pt x="2859442" y="2062264"/>
                  <a:pt x="2760544" y="2062264"/>
                </a:cubicBezTo>
                <a:lnTo>
                  <a:pt x="2303344" y="2062264"/>
                </a:lnTo>
                <a:lnTo>
                  <a:pt x="1778050" y="2062264"/>
                </a:lnTo>
                <a:lnTo>
                  <a:pt x="1359761" y="2062264"/>
                </a:lnTo>
                <a:lnTo>
                  <a:pt x="1019293" y="2062264"/>
                </a:lnTo>
                <a:cubicBezTo>
                  <a:pt x="883106" y="2060643"/>
                  <a:pt x="657748" y="2060642"/>
                  <a:pt x="542637" y="2052536"/>
                </a:cubicBezTo>
                <a:cubicBezTo>
                  <a:pt x="427526" y="2044430"/>
                  <a:pt x="403207" y="2046052"/>
                  <a:pt x="328628" y="2013626"/>
                </a:cubicBezTo>
                <a:cubicBezTo>
                  <a:pt x="254049" y="1981200"/>
                  <a:pt x="145425" y="1924455"/>
                  <a:pt x="95165" y="1857983"/>
                </a:cubicBezTo>
                <a:cubicBezTo>
                  <a:pt x="44906" y="1791511"/>
                  <a:pt x="41663" y="1695856"/>
                  <a:pt x="27071" y="1614792"/>
                </a:cubicBezTo>
                <a:cubicBezTo>
                  <a:pt x="12479" y="1533728"/>
                  <a:pt x="28691" y="1504546"/>
                  <a:pt x="7615" y="1371601"/>
                </a:cubicBezTo>
                <a:cubicBezTo>
                  <a:pt x="-13461" y="1238656"/>
                  <a:pt x="15723" y="1120302"/>
                  <a:pt x="17345" y="992221"/>
                </a:cubicBezTo>
                <a:cubicBezTo>
                  <a:pt x="18967" y="864140"/>
                  <a:pt x="15724" y="714984"/>
                  <a:pt x="17345" y="603116"/>
                </a:cubicBezTo>
                <a:cubicBezTo>
                  <a:pt x="18966" y="491248"/>
                  <a:pt x="25451" y="421531"/>
                  <a:pt x="27072" y="321012"/>
                </a:cubicBezTo>
                <a:cubicBezTo>
                  <a:pt x="28693" y="220493"/>
                  <a:pt x="16938" y="81064"/>
                  <a:pt x="27071"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22" name="Freeform 21"/>
          <p:cNvSpPr/>
          <p:nvPr/>
        </p:nvSpPr>
        <p:spPr>
          <a:xfrm>
            <a:off x="2363821" y="3686785"/>
            <a:ext cx="1790752" cy="1908783"/>
          </a:xfrm>
          <a:custGeom>
            <a:avLst/>
            <a:gdLst>
              <a:gd name="connsiteX0" fmla="*/ 1780162 w 1790752"/>
              <a:gd name="connsiteY0" fmla="*/ 0 h 1921393"/>
              <a:gd name="connsiteX1" fmla="*/ 1789890 w 1790752"/>
              <a:gd name="connsiteY1" fmla="*/ 486383 h 1921393"/>
              <a:gd name="connsiteX2" fmla="*/ 1760707 w 1790752"/>
              <a:gd name="connsiteY2" fmla="*/ 933855 h 1921393"/>
              <a:gd name="connsiteX3" fmla="*/ 1741251 w 1790752"/>
              <a:gd name="connsiteY3" fmla="*/ 1293779 h 1921393"/>
              <a:gd name="connsiteX4" fmla="*/ 1634247 w 1790752"/>
              <a:gd name="connsiteY4" fmla="*/ 1566153 h 1921393"/>
              <a:gd name="connsiteX5" fmla="*/ 1410511 w 1790752"/>
              <a:gd name="connsiteY5" fmla="*/ 1741251 h 1921393"/>
              <a:gd name="connsiteX6" fmla="*/ 1225685 w 1790752"/>
              <a:gd name="connsiteY6" fmla="*/ 1789889 h 1921393"/>
              <a:gd name="connsiteX7" fmla="*/ 992222 w 1790752"/>
              <a:gd name="connsiteY7" fmla="*/ 1819072 h 1921393"/>
              <a:gd name="connsiteX8" fmla="*/ 787941 w 1790752"/>
              <a:gd name="connsiteY8" fmla="*/ 1848255 h 1921393"/>
              <a:gd name="connsiteX9" fmla="*/ 340468 w 1790752"/>
              <a:gd name="connsiteY9" fmla="*/ 1916349 h 1921393"/>
              <a:gd name="connsiteX10" fmla="*/ 175098 w 1790752"/>
              <a:gd name="connsiteY10" fmla="*/ 1916349 h 1921393"/>
              <a:gd name="connsiteX11" fmla="*/ 77822 w 1790752"/>
              <a:gd name="connsiteY11" fmla="*/ 1916349 h 1921393"/>
              <a:gd name="connsiteX12" fmla="*/ 0 w 1790752"/>
              <a:gd name="connsiteY12" fmla="*/ 1906621 h 1921393"/>
              <a:gd name="connsiteX13" fmla="*/ 0 w 1790752"/>
              <a:gd name="connsiteY13" fmla="*/ 1906621 h 1921393"/>
              <a:gd name="connsiteX0" fmla="*/ 1780162 w 1790752"/>
              <a:gd name="connsiteY0" fmla="*/ 0 h 1921772"/>
              <a:gd name="connsiteX1" fmla="*/ 1789890 w 1790752"/>
              <a:gd name="connsiteY1" fmla="*/ 486383 h 1921772"/>
              <a:gd name="connsiteX2" fmla="*/ 1760707 w 1790752"/>
              <a:gd name="connsiteY2" fmla="*/ 933855 h 1921772"/>
              <a:gd name="connsiteX3" fmla="*/ 1741251 w 1790752"/>
              <a:gd name="connsiteY3" fmla="*/ 1293779 h 1921772"/>
              <a:gd name="connsiteX4" fmla="*/ 1634247 w 1790752"/>
              <a:gd name="connsiteY4" fmla="*/ 1566153 h 1921772"/>
              <a:gd name="connsiteX5" fmla="*/ 1410511 w 1790752"/>
              <a:gd name="connsiteY5" fmla="*/ 1741251 h 1921772"/>
              <a:gd name="connsiteX6" fmla="*/ 1225685 w 1790752"/>
              <a:gd name="connsiteY6" fmla="*/ 1789889 h 1921772"/>
              <a:gd name="connsiteX7" fmla="*/ 992222 w 1790752"/>
              <a:gd name="connsiteY7" fmla="*/ 1819072 h 1921772"/>
              <a:gd name="connsiteX8" fmla="*/ 787941 w 1790752"/>
              <a:gd name="connsiteY8" fmla="*/ 1848255 h 1921772"/>
              <a:gd name="connsiteX9" fmla="*/ 340468 w 1790752"/>
              <a:gd name="connsiteY9" fmla="*/ 1916349 h 1921772"/>
              <a:gd name="connsiteX10" fmla="*/ 175098 w 1790752"/>
              <a:gd name="connsiteY10" fmla="*/ 1916349 h 1921772"/>
              <a:gd name="connsiteX11" fmla="*/ 0 w 1790752"/>
              <a:gd name="connsiteY11" fmla="*/ 1906621 h 1921772"/>
              <a:gd name="connsiteX12" fmla="*/ 0 w 1790752"/>
              <a:gd name="connsiteY12" fmla="*/ 1906621 h 1921772"/>
              <a:gd name="connsiteX0" fmla="*/ 1780162 w 1790752"/>
              <a:gd name="connsiteY0" fmla="*/ 0 h 1919236"/>
              <a:gd name="connsiteX1" fmla="*/ 1789890 w 1790752"/>
              <a:gd name="connsiteY1" fmla="*/ 486383 h 1919236"/>
              <a:gd name="connsiteX2" fmla="*/ 1760707 w 1790752"/>
              <a:gd name="connsiteY2" fmla="*/ 933855 h 1919236"/>
              <a:gd name="connsiteX3" fmla="*/ 1741251 w 1790752"/>
              <a:gd name="connsiteY3" fmla="*/ 1293779 h 1919236"/>
              <a:gd name="connsiteX4" fmla="*/ 1634247 w 1790752"/>
              <a:gd name="connsiteY4" fmla="*/ 1566153 h 1919236"/>
              <a:gd name="connsiteX5" fmla="*/ 1410511 w 1790752"/>
              <a:gd name="connsiteY5" fmla="*/ 1741251 h 1919236"/>
              <a:gd name="connsiteX6" fmla="*/ 1225685 w 1790752"/>
              <a:gd name="connsiteY6" fmla="*/ 1789889 h 1919236"/>
              <a:gd name="connsiteX7" fmla="*/ 992222 w 1790752"/>
              <a:gd name="connsiteY7" fmla="*/ 1819072 h 1919236"/>
              <a:gd name="connsiteX8" fmla="*/ 787941 w 1790752"/>
              <a:gd name="connsiteY8" fmla="*/ 1848255 h 1919236"/>
              <a:gd name="connsiteX9" fmla="*/ 340468 w 1790752"/>
              <a:gd name="connsiteY9" fmla="*/ 1916349 h 1919236"/>
              <a:gd name="connsiteX10" fmla="*/ 0 w 1790752"/>
              <a:gd name="connsiteY10" fmla="*/ 1906621 h 1919236"/>
              <a:gd name="connsiteX11" fmla="*/ 0 w 1790752"/>
              <a:gd name="connsiteY11" fmla="*/ 1906621 h 1919236"/>
              <a:gd name="connsiteX0" fmla="*/ 1780162 w 1790752"/>
              <a:gd name="connsiteY0" fmla="*/ 0 h 1906621"/>
              <a:gd name="connsiteX1" fmla="*/ 1789890 w 1790752"/>
              <a:gd name="connsiteY1" fmla="*/ 486383 h 1906621"/>
              <a:gd name="connsiteX2" fmla="*/ 1760707 w 1790752"/>
              <a:gd name="connsiteY2" fmla="*/ 933855 h 1906621"/>
              <a:gd name="connsiteX3" fmla="*/ 1741251 w 1790752"/>
              <a:gd name="connsiteY3" fmla="*/ 1293779 h 1906621"/>
              <a:gd name="connsiteX4" fmla="*/ 1634247 w 1790752"/>
              <a:gd name="connsiteY4" fmla="*/ 1566153 h 1906621"/>
              <a:gd name="connsiteX5" fmla="*/ 1410511 w 1790752"/>
              <a:gd name="connsiteY5" fmla="*/ 1741251 h 1906621"/>
              <a:gd name="connsiteX6" fmla="*/ 1225685 w 1790752"/>
              <a:gd name="connsiteY6" fmla="*/ 1789889 h 1906621"/>
              <a:gd name="connsiteX7" fmla="*/ 992222 w 1790752"/>
              <a:gd name="connsiteY7" fmla="*/ 1819072 h 1906621"/>
              <a:gd name="connsiteX8" fmla="*/ 787941 w 1790752"/>
              <a:gd name="connsiteY8" fmla="*/ 1848255 h 1906621"/>
              <a:gd name="connsiteX9" fmla="*/ 0 w 1790752"/>
              <a:gd name="connsiteY9" fmla="*/ 1906621 h 1906621"/>
              <a:gd name="connsiteX10" fmla="*/ 0 w 1790752"/>
              <a:gd name="connsiteY10" fmla="*/ 1906621 h 1906621"/>
              <a:gd name="connsiteX0" fmla="*/ 1780162 w 1790752"/>
              <a:gd name="connsiteY0" fmla="*/ 0 h 1906621"/>
              <a:gd name="connsiteX1" fmla="*/ 1789890 w 1790752"/>
              <a:gd name="connsiteY1" fmla="*/ 486383 h 1906621"/>
              <a:gd name="connsiteX2" fmla="*/ 1760707 w 1790752"/>
              <a:gd name="connsiteY2" fmla="*/ 933855 h 1906621"/>
              <a:gd name="connsiteX3" fmla="*/ 1741251 w 1790752"/>
              <a:gd name="connsiteY3" fmla="*/ 1293779 h 1906621"/>
              <a:gd name="connsiteX4" fmla="*/ 1634247 w 1790752"/>
              <a:gd name="connsiteY4" fmla="*/ 1566153 h 1906621"/>
              <a:gd name="connsiteX5" fmla="*/ 1410511 w 1790752"/>
              <a:gd name="connsiteY5" fmla="*/ 1741251 h 1906621"/>
              <a:gd name="connsiteX6" fmla="*/ 1225685 w 1790752"/>
              <a:gd name="connsiteY6" fmla="*/ 1789889 h 1906621"/>
              <a:gd name="connsiteX7" fmla="*/ 992222 w 1790752"/>
              <a:gd name="connsiteY7" fmla="*/ 1819072 h 1906621"/>
              <a:gd name="connsiteX8" fmla="*/ 535022 w 1790752"/>
              <a:gd name="connsiteY8" fmla="*/ 1887166 h 1906621"/>
              <a:gd name="connsiteX9" fmla="*/ 0 w 1790752"/>
              <a:gd name="connsiteY9" fmla="*/ 1906621 h 1906621"/>
              <a:gd name="connsiteX10" fmla="*/ 0 w 1790752"/>
              <a:gd name="connsiteY10" fmla="*/ 1906621 h 1906621"/>
              <a:gd name="connsiteX0" fmla="*/ 1780162 w 1790752"/>
              <a:gd name="connsiteY0" fmla="*/ 0 h 1913105"/>
              <a:gd name="connsiteX1" fmla="*/ 1789890 w 1790752"/>
              <a:gd name="connsiteY1" fmla="*/ 486383 h 1913105"/>
              <a:gd name="connsiteX2" fmla="*/ 1760707 w 1790752"/>
              <a:gd name="connsiteY2" fmla="*/ 933855 h 1913105"/>
              <a:gd name="connsiteX3" fmla="*/ 1741251 w 1790752"/>
              <a:gd name="connsiteY3" fmla="*/ 1293779 h 1913105"/>
              <a:gd name="connsiteX4" fmla="*/ 1634247 w 1790752"/>
              <a:gd name="connsiteY4" fmla="*/ 1566153 h 1913105"/>
              <a:gd name="connsiteX5" fmla="*/ 1410511 w 1790752"/>
              <a:gd name="connsiteY5" fmla="*/ 1741251 h 1913105"/>
              <a:gd name="connsiteX6" fmla="*/ 1225685 w 1790752"/>
              <a:gd name="connsiteY6" fmla="*/ 1789889 h 1913105"/>
              <a:gd name="connsiteX7" fmla="*/ 992222 w 1790752"/>
              <a:gd name="connsiteY7" fmla="*/ 1819072 h 1913105"/>
              <a:gd name="connsiteX8" fmla="*/ 544750 w 1790752"/>
              <a:gd name="connsiteY8" fmla="*/ 1906621 h 1913105"/>
              <a:gd name="connsiteX9" fmla="*/ 0 w 1790752"/>
              <a:gd name="connsiteY9" fmla="*/ 1906621 h 1913105"/>
              <a:gd name="connsiteX10" fmla="*/ 0 w 1790752"/>
              <a:gd name="connsiteY10" fmla="*/ 1906621 h 1913105"/>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410511 w 1790752"/>
              <a:gd name="connsiteY5" fmla="*/ 1741251 h 1908782"/>
              <a:gd name="connsiteX6" fmla="*/ 1225685 w 1790752"/>
              <a:gd name="connsiteY6" fmla="*/ 1789889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410511 w 1790752"/>
              <a:gd name="connsiteY5" fmla="*/ 1741251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634247 w 1790752"/>
              <a:gd name="connsiteY4" fmla="*/ 1566153 h 1908782"/>
              <a:gd name="connsiteX5" fmla="*/ 1536970 w 1790752"/>
              <a:gd name="connsiteY5" fmla="*/ 1809345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 name="connsiteX0" fmla="*/ 1780162 w 1790752"/>
              <a:gd name="connsiteY0" fmla="*/ 0 h 1908782"/>
              <a:gd name="connsiteX1" fmla="*/ 1789890 w 1790752"/>
              <a:gd name="connsiteY1" fmla="*/ 486383 h 1908782"/>
              <a:gd name="connsiteX2" fmla="*/ 1760707 w 1790752"/>
              <a:gd name="connsiteY2" fmla="*/ 933855 h 1908782"/>
              <a:gd name="connsiteX3" fmla="*/ 1741251 w 1790752"/>
              <a:gd name="connsiteY3" fmla="*/ 1293779 h 1908782"/>
              <a:gd name="connsiteX4" fmla="*/ 1712069 w 1790752"/>
              <a:gd name="connsiteY4" fmla="*/ 1566153 h 1908782"/>
              <a:gd name="connsiteX5" fmla="*/ 1536970 w 1790752"/>
              <a:gd name="connsiteY5" fmla="*/ 1809345 h 1908782"/>
              <a:gd name="connsiteX6" fmla="*/ 1303506 w 1790752"/>
              <a:gd name="connsiteY6" fmla="*/ 1857983 h 1908782"/>
              <a:gd name="connsiteX7" fmla="*/ 1011677 w 1790752"/>
              <a:gd name="connsiteY7" fmla="*/ 1877438 h 1908782"/>
              <a:gd name="connsiteX8" fmla="*/ 544750 w 1790752"/>
              <a:gd name="connsiteY8" fmla="*/ 1906621 h 1908782"/>
              <a:gd name="connsiteX9" fmla="*/ 0 w 1790752"/>
              <a:gd name="connsiteY9" fmla="*/ 1906621 h 1908782"/>
              <a:gd name="connsiteX10" fmla="*/ 0 w 1790752"/>
              <a:gd name="connsiteY10" fmla="*/ 1906621 h 190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752" h="1908782">
                <a:moveTo>
                  <a:pt x="1780162" y="0"/>
                </a:moveTo>
                <a:cubicBezTo>
                  <a:pt x="1786647" y="165370"/>
                  <a:pt x="1793132" y="330741"/>
                  <a:pt x="1789890" y="486383"/>
                </a:cubicBezTo>
                <a:cubicBezTo>
                  <a:pt x="1786648" y="642025"/>
                  <a:pt x="1768813" y="799289"/>
                  <a:pt x="1760707" y="933855"/>
                </a:cubicBezTo>
                <a:cubicBezTo>
                  <a:pt x="1752601" y="1068421"/>
                  <a:pt x="1749357" y="1188396"/>
                  <a:pt x="1741251" y="1293779"/>
                </a:cubicBezTo>
                <a:cubicBezTo>
                  <a:pt x="1733145" y="1399162"/>
                  <a:pt x="1746116" y="1480225"/>
                  <a:pt x="1712069" y="1566153"/>
                </a:cubicBezTo>
                <a:cubicBezTo>
                  <a:pt x="1678022" y="1652081"/>
                  <a:pt x="1605064" y="1760707"/>
                  <a:pt x="1536970" y="1809345"/>
                </a:cubicBezTo>
                <a:cubicBezTo>
                  <a:pt x="1468876" y="1857983"/>
                  <a:pt x="1391055" y="1846634"/>
                  <a:pt x="1303506" y="1857983"/>
                </a:cubicBezTo>
                <a:cubicBezTo>
                  <a:pt x="1215957" y="1869332"/>
                  <a:pt x="1138136" y="1869332"/>
                  <a:pt x="1011677" y="1877438"/>
                </a:cubicBezTo>
                <a:cubicBezTo>
                  <a:pt x="885218" y="1885544"/>
                  <a:pt x="713363" y="1901757"/>
                  <a:pt x="544750" y="1906621"/>
                </a:cubicBezTo>
                <a:cubicBezTo>
                  <a:pt x="376137" y="1911485"/>
                  <a:pt x="90792" y="1906621"/>
                  <a:pt x="0" y="1906621"/>
                </a:cubicBezTo>
                <a:lnTo>
                  <a:pt x="0" y="190662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GB"/>
          </a:p>
        </p:txBody>
      </p:sp>
      <p:sp>
        <p:nvSpPr>
          <p:cNvPr id="23" name="TextBox 22"/>
          <p:cNvSpPr txBox="1"/>
          <p:nvPr/>
        </p:nvSpPr>
        <p:spPr>
          <a:xfrm>
            <a:off x="9299717" y="5156217"/>
            <a:ext cx="1867639" cy="677107"/>
          </a:xfrm>
          <a:prstGeom prst="rect">
            <a:avLst/>
          </a:prstGeom>
          <a:noFill/>
        </p:spPr>
        <p:txBody>
          <a:bodyPr wrap="square" lIns="91436" tIns="45718" rIns="91436" bIns="45718" rtlCol="0">
            <a:spAutoFit/>
          </a:bodyPr>
          <a:lstStyle/>
          <a:p>
            <a:r>
              <a:rPr lang="en-GB" dirty="0" smtClean="0"/>
              <a:t>Modified PP for 72 Channels</a:t>
            </a:r>
            <a:endParaRPr lang="en-GB" dirty="0"/>
          </a:p>
        </p:txBody>
      </p:sp>
      <p:sp>
        <p:nvSpPr>
          <p:cNvPr id="24" name="TextBox 23"/>
          <p:cNvSpPr txBox="1"/>
          <p:nvPr/>
        </p:nvSpPr>
        <p:spPr>
          <a:xfrm>
            <a:off x="5216569" y="5990841"/>
            <a:ext cx="1719104" cy="677107"/>
          </a:xfrm>
          <a:prstGeom prst="rect">
            <a:avLst/>
          </a:prstGeom>
          <a:noFill/>
        </p:spPr>
        <p:txBody>
          <a:bodyPr wrap="square" lIns="91436" tIns="45718" rIns="91436" bIns="45718" rtlCol="0">
            <a:spAutoFit/>
          </a:bodyPr>
          <a:lstStyle/>
          <a:p>
            <a:r>
              <a:rPr lang="en-GB" dirty="0"/>
              <a:t>x</a:t>
            </a:r>
            <a:r>
              <a:rPr lang="en-GB" dirty="0" smtClean="0"/>
              <a:t>8 HV Umbilical cables</a:t>
            </a:r>
            <a:endParaRPr lang="en-GB" dirty="0"/>
          </a:p>
        </p:txBody>
      </p:sp>
      <p:sp>
        <p:nvSpPr>
          <p:cNvPr id="25" name="TextBox 24"/>
          <p:cNvSpPr txBox="1"/>
          <p:nvPr/>
        </p:nvSpPr>
        <p:spPr>
          <a:xfrm>
            <a:off x="2578459" y="1085758"/>
            <a:ext cx="3141331" cy="1077214"/>
          </a:xfrm>
          <a:prstGeom prst="rect">
            <a:avLst/>
          </a:prstGeom>
          <a:solidFill>
            <a:srgbClr val="FFC000"/>
          </a:solidFill>
        </p:spPr>
        <p:txBody>
          <a:bodyPr wrap="square" lIns="91436" tIns="45718" rIns="91436" bIns="45718" rtlCol="0">
            <a:spAutoFit/>
          </a:bodyPr>
          <a:lstStyle/>
          <a:p>
            <a:r>
              <a:rPr lang="en-GB" sz="1600" dirty="0" smtClean="0"/>
              <a:t>Co-axial HV connectors throughout. </a:t>
            </a:r>
          </a:p>
          <a:p>
            <a:r>
              <a:rPr lang="en-GB" sz="1600" dirty="0" smtClean="0"/>
              <a:t>All equipment in the USC is to be installed, including the additional rack.</a:t>
            </a:r>
            <a:endParaRPr lang="en-GB" sz="1600" dirty="0"/>
          </a:p>
        </p:txBody>
      </p:sp>
      <p:sp>
        <p:nvSpPr>
          <p:cNvPr id="26" name="TextBox 25"/>
          <p:cNvSpPr txBox="1"/>
          <p:nvPr/>
        </p:nvSpPr>
        <p:spPr>
          <a:xfrm>
            <a:off x="11030719" y="2586445"/>
            <a:ext cx="1141679" cy="584775"/>
          </a:xfrm>
          <a:prstGeom prst="rect">
            <a:avLst/>
          </a:prstGeom>
          <a:noFill/>
        </p:spPr>
        <p:txBody>
          <a:bodyPr wrap="square" lIns="91436" tIns="45718" rIns="91436" bIns="45718" rtlCol="0">
            <a:spAutoFit/>
          </a:bodyPr>
          <a:lstStyle/>
          <a:p>
            <a:r>
              <a:rPr lang="en-GB" sz="1600" dirty="0"/>
              <a:t>X72 Chambers</a:t>
            </a:r>
          </a:p>
        </p:txBody>
      </p:sp>
      <p:sp>
        <p:nvSpPr>
          <p:cNvPr id="27" name="Slide Number Placeholder 26"/>
          <p:cNvSpPr>
            <a:spLocks noGrp="1"/>
          </p:cNvSpPr>
          <p:nvPr>
            <p:ph type="sldNum" sz="quarter" idx="12"/>
          </p:nvPr>
        </p:nvSpPr>
        <p:spPr/>
        <p:txBody>
          <a:bodyPr/>
          <a:lstStyle/>
          <a:p>
            <a:fld id="{EDBE65E2-01A7-4774-B3FE-3AF8D42C6740}" type="slidenum">
              <a:rPr lang="en-GB" smtClean="0"/>
              <a:t>7</a:t>
            </a:fld>
            <a:endParaRPr lang="en-GB"/>
          </a:p>
        </p:txBody>
      </p:sp>
    </p:spTree>
    <p:extLst>
      <p:ext uri="{BB962C8B-B14F-4D97-AF65-F5344CB8AC3E}">
        <p14:creationId xmlns:p14="http://schemas.microsoft.com/office/powerpoint/2010/main" val="39662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89966" y="1806890"/>
            <a:ext cx="5245691" cy="3360956"/>
          </a:xfrm>
          <a:prstGeom prst="rect">
            <a:avLst/>
          </a:prstGeom>
        </p:spPr>
      </p:pic>
      <p:pic>
        <p:nvPicPr>
          <p:cNvPr id="5" name="Picture 4"/>
          <p:cNvPicPr>
            <a:picLocks noChangeAspect="1"/>
          </p:cNvPicPr>
          <p:nvPr/>
        </p:nvPicPr>
        <p:blipFill>
          <a:blip r:embed="rId3"/>
          <a:stretch>
            <a:fillRect/>
          </a:stretch>
        </p:blipFill>
        <p:spPr>
          <a:xfrm rot="16200000">
            <a:off x="5226103" y="414819"/>
            <a:ext cx="5524320" cy="6268337"/>
          </a:xfrm>
          <a:prstGeom prst="rect">
            <a:avLst/>
          </a:prstGeom>
        </p:spPr>
      </p:pic>
      <p:sp>
        <p:nvSpPr>
          <p:cNvPr id="6" name="TextBox 5"/>
          <p:cNvSpPr txBox="1"/>
          <p:nvPr/>
        </p:nvSpPr>
        <p:spPr>
          <a:xfrm>
            <a:off x="3973653" y="3789756"/>
            <a:ext cx="5039718" cy="369332"/>
          </a:xfrm>
          <a:prstGeom prst="rect">
            <a:avLst/>
          </a:prstGeom>
          <a:solidFill>
            <a:srgbClr val="FFC000"/>
          </a:solidFill>
        </p:spPr>
        <p:txBody>
          <a:bodyPr wrap="square" rtlCol="0">
            <a:spAutoFit/>
          </a:bodyPr>
          <a:lstStyle/>
          <a:p>
            <a:r>
              <a:rPr lang="en-GB" dirty="0" smtClean="0"/>
              <a:t>RE3/1 cable routing as defined in detail by the IO</a:t>
            </a:r>
            <a:endParaRPr lang="en-GB" dirty="0"/>
          </a:p>
        </p:txBody>
      </p:sp>
    </p:spTree>
    <p:extLst>
      <p:ext uri="{BB962C8B-B14F-4D97-AF65-F5344CB8AC3E}">
        <p14:creationId xmlns:p14="http://schemas.microsoft.com/office/powerpoint/2010/main" val="95671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102" t="-4069"/>
          <a:stretch/>
        </p:blipFill>
        <p:spPr>
          <a:xfrm rot="16200000">
            <a:off x="519344" y="411679"/>
            <a:ext cx="3142213" cy="4180901"/>
          </a:xfrm>
          <a:prstGeom prst="rect">
            <a:avLst/>
          </a:prstGeom>
        </p:spPr>
      </p:pic>
      <p:pic>
        <p:nvPicPr>
          <p:cNvPr id="5" name="Picture 4"/>
          <p:cNvPicPr>
            <a:picLocks noChangeAspect="1"/>
          </p:cNvPicPr>
          <p:nvPr/>
        </p:nvPicPr>
        <p:blipFill rotWithShape="1">
          <a:blip r:embed="rId3"/>
          <a:srcRect l="50033" t="18168" b="18137"/>
          <a:stretch/>
        </p:blipFill>
        <p:spPr>
          <a:xfrm rot="16200000">
            <a:off x="3356344" y="2489490"/>
            <a:ext cx="4591832" cy="3712925"/>
          </a:xfrm>
          <a:prstGeom prst="rect">
            <a:avLst/>
          </a:prstGeom>
        </p:spPr>
      </p:pic>
      <p:pic>
        <p:nvPicPr>
          <p:cNvPr id="6" name="Picture 5"/>
          <p:cNvPicPr>
            <a:picLocks noChangeAspect="1"/>
          </p:cNvPicPr>
          <p:nvPr/>
        </p:nvPicPr>
        <p:blipFill rotWithShape="1">
          <a:blip r:embed="rId4"/>
          <a:srcRect l="267" t="51767"/>
          <a:stretch/>
        </p:blipFill>
        <p:spPr>
          <a:xfrm>
            <a:off x="7772786" y="0"/>
            <a:ext cx="3998035" cy="3034857"/>
          </a:xfrm>
          <a:prstGeom prst="rect">
            <a:avLst/>
          </a:prstGeom>
        </p:spPr>
      </p:pic>
      <p:sp>
        <p:nvSpPr>
          <p:cNvPr id="7" name="TextBox 6"/>
          <p:cNvSpPr txBox="1"/>
          <p:nvPr/>
        </p:nvSpPr>
        <p:spPr>
          <a:xfrm>
            <a:off x="7772786" y="3108960"/>
            <a:ext cx="4051816" cy="640080"/>
          </a:xfrm>
          <a:prstGeom prst="rect">
            <a:avLst/>
          </a:prstGeom>
          <a:noFill/>
        </p:spPr>
        <p:txBody>
          <a:bodyPr wrap="square" rtlCol="0">
            <a:spAutoFit/>
          </a:bodyPr>
          <a:lstStyle/>
          <a:p>
            <a:r>
              <a:rPr lang="en-GB" dirty="0" smtClean="0"/>
              <a:t>Patch Panel modification for conversion from 3Pole to Coaxial Jupiter</a:t>
            </a:r>
            <a:endParaRPr lang="en-GB" dirty="0"/>
          </a:p>
        </p:txBody>
      </p:sp>
      <p:sp>
        <p:nvSpPr>
          <p:cNvPr id="8" name="TextBox 7"/>
          <p:cNvSpPr txBox="1"/>
          <p:nvPr/>
        </p:nvSpPr>
        <p:spPr>
          <a:xfrm>
            <a:off x="3161167" y="284691"/>
            <a:ext cx="4553043" cy="646331"/>
          </a:xfrm>
          <a:prstGeom prst="rect">
            <a:avLst/>
          </a:prstGeom>
          <a:noFill/>
        </p:spPr>
        <p:txBody>
          <a:bodyPr wrap="square" rtlCol="0">
            <a:spAutoFit/>
          </a:bodyPr>
          <a:lstStyle/>
          <a:p>
            <a:r>
              <a:rPr lang="en-GB" dirty="0" smtClean="0"/>
              <a:t>All Drawings by  Theo Victor </a:t>
            </a:r>
            <a:r>
              <a:rPr lang="en-GB" dirty="0" err="1" smtClean="0"/>
              <a:t>Lachavanne</a:t>
            </a:r>
            <a:r>
              <a:rPr lang="en-GB" dirty="0" smtClean="0"/>
              <a:t>, supervised by S. Bally in the Integration office</a:t>
            </a:r>
            <a:endParaRPr lang="en-GB" dirty="0"/>
          </a:p>
        </p:txBody>
      </p:sp>
      <p:sp>
        <p:nvSpPr>
          <p:cNvPr id="9" name="TextBox 8"/>
          <p:cNvSpPr txBox="1"/>
          <p:nvPr/>
        </p:nvSpPr>
        <p:spPr>
          <a:xfrm>
            <a:off x="612542" y="5786507"/>
            <a:ext cx="5039718" cy="369332"/>
          </a:xfrm>
          <a:prstGeom prst="rect">
            <a:avLst/>
          </a:prstGeom>
          <a:solidFill>
            <a:srgbClr val="FFC000"/>
          </a:solidFill>
        </p:spPr>
        <p:txBody>
          <a:bodyPr wrap="square" rtlCol="0">
            <a:spAutoFit/>
          </a:bodyPr>
          <a:lstStyle/>
          <a:p>
            <a:r>
              <a:rPr lang="en-GB" dirty="0" smtClean="0"/>
              <a:t>RE4/1 cable routing as defined in detail by the IO</a:t>
            </a:r>
            <a:endParaRPr lang="en-GB" dirty="0"/>
          </a:p>
        </p:txBody>
      </p:sp>
    </p:spTree>
    <p:extLst>
      <p:ext uri="{BB962C8B-B14F-4D97-AF65-F5344CB8AC3E}">
        <p14:creationId xmlns:p14="http://schemas.microsoft.com/office/powerpoint/2010/main" val="196383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15443</TotalTime>
  <Words>1660</Words>
  <Application>Microsoft Office PowerPoint</Application>
  <PresentationFormat>Widescreen</PresentationFormat>
  <Paragraphs>203</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Service Installation</vt:lpstr>
      <vt:lpstr>PowerPoint Presentation</vt:lpstr>
      <vt:lpstr>Routing and x-section Specification of cables and connectors Contents</vt:lpstr>
      <vt:lpstr>Cables and pipes</vt:lpstr>
      <vt:lpstr>PowerPoint Presentation</vt:lpstr>
      <vt:lpstr>HV</vt:lpstr>
      <vt:lpstr>PowerPoint Presentation</vt:lpstr>
      <vt:lpstr>PowerPoint Presentation</vt:lpstr>
      <vt:lpstr>PowerPoint Presentation</vt:lpstr>
      <vt:lpstr>LV</vt:lpstr>
      <vt:lpstr>PowerPoint Presentation</vt:lpstr>
      <vt:lpstr>Fibre Optics</vt:lpstr>
      <vt:lpstr>PowerPoint Presentation</vt:lpstr>
      <vt:lpstr>Gas</vt:lpstr>
      <vt:lpstr>Cooling RE3/1</vt:lpstr>
      <vt:lpstr>PowerPoint Presentation</vt:lpstr>
      <vt:lpstr>PowerPoint Presentation</vt:lpstr>
      <vt:lpstr>Service path on the RE3 station</vt:lpstr>
      <vt:lpstr>Service path behind the off yoke chambers </vt:lpstr>
      <vt:lpstr>PowerPoint Presentation</vt:lpstr>
      <vt:lpstr>PowerPoint Presentation</vt:lpstr>
      <vt:lpstr>RE4/1 services </vt:lpstr>
      <vt:lpstr>Cooling RE4/1</vt:lpstr>
      <vt:lpstr>RE4/1 Service Passages</vt:lpstr>
      <vt:lpstr>PowerPoint Presentation</vt:lpstr>
      <vt:lpstr>PowerPoint Presentation</vt:lpstr>
      <vt:lpstr>A series of actions,</vt:lpstr>
      <vt:lpstr>Conclusions</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Installation</dc:title>
  <dc:creator>Ian Crotty</dc:creator>
  <cp:lastModifiedBy>Ian Crotty</cp:lastModifiedBy>
  <cp:revision>82</cp:revision>
  <dcterms:created xsi:type="dcterms:W3CDTF">2018-05-04T14:57:58Z</dcterms:created>
  <dcterms:modified xsi:type="dcterms:W3CDTF">2018-05-15T08:21:23Z</dcterms:modified>
</cp:coreProperties>
</file>