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A811B-2882-4A9B-AD91-A9A9F655BA4F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353DE-7AE2-4BFA-ACF0-394236F6A0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446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469693-CF96-44FE-BFA0-C46FF95BC358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87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907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76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329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1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782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708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2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394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18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93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85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ADDB0-47EA-4011-BAAF-463B8DDBE356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890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RPC Power System Review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Anton Dimitrov</a:t>
            </a:r>
          </a:p>
          <a:p>
            <a:r>
              <a:rPr lang="en-GB" dirty="0" smtClean="0"/>
              <a:t>30.Nov.2018, CERN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7072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405848" y="1515294"/>
            <a:ext cx="322870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The HV power system will be based on CAEN EASY </a:t>
            </a:r>
            <a:r>
              <a:rPr lang="en-US" b="1" dirty="0" smtClean="0">
                <a:solidFill>
                  <a:srgbClr val="002060"/>
                </a:solidFill>
              </a:rPr>
              <a:t>system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(practically, extension of the existing HV system): </a:t>
            </a:r>
            <a:br>
              <a:rPr lang="en-US" b="1" dirty="0" smtClean="0">
                <a:solidFill>
                  <a:srgbClr val="002060"/>
                </a:solidFill>
              </a:rPr>
            </a:br>
            <a:endParaRPr lang="en-US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SY4527 – 1 </a:t>
            </a:r>
            <a:r>
              <a:rPr lang="en-US" dirty="0" smtClean="0"/>
              <a:t>(existing)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A3485S </a:t>
            </a:r>
            <a:r>
              <a:rPr lang="en-US" dirty="0"/>
              <a:t>- 2 </a:t>
            </a:r>
            <a:r>
              <a:rPr lang="en-US" dirty="0" smtClean="0"/>
              <a:t>modules (existing)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4 EASY3000 crates</a:t>
            </a:r>
            <a:endParaRPr lang="en-US" b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A3512N </a:t>
            </a:r>
            <a:r>
              <a:rPr lang="en-US" b="1" dirty="0">
                <a:solidFill>
                  <a:srgbClr val="FF0000"/>
                </a:solidFill>
              </a:rPr>
              <a:t>– </a:t>
            </a:r>
            <a:r>
              <a:rPr lang="en-US" b="1" dirty="0" smtClean="0">
                <a:solidFill>
                  <a:srgbClr val="FF0000"/>
                </a:solidFill>
              </a:rPr>
              <a:t>12 HV Boards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2971800" y="4114800"/>
            <a:ext cx="0" cy="2057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971800" y="6172200"/>
            <a:ext cx="736963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0341430" y="48006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080863" y="2438400"/>
            <a:ext cx="26153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4 HV multiconductor cables per endcap. Each with 20 HV channels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must go via the YE1’s main cable </a:t>
            </a:r>
            <a:r>
              <a:rPr lang="en-US" dirty="0" smtClean="0"/>
              <a:t>chains (MCC)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52485" y="5208815"/>
            <a:ext cx="6244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Long term maintenance will be secured by </a:t>
            </a:r>
            <a:r>
              <a:rPr lang="en-US" dirty="0" smtClean="0"/>
              <a:t>CERN-CAEN </a:t>
            </a:r>
            <a:r>
              <a:rPr lang="en-US" dirty="0"/>
              <a:t>contract. </a:t>
            </a:r>
          </a:p>
          <a:p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be integrated in the RPC DCS.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040058" y="914400"/>
            <a:ext cx="0" cy="4038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5" name="Picture 14" descr="1177_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739" y="3503890"/>
            <a:ext cx="2115797" cy="1084346"/>
          </a:xfrm>
          <a:prstGeom prst="rect">
            <a:avLst/>
          </a:prstGeom>
        </p:spPr>
      </p:pic>
      <p:pic>
        <p:nvPicPr>
          <p:cNvPr id="19" name="Picture 18" descr="840_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52654" y="3257007"/>
            <a:ext cx="563880" cy="12192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886205" y="3781696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A3512N</a:t>
            </a:r>
          </a:p>
        </p:txBody>
      </p:sp>
      <p:pic>
        <p:nvPicPr>
          <p:cNvPr id="22" name="Picture 21" descr="download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3655" y="1643737"/>
            <a:ext cx="2400300" cy="19050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034140" y="3590111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A3485S 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1225729" y="1600202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SY4527 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3211289" y="1687283"/>
            <a:ext cx="1822939" cy="1513792"/>
            <a:chOff x="3211289" y="2105298"/>
            <a:chExt cx="1822939" cy="1513792"/>
          </a:xfrm>
        </p:grpSpPr>
        <p:pic>
          <p:nvPicPr>
            <p:cNvPr id="17" name="Picture 16" descr="874_L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11289" y="2137952"/>
              <a:ext cx="1822939" cy="1481138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3579224" y="2105298"/>
              <a:ext cx="12453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EASY3000 </a:t>
              </a:r>
              <a:endParaRPr lang="en-GB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81460" y="222110"/>
            <a:ext cx="9292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i="1" dirty="0" smtClean="0">
                <a:solidFill>
                  <a:srgbClr val="002060"/>
                </a:solidFill>
              </a:rPr>
              <a:t>HV Power System Upgrade for RE3/1 &amp; RE4/1 (I)</a:t>
            </a:r>
            <a:endParaRPr lang="en-GB" sz="3600" i="1" dirty="0">
              <a:solidFill>
                <a:srgbClr val="00206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83675" y="1025433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u="sng" dirty="0" smtClean="0">
                <a:solidFill>
                  <a:srgbClr val="7030A0"/>
                </a:solidFill>
              </a:rPr>
              <a:t>USC</a:t>
            </a:r>
            <a:endParaRPr lang="en-GB" b="1" i="1" u="sng" dirty="0">
              <a:solidFill>
                <a:srgbClr val="7030A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843680" y="1025433"/>
            <a:ext cx="574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u="sng" dirty="0" smtClean="0">
                <a:solidFill>
                  <a:srgbClr val="7030A0"/>
                </a:solidFill>
              </a:rPr>
              <a:t>UXC</a:t>
            </a:r>
            <a:endParaRPr lang="en-GB" b="1" i="1" u="sng" dirty="0">
              <a:solidFill>
                <a:srgbClr val="7030A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 rot="19508341">
            <a:off x="8934993" y="1619796"/>
            <a:ext cx="2367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2060"/>
                </a:solidFill>
                <a:cs typeface="Arial" charset="0"/>
              </a:rPr>
              <a:t>TDR Baseline: Variant </a:t>
            </a:r>
            <a:r>
              <a:rPr lang="en-US" b="1" i="1" dirty="0" smtClean="0">
                <a:solidFill>
                  <a:srgbClr val="002060"/>
                </a:solidFill>
                <a:cs typeface="Arial" charset="0"/>
              </a:rPr>
              <a:t>I</a:t>
            </a:r>
            <a:endParaRPr lang="en-GB" b="1" i="1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848564" y="651666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02005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9611583" y="308130"/>
            <a:ext cx="2362952" cy="6436501"/>
            <a:chOff x="209003" y="574764"/>
            <a:chExt cx="2455820" cy="6035042"/>
          </a:xfrm>
        </p:grpSpPr>
        <p:sp>
          <p:nvSpPr>
            <p:cNvPr id="4" name="Rectangle 3"/>
            <p:cNvSpPr/>
            <p:nvPr/>
          </p:nvSpPr>
          <p:spPr>
            <a:xfrm>
              <a:off x="209003" y="875211"/>
              <a:ext cx="2455820" cy="5734595"/>
            </a:xfrm>
            <a:prstGeom prst="rect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2067" y="5773785"/>
              <a:ext cx="2416612" cy="5486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A3485S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17711" y="5207728"/>
              <a:ext cx="2416612" cy="5486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A3485S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7711" y="4646025"/>
              <a:ext cx="2416612" cy="5486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A3485S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7712" y="4084321"/>
              <a:ext cx="2416612" cy="5486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A3485S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17711" y="2821575"/>
              <a:ext cx="2425321" cy="107986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SY4527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3355" y="1733004"/>
              <a:ext cx="2425321" cy="107986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SY4527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45026" y="574764"/>
              <a:ext cx="785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S1H07</a:t>
              </a:r>
              <a:endParaRPr lang="en-GB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184355" y="3844834"/>
              <a:ext cx="48603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/>
                <a:t>HEX</a:t>
              </a:r>
              <a:endParaRPr lang="en-GB" sz="1400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153872" y="796825"/>
              <a:ext cx="48603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/>
                <a:t>HEX</a:t>
              </a:r>
              <a:endParaRPr lang="en-GB" sz="1400" b="1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2770094" y="813574"/>
            <a:ext cx="6562165" cy="21347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ENDCAP RACKS</a:t>
            </a:r>
            <a:br>
              <a:rPr lang="en-GB" dirty="0" smtClean="0"/>
            </a:br>
            <a:r>
              <a:rPr lang="en-GB" dirty="0" smtClean="0"/>
              <a:t>S1H11 – S1H08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134292" y="282862"/>
            <a:ext cx="2362952" cy="6417933"/>
            <a:chOff x="134292" y="282862"/>
            <a:chExt cx="2362952" cy="6417933"/>
          </a:xfrm>
        </p:grpSpPr>
        <p:sp>
          <p:nvSpPr>
            <p:cNvPr id="10" name="Rectangle 9"/>
            <p:cNvSpPr/>
            <p:nvPr/>
          </p:nvSpPr>
          <p:spPr>
            <a:xfrm>
              <a:off x="134292" y="584728"/>
              <a:ext cx="2362952" cy="6116067"/>
            </a:xfrm>
            <a:prstGeom prst="rect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51050" y="4699255"/>
              <a:ext cx="2333606" cy="104489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Crate4</a:t>
              </a:r>
            </a:p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RE-3/1</a:t>
              </a:r>
              <a:br>
                <a:rPr lang="en-GB" b="1" dirty="0" smtClean="0">
                  <a:solidFill>
                    <a:srgbClr val="FF0000"/>
                  </a:solidFill>
                </a:rPr>
              </a:br>
              <a:r>
                <a:rPr lang="en-GB" b="1" dirty="0" smtClean="0">
                  <a:solidFill>
                    <a:srgbClr val="FF0000"/>
                  </a:solidFill>
                </a:rPr>
                <a:t>RE-4/1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50557" y="3640430"/>
              <a:ext cx="2341984" cy="104024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Crate4</a:t>
              </a:r>
            </a:p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RE+3/1</a:t>
              </a:r>
              <a:br>
                <a:rPr lang="en-GB" b="1" dirty="0" smtClean="0">
                  <a:solidFill>
                    <a:srgbClr val="FF0000"/>
                  </a:solidFill>
                </a:rPr>
              </a:br>
              <a:r>
                <a:rPr lang="en-GB" b="1" dirty="0" smtClean="0">
                  <a:solidFill>
                    <a:srgbClr val="FF0000"/>
                  </a:solidFill>
                </a:rPr>
                <a:t>RE+4/1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55243" y="3320009"/>
              <a:ext cx="2325226" cy="29721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HV Distribution Box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51051" y="3008861"/>
              <a:ext cx="2325226" cy="29721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HV Distribution Box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51051" y="2493351"/>
              <a:ext cx="2325226" cy="29721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HV Distribution Box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51051" y="2190358"/>
              <a:ext cx="2325226" cy="29721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HV Distribution Box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51051" y="1780226"/>
              <a:ext cx="2325226" cy="29721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HV Distribution Box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51051" y="1487657"/>
              <a:ext cx="2325226" cy="29721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HV Distribution Box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93710" y="2753775"/>
              <a:ext cx="467650" cy="3282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/>
                <a:t>HEX</a:t>
              </a:r>
              <a:endParaRPr lang="en-GB" sz="1400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114657" y="496487"/>
              <a:ext cx="467650" cy="3282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/>
                <a:t>HEX</a:t>
              </a:r>
              <a:endParaRPr lang="en-GB" sz="1400" b="1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056007" y="282862"/>
              <a:ext cx="785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S1H12</a:t>
              </a:r>
              <a:endParaRPr lang="en-GB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55534" y="1078937"/>
              <a:ext cx="2325226" cy="29721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HV Distribution Box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155534" y="786368"/>
              <a:ext cx="2325226" cy="29721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HV Distribution Box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6" name="Straight Arrow Connector 5"/>
          <p:cNvCxnSpPr/>
          <p:nvPr/>
        </p:nvCxnSpPr>
        <p:spPr>
          <a:xfrm flipH="1" flipV="1">
            <a:off x="2492541" y="3709846"/>
            <a:ext cx="5893813" cy="1306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H="1" flipV="1">
            <a:off x="2514311" y="5691651"/>
            <a:ext cx="5893813" cy="1187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783157" y="3345746"/>
            <a:ext cx="492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48V DC cable connected after Crate3 in rack S1H09</a:t>
            </a:r>
            <a:endParaRPr lang="en-GB" dirty="0"/>
          </a:p>
        </p:txBody>
      </p:sp>
      <p:sp>
        <p:nvSpPr>
          <p:cNvPr id="89" name="TextBox 88"/>
          <p:cNvSpPr txBox="1"/>
          <p:nvPr/>
        </p:nvSpPr>
        <p:spPr>
          <a:xfrm>
            <a:off x="2778801" y="5382930"/>
            <a:ext cx="4950138" cy="3357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48V DC cable connected after Crate3 in rack S1H11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017519" y="3876286"/>
            <a:ext cx="531979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1 new rack (already defined S1H12, to be equipped)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2 EASY crates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8 umbilical cables all arriving to one rack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6 A3512N HV boards in each Crate (12 boards in total)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8 HV Distributor Boxes in total (all in one rack)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8503920" y="3709846"/>
            <a:ext cx="828339" cy="0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8499564" y="5704112"/>
            <a:ext cx="828339" cy="0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1913879" y="651666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2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316583" y="2286000"/>
            <a:ext cx="1554480" cy="13063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159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405848" y="1515294"/>
            <a:ext cx="34943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The HV power system will be based on CAEN </a:t>
            </a:r>
            <a:r>
              <a:rPr lang="en-US" b="1" dirty="0" smtClean="0">
                <a:solidFill>
                  <a:srgbClr val="002060"/>
                </a:solidFill>
              </a:rPr>
              <a:t>NON-EASY </a:t>
            </a:r>
            <a:r>
              <a:rPr lang="en-US" b="1" dirty="0">
                <a:solidFill>
                  <a:srgbClr val="002060"/>
                </a:solidFill>
              </a:rPr>
              <a:t>system: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SY4527 – </a:t>
            </a:r>
            <a:r>
              <a:rPr lang="en-US" dirty="0" smtClean="0"/>
              <a:t>2 (new)</a:t>
            </a:r>
            <a:endParaRPr lang="en-US" b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New HV boards </a:t>
            </a:r>
            <a:r>
              <a:rPr lang="en-US" b="1" dirty="0">
                <a:solidFill>
                  <a:srgbClr val="FF0000"/>
                </a:solidFill>
              </a:rPr>
              <a:t>– </a:t>
            </a:r>
            <a:r>
              <a:rPr lang="en-US" b="1" dirty="0" smtClean="0">
                <a:solidFill>
                  <a:srgbClr val="FF0000"/>
                </a:solidFill>
              </a:rPr>
              <a:t>prototype ready in 2019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2971800" y="4114800"/>
            <a:ext cx="0" cy="2057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971800" y="6172200"/>
            <a:ext cx="736963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0341430" y="48006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080863" y="2438400"/>
            <a:ext cx="26153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4 HV multiconductor cables per endcap. Each with 20 HV channels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must go via the YE1’s main cable </a:t>
            </a:r>
            <a:r>
              <a:rPr lang="en-US" dirty="0" smtClean="0"/>
              <a:t>chains (MCC)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52485" y="5208815"/>
            <a:ext cx="6244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Long term maintenance will be secured by </a:t>
            </a:r>
            <a:r>
              <a:rPr lang="en-US" dirty="0" smtClean="0"/>
              <a:t>CERN-CAEN </a:t>
            </a:r>
            <a:r>
              <a:rPr lang="en-US" dirty="0"/>
              <a:t>contract. </a:t>
            </a:r>
          </a:p>
          <a:p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be integrated in the RPC DCS.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040058" y="914400"/>
            <a:ext cx="0" cy="4038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9" name="Picture 18" descr="840_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52654" y="3257007"/>
            <a:ext cx="563880" cy="12192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794764" y="3781696"/>
            <a:ext cx="1308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 boards</a:t>
            </a:r>
            <a:endParaRPr lang="en-US" dirty="0"/>
          </a:p>
        </p:txBody>
      </p:sp>
      <p:pic>
        <p:nvPicPr>
          <p:cNvPr id="22" name="Picture 21" descr="download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655" y="1643737"/>
            <a:ext cx="2400300" cy="190500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225729" y="1600202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SY4527 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281460" y="222110"/>
            <a:ext cx="9292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i="1" dirty="0" smtClean="0">
                <a:solidFill>
                  <a:srgbClr val="002060"/>
                </a:solidFill>
              </a:rPr>
              <a:t>HV Power System Upgrade for RE3/1 &amp; RE4/1 (II)</a:t>
            </a:r>
            <a:endParaRPr lang="en-GB" sz="3600" i="1" dirty="0">
              <a:solidFill>
                <a:srgbClr val="00206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83675" y="1025433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u="sng" dirty="0" smtClean="0">
                <a:solidFill>
                  <a:srgbClr val="7030A0"/>
                </a:solidFill>
              </a:rPr>
              <a:t>USC</a:t>
            </a:r>
            <a:endParaRPr lang="en-GB" b="1" i="1" u="sng" dirty="0">
              <a:solidFill>
                <a:srgbClr val="7030A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843680" y="1025433"/>
            <a:ext cx="574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u="sng" dirty="0" smtClean="0">
                <a:solidFill>
                  <a:srgbClr val="7030A0"/>
                </a:solidFill>
              </a:rPr>
              <a:t>UXC</a:t>
            </a:r>
            <a:endParaRPr lang="en-GB" b="1" i="1" u="sng" dirty="0">
              <a:solidFill>
                <a:srgbClr val="7030A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 rot="19508341">
            <a:off x="8735693" y="1606731"/>
            <a:ext cx="2844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cs typeface="Arial" charset="0"/>
              </a:rPr>
              <a:t>Preferred Variant: Variant II</a:t>
            </a:r>
            <a:endParaRPr lang="en-GB" b="1" i="1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848564" y="651666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38724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9611583" y="268941"/>
            <a:ext cx="2362952" cy="6436501"/>
            <a:chOff x="209003" y="574764"/>
            <a:chExt cx="2455820" cy="6035042"/>
          </a:xfrm>
        </p:grpSpPr>
        <p:sp>
          <p:nvSpPr>
            <p:cNvPr id="4" name="Rectangle 3"/>
            <p:cNvSpPr/>
            <p:nvPr/>
          </p:nvSpPr>
          <p:spPr>
            <a:xfrm>
              <a:off x="209003" y="875211"/>
              <a:ext cx="2455820" cy="5734595"/>
            </a:xfrm>
            <a:prstGeom prst="rect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2067" y="5773785"/>
              <a:ext cx="2416612" cy="5486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A3485S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17711" y="5207728"/>
              <a:ext cx="2416612" cy="5486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A3485S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7711" y="4646025"/>
              <a:ext cx="2416612" cy="5486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A3485S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7712" y="4084321"/>
              <a:ext cx="2416612" cy="5486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A3485S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17711" y="2821575"/>
              <a:ext cx="2425321" cy="107986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SY4527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3355" y="1733004"/>
              <a:ext cx="2425321" cy="107986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SY4527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45026" y="574764"/>
              <a:ext cx="785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S1H07</a:t>
              </a:r>
              <a:endParaRPr lang="en-GB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184355" y="3844834"/>
              <a:ext cx="48603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/>
                <a:t>HEX</a:t>
              </a:r>
              <a:endParaRPr lang="en-GB" sz="1400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153872" y="796825"/>
              <a:ext cx="48603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/>
                <a:t>HEX</a:t>
              </a:r>
              <a:endParaRPr lang="en-GB" sz="1400" b="1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2770094" y="813574"/>
            <a:ext cx="6562165" cy="21347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ENDCAP RACKS</a:t>
            </a:r>
            <a:br>
              <a:rPr lang="en-GB" dirty="0" smtClean="0"/>
            </a:br>
            <a:r>
              <a:rPr lang="en-GB" dirty="0" smtClean="0"/>
              <a:t>S1H11 – S1H08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34292" y="571665"/>
            <a:ext cx="2362952" cy="6116067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142180" y="6076283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HV Distribution Box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93710" y="3446112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114657" y="496487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1056007" y="282862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S1H12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756259" y="3027197"/>
            <a:ext cx="657827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- No EASY system </a:t>
            </a:r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 no EASY crates</a:t>
            </a:r>
            <a:endParaRPr lang="en-GB" b="1" dirty="0" smtClean="0">
              <a:solidFill>
                <a:srgbClr val="FF0000"/>
              </a:solidFill>
            </a:endParaRPr>
          </a:p>
          <a:p>
            <a:r>
              <a:rPr lang="en-GB" b="1" dirty="0" smtClean="0">
                <a:solidFill>
                  <a:srgbClr val="FF0000"/>
                </a:solidFill>
              </a:rPr>
              <a:t>- 2 SY4527 mainframes more 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- 8 umbilical cables all arriving to one rack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- New type of HV boards!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- 8 HV Distributor Boxes in total (all in one rack), but bigger in size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FF0000"/>
                </a:solidFill>
              </a:rPr>
              <a:t>   since all inputs and outputs should be at the back side of the rack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- No rack cross reference in DSS Action Matrix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45008" y="4489659"/>
            <a:ext cx="2333606" cy="11516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SY4527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40656" y="1559223"/>
            <a:ext cx="2333606" cy="11516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SY4527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37824" y="5640848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HV Distribution Box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37824" y="4099431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HV Distribution Box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46531" y="3677059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HV Distribution Box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37824" y="3080530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HV Distribution Box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46531" y="2658158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HV Distribution Box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46531" y="1155927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HV Distribution Box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42175" y="733555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HV Distribution Box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926942" y="651666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553372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8055439" y="3012168"/>
            <a:ext cx="407839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ü"/>
            </a:pPr>
            <a:r>
              <a:rPr lang="en-GB" sz="1600" b="1" dirty="0" smtClean="0">
                <a:solidFill>
                  <a:srgbClr val="0070C0"/>
                </a:solidFill>
              </a:rPr>
              <a:t>24 </a:t>
            </a:r>
            <a:r>
              <a:rPr lang="en-GB" sz="1600" b="1" dirty="0">
                <a:solidFill>
                  <a:srgbClr val="0070C0"/>
                </a:solidFill>
              </a:rPr>
              <a:t>A3016 LV boards </a:t>
            </a:r>
            <a:r>
              <a:rPr lang="en-GB" sz="1600" b="1" dirty="0" smtClean="0">
                <a:solidFill>
                  <a:srgbClr val="0070C0"/>
                </a:solidFill>
              </a:rPr>
              <a:t>in total to </a:t>
            </a:r>
            <a:r>
              <a:rPr lang="en-GB" sz="1600" b="1" dirty="0">
                <a:solidFill>
                  <a:srgbClr val="0070C0"/>
                </a:solidFill>
              </a:rPr>
              <a:t>power the </a:t>
            </a:r>
            <a:r>
              <a:rPr lang="en-GB" sz="1600" b="1" dirty="0" smtClean="0">
                <a:solidFill>
                  <a:srgbClr val="0070C0"/>
                </a:solidFill>
              </a:rPr>
              <a:t>FE of all RE3/1 </a:t>
            </a:r>
            <a:r>
              <a:rPr lang="en-GB" sz="1600" b="1" dirty="0">
                <a:solidFill>
                  <a:srgbClr val="0070C0"/>
                </a:solidFill>
              </a:rPr>
              <a:t>and RE4/1 chambers</a:t>
            </a:r>
            <a:r>
              <a:rPr lang="en-GB" sz="1600" b="1" dirty="0" smtClean="0">
                <a:solidFill>
                  <a:srgbClr val="0070C0"/>
                </a:solidFill>
              </a:rPr>
              <a:t>.</a:t>
            </a:r>
            <a:endParaRPr lang="en-US" sz="1600" b="1" dirty="0">
              <a:solidFill>
                <a:srgbClr val="0070C0"/>
              </a:solidFill>
            </a:endParaRPr>
          </a:p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rgbClr val="0070C0"/>
                </a:solidFill>
              </a:rPr>
              <a:t>9U in each YE3 X4Far tower rack for</a:t>
            </a:r>
          </a:p>
          <a:p>
            <a:pPr marL="742950" lvl="1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</a:rPr>
              <a:t>1 CAEN EASY3000S crate</a:t>
            </a:r>
          </a:p>
          <a:p>
            <a:pPr marL="742950" lvl="1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</a:rPr>
              <a:t>1 CAEN A3486S MAO- AC/DC 48V PS</a:t>
            </a:r>
          </a:p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rgbClr val="0070C0"/>
                </a:solidFill>
              </a:rPr>
              <a:t>15U in each X2Near YE3 tower rack for</a:t>
            </a:r>
          </a:p>
          <a:p>
            <a:pPr marL="742950" lvl="1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</a:rPr>
              <a:t>2 CAEN EASY3000S crates</a:t>
            </a:r>
          </a:p>
          <a:p>
            <a:pPr marL="742950" lvl="1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</a:rPr>
              <a:t>1 CAEN A3486S MAO- AC/DC 48V PS</a:t>
            </a:r>
            <a:endParaRPr lang="en-GB" sz="1600" b="1" dirty="0">
              <a:solidFill>
                <a:srgbClr val="0070C0"/>
              </a:solidFill>
            </a:endParaRPr>
          </a:p>
        </p:txBody>
      </p:sp>
      <p:pic>
        <p:nvPicPr>
          <p:cNvPr id="8" name="Picture 7" descr="download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310" y="3211285"/>
            <a:ext cx="2400300" cy="1905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306281" y="2686597"/>
            <a:ext cx="2257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SY4527 with A1676A</a:t>
            </a:r>
          </a:p>
        </p:txBody>
      </p:sp>
      <p:pic>
        <p:nvPicPr>
          <p:cNvPr id="12" name="Picture 11" descr="1177_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53188">
            <a:off x="5503375" y="4327717"/>
            <a:ext cx="2212848" cy="1134086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4865910" y="925285"/>
            <a:ext cx="0" cy="480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5" name="Picture 14" descr="874_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25613" y="2946907"/>
            <a:ext cx="2205756" cy="1792177"/>
          </a:xfrm>
          <a:prstGeom prst="rect">
            <a:avLst/>
          </a:prstGeom>
        </p:spPr>
      </p:pic>
      <p:cxnSp>
        <p:nvCxnSpPr>
          <p:cNvPr id="24" name="Straight Connector 23"/>
          <p:cNvCxnSpPr/>
          <p:nvPr/>
        </p:nvCxnSpPr>
        <p:spPr>
          <a:xfrm>
            <a:off x="1208310" y="6411685"/>
            <a:ext cx="5715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923310" y="6030685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6607621" y="1659680"/>
            <a:ext cx="13066" cy="155160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392087" y="1652451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208310" y="5040085"/>
            <a:ext cx="0" cy="1371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513110" y="5040085"/>
            <a:ext cx="0" cy="1235616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596907" y="1602703"/>
            <a:ext cx="25808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CAEN EASY3000S</a:t>
            </a:r>
            <a:endParaRPr lang="en-US" dirty="0"/>
          </a:p>
          <a:p>
            <a:r>
              <a:rPr lang="en-US" dirty="0"/>
              <a:t>with </a:t>
            </a:r>
            <a:r>
              <a:rPr lang="en-US" dirty="0" smtClean="0"/>
              <a:t>CAEN A3016</a:t>
            </a:r>
            <a:br>
              <a:rPr lang="en-US" dirty="0" smtClean="0"/>
            </a:br>
            <a:r>
              <a:rPr lang="en-US" dirty="0" smtClean="0"/>
              <a:t>in X2Near &amp;&amp; X4Far racks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670748" y="4828900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A3486S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513110" y="6275701"/>
            <a:ext cx="7419542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8932652" y="6275701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17711" y="6423353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48V Service power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859277" y="5807616"/>
            <a:ext cx="2672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50p Communication bus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96740" y="842567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u="sng" dirty="0" smtClean="0">
                <a:solidFill>
                  <a:srgbClr val="7030A0"/>
                </a:solidFill>
              </a:rPr>
              <a:t>USC</a:t>
            </a:r>
            <a:endParaRPr lang="en-GB" b="1" i="1" u="sng" dirty="0">
              <a:solidFill>
                <a:srgbClr val="7030A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254468" y="842567"/>
            <a:ext cx="574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u="sng" dirty="0" smtClean="0">
                <a:solidFill>
                  <a:srgbClr val="7030A0"/>
                </a:solidFill>
              </a:rPr>
              <a:t>UXC</a:t>
            </a:r>
            <a:endParaRPr lang="en-GB" b="1" i="1" u="sng" dirty="0">
              <a:solidFill>
                <a:srgbClr val="7030A0"/>
              </a:solidFill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5916" y="948227"/>
            <a:ext cx="828950" cy="163743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612668" y="5599611"/>
            <a:ext cx="2601690" cy="3918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002060"/>
                </a:solidFill>
              </a:rPr>
              <a:t>YE1 LV PP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1460" y="222110"/>
            <a:ext cx="77764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i="1" dirty="0" smtClean="0">
                <a:solidFill>
                  <a:srgbClr val="002060"/>
                </a:solidFill>
              </a:rPr>
              <a:t>RPC LV Power System for RE3/1 &amp; RE4/1</a:t>
            </a:r>
            <a:endParaRPr lang="en-GB" sz="3600" i="1" dirty="0">
              <a:solidFill>
                <a:srgbClr val="00206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848564" y="651666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467557" y="6078753"/>
            <a:ext cx="2093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</a:t>
            </a:r>
            <a:r>
              <a:rPr lang="en-GB" dirty="0" smtClean="0"/>
              <a:t>oing directly to YE3</a:t>
            </a:r>
            <a:endParaRPr lang="en-GB" dirty="0"/>
          </a:p>
        </p:txBody>
      </p:sp>
      <p:sp>
        <p:nvSpPr>
          <p:cNvPr id="6" name="Chevron 5"/>
          <p:cNvSpPr/>
          <p:nvPr/>
        </p:nvSpPr>
        <p:spPr>
          <a:xfrm>
            <a:off x="871521" y="5582532"/>
            <a:ext cx="330562" cy="402901"/>
          </a:xfrm>
          <a:prstGeom prst="chevron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1120" y="5599277"/>
            <a:ext cx="68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Relay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676151" y="1410787"/>
            <a:ext cx="3457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YE+3</a:t>
            </a:r>
            <a:r>
              <a:rPr lang="en-GB" dirty="0" smtClean="0"/>
              <a:t>: X2J52, X3J51, X3A51, X4A51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YE-3</a:t>
            </a:r>
            <a:r>
              <a:rPr lang="en-GB" dirty="0" smtClean="0"/>
              <a:t>:  X2V52, X3V51,X3S51, X4S51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9940834" y="1211899"/>
            <a:ext cx="1397726" cy="94347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9392197" y="2442755"/>
            <a:ext cx="2668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Existing RE3&amp;RE4 detector</a:t>
            </a:r>
            <a:endParaRPr lang="en-GB" dirty="0"/>
          </a:p>
        </p:txBody>
      </p:sp>
      <p:cxnSp>
        <p:nvCxnSpPr>
          <p:cNvPr id="13" name="Straight Arrow Connector 12"/>
          <p:cNvCxnSpPr>
            <a:stCxn id="5" idx="4"/>
          </p:cNvCxnSpPr>
          <p:nvPr/>
        </p:nvCxnSpPr>
        <p:spPr>
          <a:xfrm>
            <a:off x="10639697" y="2155371"/>
            <a:ext cx="45720" cy="37066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93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796838" y="1234449"/>
            <a:ext cx="9946787" cy="5280885"/>
            <a:chOff x="809901" y="1221379"/>
            <a:chExt cx="9946787" cy="5280885"/>
          </a:xfrm>
        </p:grpSpPr>
        <p:grpSp>
          <p:nvGrpSpPr>
            <p:cNvPr id="43" name="Group 42"/>
            <p:cNvGrpSpPr/>
            <p:nvPr/>
          </p:nvGrpSpPr>
          <p:grpSpPr>
            <a:xfrm>
              <a:off x="809901" y="1221379"/>
              <a:ext cx="9413966" cy="5280885"/>
              <a:chOff x="1267097" y="633549"/>
              <a:chExt cx="9413966" cy="5280885"/>
            </a:xfrm>
          </p:grpSpPr>
          <p:pic>
            <p:nvPicPr>
              <p:cNvPr id="4098" name="Picture 2" descr="G:\Websites\p\project-cms-rpc-endcap\RPC\UpscopeHighEta\RPCDevelopements\RE31and41\RE31\Drawings\YE3Boki07062016\YEP3IPSideView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37063" y="865190"/>
                <a:ext cx="9144000" cy="50492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TextBox 5"/>
              <p:cNvSpPr txBox="1"/>
              <p:nvPr/>
            </p:nvSpPr>
            <p:spPr>
              <a:xfrm>
                <a:off x="8544272" y="1052737"/>
                <a:ext cx="1728192" cy="646331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/>
                  <a:t>mini </a:t>
                </a:r>
                <a:r>
                  <a:rPr lang="en-GB" b="1" dirty="0"/>
                  <a:t>Cable Chains for </a:t>
                </a:r>
                <a:r>
                  <a:rPr lang="en-GB" b="1" dirty="0" smtClean="0"/>
                  <a:t>OF</a:t>
                </a:r>
                <a:endParaRPr lang="en-GB" b="1" dirty="0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>
                <a:off x="2403566" y="1720838"/>
                <a:ext cx="1102940" cy="1305013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flipH="1">
                <a:off x="8184233" y="1699068"/>
                <a:ext cx="1203411" cy="140676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flipH="1">
                <a:off x="8506992" y="3555275"/>
                <a:ext cx="484608" cy="1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1267097" y="3317967"/>
                <a:ext cx="1565369" cy="369332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LV Easy crates</a:t>
                </a:r>
              </a:p>
            </p:txBody>
          </p:sp>
          <p:cxnSp>
            <p:nvCxnSpPr>
              <p:cNvPr id="33" name="Straight Arrow Connector 32"/>
              <p:cNvCxnSpPr/>
              <p:nvPr/>
            </p:nvCxnSpPr>
            <p:spPr>
              <a:xfrm>
                <a:off x="2815516" y="3515755"/>
                <a:ext cx="443199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TextBox 6"/>
              <p:cNvSpPr txBox="1"/>
              <p:nvPr/>
            </p:nvSpPr>
            <p:spPr>
              <a:xfrm>
                <a:off x="8754312" y="646612"/>
                <a:ext cx="12490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i="1" u="sng" dirty="0">
                    <a:solidFill>
                      <a:srgbClr val="7030A0"/>
                    </a:solidFill>
                  </a:rPr>
                  <a:t>Near Side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886996" y="633549"/>
                <a:ext cx="10951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i="1" u="sng" dirty="0">
                    <a:solidFill>
                      <a:srgbClr val="7030A0"/>
                    </a:solidFill>
                  </a:rPr>
                  <a:t>Far Side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590456" y="1074507"/>
                <a:ext cx="1728192" cy="646331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/>
                  <a:t>mini </a:t>
                </a:r>
                <a:r>
                  <a:rPr lang="en-GB" b="1" dirty="0"/>
                  <a:t>Cable Chains for </a:t>
                </a:r>
                <a:r>
                  <a:rPr lang="en-GB" b="1" dirty="0" smtClean="0"/>
                  <a:t>OF</a:t>
                </a:r>
                <a:endParaRPr lang="en-GB" b="1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8995978" y="3326674"/>
                <a:ext cx="1565369" cy="369332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LV Easy crates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0319662" y="496388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X2</a:t>
              </a:r>
              <a:endParaRPr lang="en-GB" b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0328366" y="2895586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X4</a:t>
              </a:r>
              <a:endParaRPr lang="en-GB" b="1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0765391" y="3052350"/>
            <a:ext cx="442538" cy="2109268"/>
            <a:chOff x="10765391" y="3052350"/>
            <a:chExt cx="442538" cy="2109268"/>
          </a:xfrm>
        </p:grpSpPr>
        <p:cxnSp>
          <p:nvCxnSpPr>
            <p:cNvPr id="31" name="Straight Connector 30"/>
            <p:cNvCxnSpPr/>
            <p:nvPr/>
          </p:nvCxnSpPr>
          <p:spPr>
            <a:xfrm flipH="1">
              <a:off x="10769747" y="5159829"/>
              <a:ext cx="43818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10765391" y="3052350"/>
              <a:ext cx="43818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1177447" y="3065413"/>
              <a:ext cx="0" cy="209620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320100" y="222110"/>
            <a:ext cx="3142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i="1" dirty="0" smtClean="0">
                <a:solidFill>
                  <a:srgbClr val="002060"/>
                </a:solidFill>
              </a:rPr>
              <a:t>RPC LV Services</a:t>
            </a:r>
            <a:endParaRPr lang="en-GB" sz="3600" i="1" dirty="0">
              <a:solidFill>
                <a:srgbClr val="00206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848564" y="651666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6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531401" y="2521131"/>
            <a:ext cx="6690976" cy="3396343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252359" y="5747655"/>
            <a:ext cx="16259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X2Near – X4Far</a:t>
            </a:r>
            <a:br>
              <a:rPr lang="en-GB" dirty="0" smtClean="0"/>
            </a:br>
            <a:r>
              <a:rPr lang="en-GB" dirty="0" smtClean="0"/>
              <a:t>diagonal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908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9195571" y="475868"/>
            <a:ext cx="2362952" cy="6116067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9203459" y="6362596"/>
            <a:ext cx="2325226" cy="1981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Air Deflector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162873" y="2268679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0065034" y="174002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X2J52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9206287" y="5337938"/>
            <a:ext cx="2333606" cy="6778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 LBB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212166" y="6015823"/>
            <a:ext cx="2325226" cy="20088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Cable Distribution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212166" y="4186516"/>
            <a:ext cx="2325226" cy="4365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rgbClr val="FF0000"/>
                </a:solidFill>
              </a:rPr>
              <a:t>RE A3486S AC/DC-0</a:t>
            </a:r>
            <a:br>
              <a:rPr lang="en-GB" sz="1600" b="1" dirty="0" smtClean="0">
                <a:solidFill>
                  <a:srgbClr val="FF0000"/>
                </a:solidFill>
              </a:rPr>
            </a:br>
            <a:r>
              <a:rPr lang="en-GB" sz="1600" b="1" dirty="0" smtClean="0">
                <a:solidFill>
                  <a:srgbClr val="FF0000"/>
                </a:solidFill>
              </a:rPr>
              <a:t>CH0	CH1</a:t>
            </a:r>
            <a:endParaRPr lang="en-GB" sz="1600" b="1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199103" y="1900515"/>
            <a:ext cx="2325226" cy="436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EMU Maraton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207810" y="1164635"/>
            <a:ext cx="2325226" cy="436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EMU Maraton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207810" y="720492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Turbine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203454" y="441814"/>
            <a:ext cx="2325226" cy="2801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Power Distribution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47875" y="462805"/>
            <a:ext cx="2362952" cy="6116067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7243464" y="174002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X3J51</a:t>
            </a:r>
            <a:endParaRPr lang="en-GB" dirty="0"/>
          </a:p>
        </p:txBody>
      </p:sp>
      <p:sp>
        <p:nvSpPr>
          <p:cNvPr id="46" name="Rectangle 45"/>
          <p:cNvSpPr/>
          <p:nvPr/>
        </p:nvSpPr>
        <p:spPr>
          <a:xfrm>
            <a:off x="2925397" y="462805"/>
            <a:ext cx="2362952" cy="6116067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3703419" y="174002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X4A51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5316583" y="69498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 smtClean="0"/>
              <a:t>YE+3</a:t>
            </a:r>
            <a:endParaRPr lang="en-GB" b="1" u="sng" dirty="0"/>
          </a:p>
        </p:txBody>
      </p:sp>
      <p:sp>
        <p:nvSpPr>
          <p:cNvPr id="61" name="TextBox 60"/>
          <p:cNvSpPr txBox="1"/>
          <p:nvPr/>
        </p:nvSpPr>
        <p:spPr>
          <a:xfrm>
            <a:off x="8323242" y="6535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u="sng" dirty="0">
                <a:solidFill>
                  <a:srgbClr val="7030A0"/>
                </a:solidFill>
              </a:rPr>
              <a:t>Near Side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082946" y="6538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u="sng" dirty="0">
                <a:solidFill>
                  <a:srgbClr val="7030A0"/>
                </a:solidFill>
              </a:rPr>
              <a:t>Far Side</a:t>
            </a:r>
          </a:p>
        </p:txBody>
      </p:sp>
      <p:sp>
        <p:nvSpPr>
          <p:cNvPr id="63" name="Rectangle 62"/>
          <p:cNvSpPr/>
          <p:nvPr/>
        </p:nvSpPr>
        <p:spPr>
          <a:xfrm>
            <a:off x="9214994" y="4623047"/>
            <a:ext cx="2333606" cy="7222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RE4 LBB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0150633" y="6128354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10171580" y="1519743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66" name="Rectangle 65"/>
          <p:cNvSpPr/>
          <p:nvPr/>
        </p:nvSpPr>
        <p:spPr>
          <a:xfrm>
            <a:off x="9210638" y="3456098"/>
            <a:ext cx="2333606" cy="72221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RE3-4/1 FE EASY3000S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FF0000"/>
                </a:solidFill>
              </a:rPr>
              <a:t>Crate0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323870" y="1101730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69" name="Rectangle 68"/>
          <p:cNvSpPr/>
          <p:nvPr/>
        </p:nvSpPr>
        <p:spPr>
          <a:xfrm>
            <a:off x="6355744" y="742262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Turbine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364451" y="463584"/>
            <a:ext cx="2325226" cy="2801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Power Distribution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360099" y="2052915"/>
            <a:ext cx="2325226" cy="436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EMU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368806" y="1321391"/>
            <a:ext cx="2325226" cy="6833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EMU VME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364455" y="6371304"/>
            <a:ext cx="2325226" cy="1981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Air Deflector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311629" y="6137062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75" name="Rectangle 74"/>
          <p:cNvSpPr/>
          <p:nvPr/>
        </p:nvSpPr>
        <p:spPr>
          <a:xfrm>
            <a:off x="6354220" y="5542590"/>
            <a:ext cx="2333606" cy="6778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 LBB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360099" y="5319134"/>
            <a:ext cx="2325226" cy="20088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Cable Distribution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358571" y="4131014"/>
            <a:ext cx="2333606" cy="72221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RE3-4 FEB EASY3000S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FF0000"/>
                </a:solidFill>
              </a:rPr>
              <a:t>Crate1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358572" y="3412557"/>
            <a:ext cx="2333606" cy="72221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RE3-4 LBB EASY3000S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FF0000"/>
                </a:solidFill>
              </a:rPr>
              <a:t>Crate2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360103" y="4874494"/>
            <a:ext cx="2325226" cy="4365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rgbClr val="FF0000"/>
                </a:solidFill>
              </a:rPr>
              <a:t>RE A3486S AC/DC-1</a:t>
            </a:r>
            <a:br>
              <a:rPr lang="en-GB" sz="1600" b="1" dirty="0" smtClean="0">
                <a:solidFill>
                  <a:srgbClr val="FF0000"/>
                </a:solidFill>
              </a:rPr>
            </a:br>
            <a:r>
              <a:rPr lang="en-GB" sz="1600" b="1" dirty="0" smtClean="0">
                <a:solidFill>
                  <a:srgbClr val="FF0000"/>
                </a:solidFill>
              </a:rPr>
              <a:t>CH0	CH1</a:t>
            </a:r>
            <a:endParaRPr lang="en-GB" sz="1600" b="1" dirty="0">
              <a:solidFill>
                <a:srgbClr val="FF0000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349866" y="2672326"/>
            <a:ext cx="2333606" cy="7222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RE4 LBB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9546176" y="6600084"/>
            <a:ext cx="1703814" cy="20329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Power Dist.</a:t>
            </a:r>
            <a:endParaRPr lang="en-GB" b="1" dirty="0"/>
          </a:p>
        </p:txBody>
      </p:sp>
      <p:sp>
        <p:nvSpPr>
          <p:cNvPr id="83" name="Rectangle 82"/>
          <p:cNvSpPr/>
          <p:nvPr/>
        </p:nvSpPr>
        <p:spPr>
          <a:xfrm>
            <a:off x="6720241" y="6608791"/>
            <a:ext cx="1703814" cy="20329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Power Dist.</a:t>
            </a:r>
            <a:endParaRPr lang="en-GB" b="1" dirty="0"/>
          </a:p>
        </p:txBody>
      </p:sp>
      <p:sp>
        <p:nvSpPr>
          <p:cNvPr id="84" name="Rectangle 83"/>
          <p:cNvSpPr/>
          <p:nvPr/>
        </p:nvSpPr>
        <p:spPr>
          <a:xfrm>
            <a:off x="3154073" y="6608791"/>
            <a:ext cx="1703814" cy="20329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Power Dist.</a:t>
            </a:r>
            <a:endParaRPr lang="en-GB" b="1" dirty="0"/>
          </a:p>
        </p:txBody>
      </p:sp>
      <p:cxnSp>
        <p:nvCxnSpPr>
          <p:cNvPr id="87" name="Straight Connector 86"/>
          <p:cNvCxnSpPr/>
          <p:nvPr/>
        </p:nvCxnSpPr>
        <p:spPr>
          <a:xfrm flipV="1">
            <a:off x="11249990" y="6767046"/>
            <a:ext cx="942010" cy="4863"/>
          </a:xfrm>
          <a:prstGeom prst="line">
            <a:avLst/>
          </a:prstGeom>
          <a:ln w="3810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8424055" y="6829100"/>
            <a:ext cx="3704222" cy="3768"/>
          </a:xfrm>
          <a:prstGeom prst="line">
            <a:avLst/>
          </a:prstGeom>
          <a:ln w="3810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947772" y="4352529"/>
            <a:ext cx="0" cy="235790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8947772" y="4348428"/>
            <a:ext cx="247799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endCxn id="82" idx="1"/>
          </p:cNvCxnSpPr>
          <p:nvPr/>
        </p:nvCxnSpPr>
        <p:spPr>
          <a:xfrm>
            <a:off x="8947772" y="6701731"/>
            <a:ext cx="598404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9021792" y="4542004"/>
            <a:ext cx="5984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9021791" y="3977508"/>
            <a:ext cx="10692" cy="5911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9032482" y="3990571"/>
            <a:ext cx="47450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8203182" y="5225624"/>
            <a:ext cx="5984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8803618" y="3877911"/>
            <a:ext cx="0" cy="13477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 flipH="1">
            <a:off x="8203182" y="3877911"/>
            <a:ext cx="59840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6235046" y="5216921"/>
            <a:ext cx="5984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6235045" y="4652425"/>
            <a:ext cx="10692" cy="5911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6245736" y="4665488"/>
            <a:ext cx="47450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flipH="1">
            <a:off x="6095709" y="4984154"/>
            <a:ext cx="6721" cy="172192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6095707" y="6697375"/>
            <a:ext cx="598404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/>
          <p:nvPr/>
        </p:nvCxnSpPr>
        <p:spPr>
          <a:xfrm>
            <a:off x="6108774" y="4997213"/>
            <a:ext cx="247799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3897039" y="1110437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89" name="Rectangle 88"/>
          <p:cNvSpPr/>
          <p:nvPr/>
        </p:nvSpPr>
        <p:spPr>
          <a:xfrm>
            <a:off x="2941976" y="750969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Turbine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937620" y="472291"/>
            <a:ext cx="2325226" cy="2801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Power Distribution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927390" y="1345050"/>
            <a:ext cx="2333606" cy="6778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 LBB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937619" y="2027892"/>
            <a:ext cx="2332085" cy="7222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RE4 LBB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2933275" y="5170586"/>
            <a:ext cx="2325226" cy="436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EMU Maraton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897045" y="5525694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97" name="Rectangle 96"/>
          <p:cNvSpPr/>
          <p:nvPr/>
        </p:nvSpPr>
        <p:spPr>
          <a:xfrm>
            <a:off x="2933270" y="5758420"/>
            <a:ext cx="2325226" cy="436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EMU Maraton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897040" y="6113528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99" name="Rectangle 98"/>
          <p:cNvSpPr/>
          <p:nvPr/>
        </p:nvSpPr>
        <p:spPr>
          <a:xfrm>
            <a:off x="2937628" y="6353885"/>
            <a:ext cx="2325226" cy="1981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Air Deflector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933263" y="4182750"/>
            <a:ext cx="2332085" cy="574686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Alignment DAQ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931743" y="2768118"/>
            <a:ext cx="2333606" cy="72221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RE3-4/1 FE EASY3000S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FF0000"/>
                </a:solidFill>
              </a:rPr>
              <a:t>Crate2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>
            <a:off x="2734195" y="3751883"/>
            <a:ext cx="13066" cy="296290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2734195" y="6710438"/>
            <a:ext cx="498256" cy="870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2721136" y="3764946"/>
            <a:ext cx="247799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2933275" y="3498537"/>
            <a:ext cx="2325226" cy="4365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rgbClr val="FF0000"/>
                </a:solidFill>
              </a:rPr>
              <a:t>RE A3486S AC/DC-1</a:t>
            </a:r>
            <a:br>
              <a:rPr lang="en-GB" sz="1600" b="1" dirty="0" smtClean="0">
                <a:solidFill>
                  <a:srgbClr val="FF0000"/>
                </a:solidFill>
              </a:rPr>
            </a:br>
            <a:r>
              <a:rPr lang="en-GB" sz="1600" b="1" dirty="0" smtClean="0">
                <a:solidFill>
                  <a:srgbClr val="FF0000"/>
                </a:solidFill>
              </a:rPr>
              <a:t>CH0	CH1</a:t>
            </a:r>
            <a:endParaRPr lang="en-GB" sz="1600" b="1" dirty="0">
              <a:solidFill>
                <a:srgbClr val="FF0000"/>
              </a:solidFill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>
            <a:off x="2789944" y="3627604"/>
            <a:ext cx="394612" cy="43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V="1">
            <a:off x="2779720" y="3080528"/>
            <a:ext cx="291627" cy="182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42460" y="3067466"/>
            <a:ext cx="10692" cy="5911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256219" y="458449"/>
            <a:ext cx="2362952" cy="6116067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7" name="Rectangle 106"/>
          <p:cNvSpPr/>
          <p:nvPr/>
        </p:nvSpPr>
        <p:spPr>
          <a:xfrm>
            <a:off x="537142" y="6604435"/>
            <a:ext cx="1703814" cy="20329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Power Dist.</a:t>
            </a:r>
            <a:endParaRPr lang="en-GB" b="1" dirty="0"/>
          </a:p>
        </p:txBody>
      </p:sp>
      <p:sp>
        <p:nvSpPr>
          <p:cNvPr id="109" name="TextBox 108"/>
          <p:cNvSpPr txBox="1"/>
          <p:nvPr/>
        </p:nvSpPr>
        <p:spPr>
          <a:xfrm>
            <a:off x="1227861" y="1106081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112" name="Rectangle 111"/>
          <p:cNvSpPr/>
          <p:nvPr/>
        </p:nvSpPr>
        <p:spPr>
          <a:xfrm>
            <a:off x="272798" y="746613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Turbine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268442" y="467935"/>
            <a:ext cx="2325226" cy="2801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Power Distribution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227862" y="6109172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121" name="Rectangle 120"/>
          <p:cNvSpPr/>
          <p:nvPr/>
        </p:nvSpPr>
        <p:spPr>
          <a:xfrm>
            <a:off x="268450" y="6349529"/>
            <a:ext cx="2325226" cy="1981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Air Deflector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127" name="Straight Connector 126"/>
          <p:cNvCxnSpPr/>
          <p:nvPr/>
        </p:nvCxnSpPr>
        <p:spPr>
          <a:xfrm>
            <a:off x="36390" y="4934069"/>
            <a:ext cx="15568" cy="1776364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V="1">
            <a:off x="38891" y="6706082"/>
            <a:ext cx="498256" cy="870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>
            <a:off x="38895" y="4936244"/>
            <a:ext cx="247799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2812564" y="3084878"/>
            <a:ext cx="10692" cy="5911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143"/>
          <p:cNvSpPr/>
          <p:nvPr/>
        </p:nvSpPr>
        <p:spPr>
          <a:xfrm>
            <a:off x="268436" y="5446014"/>
            <a:ext cx="2332085" cy="7222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RE4 LBB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255371" y="2585245"/>
            <a:ext cx="2332085" cy="7222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RE4 LBB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268440" y="5236400"/>
            <a:ext cx="2325226" cy="20088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Cable Distribution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266913" y="3329823"/>
            <a:ext cx="2333606" cy="72221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RE3-4  LBB EASY3000S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FF0000"/>
                </a:solidFill>
              </a:rPr>
              <a:t>Crate1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266912" y="4048280"/>
            <a:ext cx="2333606" cy="72221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RE3-4 FEB EASY3000S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FF0000"/>
                </a:solidFill>
              </a:rPr>
              <a:t>Crate0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255382" y="4791760"/>
            <a:ext cx="2325226" cy="4365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rgbClr val="FF0000"/>
                </a:solidFill>
              </a:rPr>
              <a:t>RE A3486S AC/DC-0</a:t>
            </a:r>
            <a:br>
              <a:rPr lang="en-GB" sz="1600" b="1" dirty="0" smtClean="0">
                <a:solidFill>
                  <a:srgbClr val="FF0000"/>
                </a:solidFill>
              </a:rPr>
            </a:br>
            <a:r>
              <a:rPr lang="en-GB" sz="1600" b="1" dirty="0" smtClean="0">
                <a:solidFill>
                  <a:srgbClr val="FF0000"/>
                </a:solidFill>
              </a:rPr>
              <a:t>CH0	CH1</a:t>
            </a:r>
            <a:endParaRPr lang="en-GB" sz="1600" b="1" dirty="0">
              <a:solidFill>
                <a:srgbClr val="FF0000"/>
              </a:solidFill>
            </a:endParaRPr>
          </a:p>
        </p:txBody>
      </p:sp>
      <p:cxnSp>
        <p:nvCxnSpPr>
          <p:cNvPr id="132" name="Straight Arrow Connector 131"/>
          <p:cNvCxnSpPr/>
          <p:nvPr/>
        </p:nvCxnSpPr>
        <p:spPr>
          <a:xfrm>
            <a:off x="110543" y="4473897"/>
            <a:ext cx="47450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99849" y="4460836"/>
            <a:ext cx="10692" cy="5911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99853" y="5025330"/>
            <a:ext cx="5984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-45051" y="6772493"/>
            <a:ext cx="711257" cy="4759"/>
          </a:xfrm>
          <a:prstGeom prst="line">
            <a:avLst/>
          </a:prstGeom>
          <a:ln w="3810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1060362" y="182709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X3A51</a:t>
            </a:r>
            <a:endParaRPr lang="en-GB" dirty="0"/>
          </a:p>
        </p:txBody>
      </p:sp>
      <p:cxnSp>
        <p:nvCxnSpPr>
          <p:cNvPr id="153" name="Straight Connector 152"/>
          <p:cNvCxnSpPr/>
          <p:nvPr/>
        </p:nvCxnSpPr>
        <p:spPr>
          <a:xfrm>
            <a:off x="-45057" y="6824744"/>
            <a:ext cx="3277508" cy="4356"/>
          </a:xfrm>
          <a:prstGeom prst="line">
            <a:avLst/>
          </a:prstGeom>
          <a:ln w="3810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2220370" y="5186439"/>
            <a:ext cx="5984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2820806" y="3838726"/>
            <a:ext cx="0" cy="13477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/>
          <p:nvPr/>
        </p:nvCxnSpPr>
        <p:spPr>
          <a:xfrm flipH="1">
            <a:off x="2220370" y="3838726"/>
            <a:ext cx="59840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252373" y="2064636"/>
            <a:ext cx="2325226" cy="436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EMU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261080" y="1333112"/>
            <a:ext cx="2325226" cy="6833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EMU VME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210638" y="1747050"/>
            <a:ext cx="2347885" cy="17253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1U CSC panel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463848" y="2296716"/>
            <a:ext cx="3294504" cy="182938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/>
          <p:cNvSpPr/>
          <p:nvPr/>
        </p:nvSpPr>
        <p:spPr>
          <a:xfrm>
            <a:off x="2786065" y="5127085"/>
            <a:ext cx="2678448" cy="72685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Oval 114"/>
          <p:cNvSpPr/>
          <p:nvPr/>
        </p:nvSpPr>
        <p:spPr>
          <a:xfrm>
            <a:off x="9038826" y="1927134"/>
            <a:ext cx="2678448" cy="60845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Oval 115"/>
          <p:cNvSpPr/>
          <p:nvPr/>
        </p:nvSpPr>
        <p:spPr>
          <a:xfrm>
            <a:off x="9030128" y="3167576"/>
            <a:ext cx="2870028" cy="170998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76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9195571" y="475868"/>
            <a:ext cx="2362952" cy="6116067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9203459" y="6362596"/>
            <a:ext cx="2325226" cy="1981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Air Deflector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162873" y="2268679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0065034" y="174002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X2V52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9206287" y="5337938"/>
            <a:ext cx="2333606" cy="6778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 LBB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212166" y="6015823"/>
            <a:ext cx="2325226" cy="20088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Cable Distribution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212166" y="4186516"/>
            <a:ext cx="2325226" cy="4365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rgbClr val="FF0000"/>
                </a:solidFill>
              </a:rPr>
              <a:t>RE A3486S AC/DC-0</a:t>
            </a:r>
            <a:br>
              <a:rPr lang="en-GB" sz="1600" b="1" dirty="0" smtClean="0">
                <a:solidFill>
                  <a:srgbClr val="FF0000"/>
                </a:solidFill>
              </a:rPr>
            </a:br>
            <a:r>
              <a:rPr lang="en-GB" sz="1600" b="1" dirty="0" smtClean="0">
                <a:solidFill>
                  <a:srgbClr val="FF0000"/>
                </a:solidFill>
              </a:rPr>
              <a:t>CH0	CH1</a:t>
            </a:r>
            <a:endParaRPr lang="en-GB" sz="1600" b="1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199103" y="1900515"/>
            <a:ext cx="2325226" cy="436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EMU Maraton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207810" y="1164635"/>
            <a:ext cx="2325226" cy="436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EMU Maraton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207810" y="720492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Turbine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203454" y="441814"/>
            <a:ext cx="2325226" cy="2801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Power Distribution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47875" y="462805"/>
            <a:ext cx="2362952" cy="6116067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7243464" y="174002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X3V51</a:t>
            </a:r>
            <a:endParaRPr lang="en-GB" dirty="0"/>
          </a:p>
        </p:txBody>
      </p:sp>
      <p:sp>
        <p:nvSpPr>
          <p:cNvPr id="46" name="Rectangle 45"/>
          <p:cNvSpPr/>
          <p:nvPr/>
        </p:nvSpPr>
        <p:spPr>
          <a:xfrm>
            <a:off x="2925397" y="462805"/>
            <a:ext cx="2362952" cy="6116067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3703419" y="174002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X4S51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5316583" y="6949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 smtClean="0"/>
              <a:t>YE-3</a:t>
            </a:r>
            <a:endParaRPr lang="en-GB" b="1" u="sng" dirty="0"/>
          </a:p>
        </p:txBody>
      </p:sp>
      <p:sp>
        <p:nvSpPr>
          <p:cNvPr id="61" name="TextBox 60"/>
          <p:cNvSpPr txBox="1"/>
          <p:nvPr/>
        </p:nvSpPr>
        <p:spPr>
          <a:xfrm>
            <a:off x="8323242" y="6535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u="sng" dirty="0">
                <a:solidFill>
                  <a:srgbClr val="7030A0"/>
                </a:solidFill>
              </a:rPr>
              <a:t>Near Side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082946" y="6538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u="sng" dirty="0">
                <a:solidFill>
                  <a:srgbClr val="7030A0"/>
                </a:solidFill>
              </a:rPr>
              <a:t>Far Side</a:t>
            </a:r>
          </a:p>
        </p:txBody>
      </p:sp>
      <p:sp>
        <p:nvSpPr>
          <p:cNvPr id="63" name="Rectangle 62"/>
          <p:cNvSpPr/>
          <p:nvPr/>
        </p:nvSpPr>
        <p:spPr>
          <a:xfrm>
            <a:off x="9214994" y="4623047"/>
            <a:ext cx="2333606" cy="7222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RE4 LBB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0150633" y="6128354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10171580" y="1519743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66" name="Rectangle 65"/>
          <p:cNvSpPr/>
          <p:nvPr/>
        </p:nvSpPr>
        <p:spPr>
          <a:xfrm>
            <a:off x="9210638" y="3456098"/>
            <a:ext cx="2333606" cy="72221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RE3-4/1 FE EASY3000S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FF0000"/>
                </a:solidFill>
              </a:rPr>
              <a:t>Crate0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323870" y="1101730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69" name="Rectangle 68"/>
          <p:cNvSpPr/>
          <p:nvPr/>
        </p:nvSpPr>
        <p:spPr>
          <a:xfrm>
            <a:off x="6355744" y="742262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Turbine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364451" y="463584"/>
            <a:ext cx="2325226" cy="2801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Power Distribution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360099" y="2052915"/>
            <a:ext cx="2325226" cy="436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EMU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368806" y="1321391"/>
            <a:ext cx="2325226" cy="6833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EMU VME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364455" y="6371304"/>
            <a:ext cx="2325226" cy="1981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Air Deflector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311629" y="6137062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75" name="Rectangle 74"/>
          <p:cNvSpPr/>
          <p:nvPr/>
        </p:nvSpPr>
        <p:spPr>
          <a:xfrm>
            <a:off x="6354220" y="5542590"/>
            <a:ext cx="2333606" cy="6778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 LBB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360099" y="5319134"/>
            <a:ext cx="2325226" cy="20088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Cable Distribution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358571" y="4131014"/>
            <a:ext cx="2333606" cy="72221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RE3-4 FEB EASY3000S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FF0000"/>
                </a:solidFill>
              </a:rPr>
              <a:t>Crate1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358572" y="3412557"/>
            <a:ext cx="2333606" cy="72221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RE3-4 LBB EASY3000S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FF0000"/>
                </a:solidFill>
              </a:rPr>
              <a:t>Crate2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360103" y="4874494"/>
            <a:ext cx="2325226" cy="4365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rgbClr val="FF0000"/>
                </a:solidFill>
              </a:rPr>
              <a:t>RE A3486S AC/DC-1</a:t>
            </a:r>
            <a:br>
              <a:rPr lang="en-GB" sz="1600" b="1" dirty="0" smtClean="0">
                <a:solidFill>
                  <a:srgbClr val="FF0000"/>
                </a:solidFill>
              </a:rPr>
            </a:br>
            <a:r>
              <a:rPr lang="en-GB" sz="1600" b="1" dirty="0" smtClean="0">
                <a:solidFill>
                  <a:srgbClr val="FF0000"/>
                </a:solidFill>
              </a:rPr>
              <a:t>CH0	CH1</a:t>
            </a:r>
            <a:endParaRPr lang="en-GB" sz="1600" b="1" dirty="0">
              <a:solidFill>
                <a:srgbClr val="FF0000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349866" y="2672326"/>
            <a:ext cx="2333606" cy="7222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RE4 LBB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9546176" y="6600084"/>
            <a:ext cx="1703814" cy="20329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Power Dist.</a:t>
            </a:r>
            <a:endParaRPr lang="en-GB" b="1" dirty="0"/>
          </a:p>
        </p:txBody>
      </p:sp>
      <p:sp>
        <p:nvSpPr>
          <p:cNvPr id="83" name="Rectangle 82"/>
          <p:cNvSpPr/>
          <p:nvPr/>
        </p:nvSpPr>
        <p:spPr>
          <a:xfrm>
            <a:off x="6720241" y="6608791"/>
            <a:ext cx="1703814" cy="20329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Power Dist.</a:t>
            </a:r>
            <a:endParaRPr lang="en-GB" b="1" dirty="0"/>
          </a:p>
        </p:txBody>
      </p:sp>
      <p:sp>
        <p:nvSpPr>
          <p:cNvPr id="84" name="Rectangle 83"/>
          <p:cNvSpPr/>
          <p:nvPr/>
        </p:nvSpPr>
        <p:spPr>
          <a:xfrm>
            <a:off x="3154073" y="6608791"/>
            <a:ext cx="1703814" cy="20329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Power Dist.</a:t>
            </a:r>
            <a:endParaRPr lang="en-GB" b="1" dirty="0"/>
          </a:p>
        </p:txBody>
      </p:sp>
      <p:cxnSp>
        <p:nvCxnSpPr>
          <p:cNvPr id="87" name="Straight Connector 86"/>
          <p:cNvCxnSpPr/>
          <p:nvPr/>
        </p:nvCxnSpPr>
        <p:spPr>
          <a:xfrm flipV="1">
            <a:off x="11249990" y="6767046"/>
            <a:ext cx="942010" cy="4863"/>
          </a:xfrm>
          <a:prstGeom prst="line">
            <a:avLst/>
          </a:prstGeom>
          <a:ln w="3810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8424055" y="6829100"/>
            <a:ext cx="3704222" cy="3768"/>
          </a:xfrm>
          <a:prstGeom prst="line">
            <a:avLst/>
          </a:prstGeom>
          <a:ln w="3810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947772" y="4352529"/>
            <a:ext cx="0" cy="235790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8947772" y="4348428"/>
            <a:ext cx="247799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endCxn id="82" idx="1"/>
          </p:cNvCxnSpPr>
          <p:nvPr/>
        </p:nvCxnSpPr>
        <p:spPr>
          <a:xfrm>
            <a:off x="8947772" y="6701731"/>
            <a:ext cx="598404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9021792" y="4542004"/>
            <a:ext cx="5984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9021791" y="3977508"/>
            <a:ext cx="10692" cy="5911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9032482" y="3990571"/>
            <a:ext cx="47450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8203182" y="5225624"/>
            <a:ext cx="5984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8803618" y="3877911"/>
            <a:ext cx="0" cy="13477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 flipH="1">
            <a:off x="8203182" y="3877911"/>
            <a:ext cx="59840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6235046" y="5216921"/>
            <a:ext cx="5984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6235045" y="4652425"/>
            <a:ext cx="10692" cy="5911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6245736" y="4665488"/>
            <a:ext cx="47450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flipH="1">
            <a:off x="6095709" y="4984154"/>
            <a:ext cx="6721" cy="172192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6095707" y="6697375"/>
            <a:ext cx="598404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/>
          <p:nvPr/>
        </p:nvCxnSpPr>
        <p:spPr>
          <a:xfrm>
            <a:off x="6108774" y="4997213"/>
            <a:ext cx="247799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3897039" y="1110437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89" name="Rectangle 88"/>
          <p:cNvSpPr/>
          <p:nvPr/>
        </p:nvSpPr>
        <p:spPr>
          <a:xfrm>
            <a:off x="2941976" y="750969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Turbine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937620" y="472291"/>
            <a:ext cx="2325226" cy="2801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Power Distribution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927390" y="1345050"/>
            <a:ext cx="2333606" cy="6778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 LBB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937619" y="2027892"/>
            <a:ext cx="2332085" cy="7222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RE4 LBB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2933275" y="5170586"/>
            <a:ext cx="2325226" cy="436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EMU Maraton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897045" y="5525694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97" name="Rectangle 96"/>
          <p:cNvSpPr/>
          <p:nvPr/>
        </p:nvSpPr>
        <p:spPr>
          <a:xfrm>
            <a:off x="2933270" y="5758420"/>
            <a:ext cx="2325226" cy="436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EMU Maraton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897040" y="6113528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99" name="Rectangle 98"/>
          <p:cNvSpPr/>
          <p:nvPr/>
        </p:nvSpPr>
        <p:spPr>
          <a:xfrm>
            <a:off x="2937628" y="6353885"/>
            <a:ext cx="2325226" cy="1981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Air Deflector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933263" y="4182750"/>
            <a:ext cx="2332085" cy="574686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Alignment DAQ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931743" y="2768118"/>
            <a:ext cx="2333606" cy="72221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RE3-4/1 FE EASY3000S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FF0000"/>
                </a:solidFill>
              </a:rPr>
              <a:t>Crate2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>
            <a:off x="2734195" y="3751883"/>
            <a:ext cx="13066" cy="296290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2734195" y="6710438"/>
            <a:ext cx="498256" cy="870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2721136" y="3764946"/>
            <a:ext cx="247799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2933275" y="3498537"/>
            <a:ext cx="2325226" cy="4365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rgbClr val="FF0000"/>
                </a:solidFill>
              </a:rPr>
              <a:t>RE A3486S AC/DC-1</a:t>
            </a:r>
            <a:br>
              <a:rPr lang="en-GB" sz="1600" b="1" dirty="0" smtClean="0">
                <a:solidFill>
                  <a:srgbClr val="FF0000"/>
                </a:solidFill>
              </a:rPr>
            </a:br>
            <a:r>
              <a:rPr lang="en-GB" sz="1600" b="1" dirty="0" smtClean="0">
                <a:solidFill>
                  <a:srgbClr val="FF0000"/>
                </a:solidFill>
              </a:rPr>
              <a:t>CH0	CH1</a:t>
            </a:r>
            <a:endParaRPr lang="en-GB" sz="1600" b="1" dirty="0">
              <a:solidFill>
                <a:srgbClr val="FF0000"/>
              </a:solidFill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>
            <a:off x="2789944" y="3627604"/>
            <a:ext cx="394612" cy="43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V="1">
            <a:off x="2779720" y="3080528"/>
            <a:ext cx="291627" cy="182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42460" y="3067466"/>
            <a:ext cx="10692" cy="5911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256219" y="458449"/>
            <a:ext cx="2362952" cy="6116067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7" name="Rectangle 106"/>
          <p:cNvSpPr/>
          <p:nvPr/>
        </p:nvSpPr>
        <p:spPr>
          <a:xfrm>
            <a:off x="537142" y="6604435"/>
            <a:ext cx="1703814" cy="20329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Power Dist.</a:t>
            </a:r>
            <a:endParaRPr lang="en-GB" b="1" dirty="0"/>
          </a:p>
        </p:txBody>
      </p:sp>
      <p:sp>
        <p:nvSpPr>
          <p:cNvPr id="109" name="TextBox 108"/>
          <p:cNvSpPr txBox="1"/>
          <p:nvPr/>
        </p:nvSpPr>
        <p:spPr>
          <a:xfrm>
            <a:off x="1227861" y="1106081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112" name="Rectangle 111"/>
          <p:cNvSpPr/>
          <p:nvPr/>
        </p:nvSpPr>
        <p:spPr>
          <a:xfrm>
            <a:off x="272798" y="746613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Turbine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268442" y="467935"/>
            <a:ext cx="2325226" cy="2801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Power Distribution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227862" y="6109172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121" name="Rectangle 120"/>
          <p:cNvSpPr/>
          <p:nvPr/>
        </p:nvSpPr>
        <p:spPr>
          <a:xfrm>
            <a:off x="268450" y="6349529"/>
            <a:ext cx="2325226" cy="1981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Air Deflector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127" name="Straight Connector 126"/>
          <p:cNvCxnSpPr/>
          <p:nvPr/>
        </p:nvCxnSpPr>
        <p:spPr>
          <a:xfrm>
            <a:off x="36390" y="4934069"/>
            <a:ext cx="15568" cy="1776364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V="1">
            <a:off x="38891" y="6706082"/>
            <a:ext cx="498256" cy="870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>
            <a:off x="38895" y="4936244"/>
            <a:ext cx="247799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2812564" y="3084878"/>
            <a:ext cx="10692" cy="5911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143"/>
          <p:cNvSpPr/>
          <p:nvPr/>
        </p:nvSpPr>
        <p:spPr>
          <a:xfrm>
            <a:off x="268436" y="5446014"/>
            <a:ext cx="2332085" cy="7222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RE4 LBB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255371" y="2585245"/>
            <a:ext cx="2332085" cy="7222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RE4 LBB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268440" y="5236400"/>
            <a:ext cx="2325226" cy="20088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Cable Distribution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266913" y="3329823"/>
            <a:ext cx="2333606" cy="72221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RE3-4  LBB EASY3000S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FF0000"/>
                </a:solidFill>
              </a:rPr>
              <a:t>Crate1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266912" y="4048280"/>
            <a:ext cx="2333606" cy="72221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RE3-4 FEB EASY3000S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FF0000"/>
                </a:solidFill>
              </a:rPr>
              <a:t>Crate0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255382" y="4791760"/>
            <a:ext cx="2325226" cy="4365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rgbClr val="FF0000"/>
                </a:solidFill>
              </a:rPr>
              <a:t>RE A3486S AC/DC-0</a:t>
            </a:r>
            <a:br>
              <a:rPr lang="en-GB" sz="1600" b="1" dirty="0" smtClean="0">
                <a:solidFill>
                  <a:srgbClr val="FF0000"/>
                </a:solidFill>
              </a:rPr>
            </a:br>
            <a:r>
              <a:rPr lang="en-GB" sz="1600" b="1" dirty="0" smtClean="0">
                <a:solidFill>
                  <a:srgbClr val="FF0000"/>
                </a:solidFill>
              </a:rPr>
              <a:t>CH0	CH1</a:t>
            </a:r>
            <a:endParaRPr lang="en-GB" sz="1600" b="1" dirty="0">
              <a:solidFill>
                <a:srgbClr val="FF0000"/>
              </a:solidFill>
            </a:endParaRPr>
          </a:p>
        </p:txBody>
      </p:sp>
      <p:cxnSp>
        <p:nvCxnSpPr>
          <p:cNvPr id="132" name="Straight Arrow Connector 131"/>
          <p:cNvCxnSpPr/>
          <p:nvPr/>
        </p:nvCxnSpPr>
        <p:spPr>
          <a:xfrm>
            <a:off x="110543" y="4473897"/>
            <a:ext cx="47450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99849" y="4460836"/>
            <a:ext cx="10692" cy="5911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99853" y="5025330"/>
            <a:ext cx="5984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-45051" y="6772493"/>
            <a:ext cx="711257" cy="4759"/>
          </a:xfrm>
          <a:prstGeom prst="line">
            <a:avLst/>
          </a:prstGeom>
          <a:ln w="3810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1060362" y="18270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X3S51</a:t>
            </a:r>
            <a:endParaRPr lang="en-GB" dirty="0"/>
          </a:p>
        </p:txBody>
      </p:sp>
      <p:cxnSp>
        <p:nvCxnSpPr>
          <p:cNvPr id="153" name="Straight Connector 152"/>
          <p:cNvCxnSpPr/>
          <p:nvPr/>
        </p:nvCxnSpPr>
        <p:spPr>
          <a:xfrm>
            <a:off x="-45057" y="6824744"/>
            <a:ext cx="3277508" cy="4356"/>
          </a:xfrm>
          <a:prstGeom prst="line">
            <a:avLst/>
          </a:prstGeom>
          <a:ln w="3810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2220370" y="5186439"/>
            <a:ext cx="5984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2820806" y="3838726"/>
            <a:ext cx="0" cy="13477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/>
          <p:nvPr/>
        </p:nvCxnSpPr>
        <p:spPr>
          <a:xfrm flipH="1">
            <a:off x="2220370" y="3838726"/>
            <a:ext cx="59840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252373" y="2064636"/>
            <a:ext cx="2325226" cy="436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EMU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261080" y="1333112"/>
            <a:ext cx="2325226" cy="6833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EMU VME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210638" y="1747050"/>
            <a:ext cx="2347885" cy="17253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1U CSC panel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463848" y="2296716"/>
            <a:ext cx="3294504" cy="182938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/>
          <p:cNvSpPr/>
          <p:nvPr/>
        </p:nvSpPr>
        <p:spPr>
          <a:xfrm>
            <a:off x="2786065" y="5127085"/>
            <a:ext cx="2678448" cy="72685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Oval 114"/>
          <p:cNvSpPr/>
          <p:nvPr/>
        </p:nvSpPr>
        <p:spPr>
          <a:xfrm>
            <a:off x="9038826" y="1927134"/>
            <a:ext cx="2678448" cy="60845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Oval 115"/>
          <p:cNvSpPr/>
          <p:nvPr/>
        </p:nvSpPr>
        <p:spPr>
          <a:xfrm>
            <a:off x="9030128" y="3167576"/>
            <a:ext cx="2870028" cy="170998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9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765</Words>
  <Application>Microsoft Office PowerPoint</Application>
  <PresentationFormat>Widescreen</PresentationFormat>
  <Paragraphs>264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RPC Power System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RPC Power System Review</dc:title>
  <dc:creator>Anton Dimitrov</dc:creator>
  <cp:lastModifiedBy>Anton Dimitrov</cp:lastModifiedBy>
  <cp:revision>14</cp:revision>
  <dcterms:created xsi:type="dcterms:W3CDTF">2018-09-04T13:20:32Z</dcterms:created>
  <dcterms:modified xsi:type="dcterms:W3CDTF">2018-12-05T18:55:06Z</dcterms:modified>
</cp:coreProperties>
</file>