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285" r:id="rId4"/>
    <p:sldId id="257" r:id="rId5"/>
    <p:sldId id="290" r:id="rId6"/>
    <p:sldId id="307" r:id="rId7"/>
    <p:sldId id="283" r:id="rId8"/>
    <p:sldId id="303" r:id="rId9"/>
    <p:sldId id="318" r:id="rId10"/>
    <p:sldId id="319" r:id="rId11"/>
    <p:sldId id="316" r:id="rId12"/>
    <p:sldId id="289" r:id="rId13"/>
    <p:sldId id="258" r:id="rId14"/>
    <p:sldId id="304" r:id="rId15"/>
    <p:sldId id="298" r:id="rId16"/>
    <p:sldId id="299" r:id="rId17"/>
    <p:sldId id="291" r:id="rId18"/>
    <p:sldId id="259" r:id="rId19"/>
    <p:sldId id="314" r:id="rId20"/>
    <p:sldId id="273" r:id="rId21"/>
    <p:sldId id="292"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41A30-54FC-4DC2-8969-285E66775E54}" type="datetimeFigureOut">
              <a:rPr lang="en-GB" smtClean="0"/>
              <a:t>17/11/2018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93628-6F42-4583-8244-A0023E2841CE}" type="slidenum">
              <a:rPr lang="en-GB" smtClean="0"/>
              <a:t>‹#›</a:t>
            </a:fld>
            <a:endParaRPr lang="en-GB"/>
          </a:p>
        </p:txBody>
      </p:sp>
    </p:spTree>
    <p:extLst>
      <p:ext uri="{BB962C8B-B14F-4D97-AF65-F5344CB8AC3E}">
        <p14:creationId xmlns:p14="http://schemas.microsoft.com/office/powerpoint/2010/main" val="204507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pPr/>
              <a:t>15</a:t>
            </a:fld>
            <a:endParaRPr lang="en-GB" dirty="0"/>
          </a:p>
        </p:txBody>
      </p:sp>
    </p:spTree>
    <p:extLst>
      <p:ext uri="{BB962C8B-B14F-4D97-AF65-F5344CB8AC3E}">
        <p14:creationId xmlns:p14="http://schemas.microsoft.com/office/powerpoint/2010/main" val="201251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F93832-4BF0-4408-9A09-76EBDBED5F21}" type="datetimeFigureOut">
              <a:rPr lang="en-GB" smtClean="0"/>
              <a:t>17/11/2018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202694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F93832-4BF0-4408-9A09-76EBDBED5F21}" type="datetimeFigureOut">
              <a:rPr lang="en-GB" smtClean="0"/>
              <a:t>17/11/2018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9603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F93832-4BF0-4408-9A09-76EBDBED5F21}" type="datetimeFigureOut">
              <a:rPr lang="en-GB" smtClean="0"/>
              <a:t>17/11/2018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67642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F93832-4BF0-4408-9A09-76EBDBED5F21}" type="datetimeFigureOut">
              <a:rPr lang="en-GB" smtClean="0"/>
              <a:t>17/11/2018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30768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F93832-4BF0-4408-9A09-76EBDBED5F21}" type="datetimeFigureOut">
              <a:rPr lang="en-GB" smtClean="0"/>
              <a:t>17/11/2018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24663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F93832-4BF0-4408-9A09-76EBDBED5F21}" type="datetimeFigureOut">
              <a:rPr lang="en-GB" smtClean="0"/>
              <a:t>17/11/2018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294033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F93832-4BF0-4408-9A09-76EBDBED5F21}" type="datetimeFigureOut">
              <a:rPr lang="en-GB" smtClean="0"/>
              <a:t>17/11/2018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298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F93832-4BF0-4408-9A09-76EBDBED5F21}" type="datetimeFigureOut">
              <a:rPr lang="en-GB" smtClean="0"/>
              <a:t>17/11/2018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321521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93832-4BF0-4408-9A09-76EBDBED5F21}" type="datetimeFigureOut">
              <a:rPr lang="en-GB" smtClean="0"/>
              <a:t>17/11/2018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55440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F93832-4BF0-4408-9A09-76EBDBED5F21}" type="datetimeFigureOut">
              <a:rPr lang="en-GB" smtClean="0"/>
              <a:t>17/11/2018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77893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F93832-4BF0-4408-9A09-76EBDBED5F21}" type="datetimeFigureOut">
              <a:rPr lang="en-GB" smtClean="0"/>
              <a:t>17/11/2018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023C-4300-43C8-97DF-16D37F6D819F}" type="slidenum">
              <a:rPr lang="en-GB" smtClean="0"/>
              <a:t>‹#›</a:t>
            </a:fld>
            <a:endParaRPr lang="en-GB"/>
          </a:p>
        </p:txBody>
      </p:sp>
    </p:spTree>
    <p:extLst>
      <p:ext uri="{BB962C8B-B14F-4D97-AF65-F5344CB8AC3E}">
        <p14:creationId xmlns:p14="http://schemas.microsoft.com/office/powerpoint/2010/main" val="12835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93832-4BF0-4408-9A09-76EBDBED5F21}" type="datetimeFigureOut">
              <a:rPr lang="en-GB" smtClean="0"/>
              <a:t>17/11/2018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C023C-4300-43C8-97DF-16D37F6D819F}" type="slidenum">
              <a:rPr lang="en-GB" smtClean="0"/>
              <a:t>‹#›</a:t>
            </a:fld>
            <a:endParaRPr lang="en-GB"/>
          </a:p>
        </p:txBody>
      </p:sp>
    </p:spTree>
    <p:extLst>
      <p:ext uri="{BB962C8B-B14F-4D97-AF65-F5344CB8AC3E}">
        <p14:creationId xmlns:p14="http://schemas.microsoft.com/office/powerpoint/2010/main" val="81047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ms.cern.ch/document/204869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for </a:t>
            </a:r>
            <a:r>
              <a:rPr lang="en-GB" dirty="0" smtClean="0"/>
              <a:t>RE3/1 &amp; RE4/1</a:t>
            </a:r>
            <a:r>
              <a:rPr lang="en-GB" dirty="0" smtClean="0"/>
              <a:t/>
            </a:r>
            <a:br>
              <a:rPr lang="en-GB" dirty="0" smtClean="0"/>
            </a:br>
            <a:r>
              <a:rPr lang="en-GB" dirty="0" smtClean="0"/>
              <a:t>HV, LV &amp; Cooling</a:t>
            </a:r>
            <a:endParaRPr lang="en-GB" dirty="0"/>
          </a:p>
        </p:txBody>
      </p:sp>
      <p:sp>
        <p:nvSpPr>
          <p:cNvPr id="3" name="Subtitle 2"/>
          <p:cNvSpPr>
            <a:spLocks noGrp="1"/>
          </p:cNvSpPr>
          <p:nvPr>
            <p:ph type="subTitle" idx="1"/>
          </p:nvPr>
        </p:nvSpPr>
        <p:spPr/>
        <p:txBody>
          <a:bodyPr/>
          <a:lstStyle/>
          <a:p>
            <a:r>
              <a:rPr lang="en-GB" dirty="0" smtClean="0"/>
              <a:t>Ian on behalf of the RPC </a:t>
            </a:r>
            <a:r>
              <a:rPr lang="en-GB" dirty="0" smtClean="0"/>
              <a:t>group</a:t>
            </a:r>
            <a:endParaRPr lang="en-GB" dirty="0" smtClean="0"/>
          </a:p>
          <a:p>
            <a:r>
              <a:rPr lang="en-GB" dirty="0" smtClean="0"/>
              <a:t>20 November 2018</a:t>
            </a:r>
            <a:endParaRPr lang="en-GB" dirty="0"/>
          </a:p>
        </p:txBody>
      </p:sp>
    </p:spTree>
    <p:extLst>
      <p:ext uri="{BB962C8B-B14F-4D97-AF65-F5344CB8AC3E}">
        <p14:creationId xmlns:p14="http://schemas.microsoft.com/office/powerpoint/2010/main" val="172641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19548" y="1118795"/>
          <a:ext cx="5228217" cy="1990165"/>
        </p:xfrm>
        <a:graphic>
          <a:graphicData uri="http://schemas.openxmlformats.org/drawingml/2006/table">
            <a:tbl>
              <a:tblPr/>
              <a:tblGrid>
                <a:gridCol w="1069506">
                  <a:extLst>
                    <a:ext uri="{9D8B030D-6E8A-4147-A177-3AD203B41FA5}">
                      <a16:colId xmlns:a16="http://schemas.microsoft.com/office/drawing/2014/main" val="3271003659"/>
                    </a:ext>
                  </a:extLst>
                </a:gridCol>
                <a:gridCol w="1652327">
                  <a:extLst>
                    <a:ext uri="{9D8B030D-6E8A-4147-A177-3AD203B41FA5}">
                      <a16:colId xmlns:a16="http://schemas.microsoft.com/office/drawing/2014/main" val="1699365947"/>
                    </a:ext>
                  </a:extLst>
                </a:gridCol>
                <a:gridCol w="1300401">
                  <a:extLst>
                    <a:ext uri="{9D8B030D-6E8A-4147-A177-3AD203B41FA5}">
                      <a16:colId xmlns:a16="http://schemas.microsoft.com/office/drawing/2014/main" val="1794135441"/>
                    </a:ext>
                  </a:extLst>
                </a:gridCol>
                <a:gridCol w="1205983">
                  <a:extLst>
                    <a:ext uri="{9D8B030D-6E8A-4147-A177-3AD203B41FA5}">
                      <a16:colId xmlns:a16="http://schemas.microsoft.com/office/drawing/2014/main" val="829037995"/>
                    </a:ext>
                  </a:extLst>
                </a:gridCol>
              </a:tblGrid>
              <a:tr h="859842">
                <a:tc>
                  <a:txBody>
                    <a:bodyPr/>
                    <a:lstStyle/>
                    <a:p>
                      <a:pPr algn="ctr">
                        <a:spcAft>
                          <a:spcPts val="0"/>
                        </a:spcAft>
                      </a:pPr>
                      <a:r>
                        <a:rPr lang="en-US" sz="1100" b="1">
                          <a:effectLst/>
                        </a:rPr>
                        <a:t>Dose (Gy)</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r>
                        <a:rPr lang="en-US" sz="1100" b="1" dirty="0">
                          <a:effectLst/>
                        </a:rPr>
                        <a:t>HEH </a:t>
                      </a:r>
                      <a:r>
                        <a:rPr lang="en-US" sz="1100" b="1" dirty="0" err="1">
                          <a:effectLst/>
                        </a:rPr>
                        <a:t>Fluence</a:t>
                      </a:r>
                      <a:r>
                        <a:rPr lang="en-US" sz="1100" b="1" dirty="0">
                          <a:effectLst/>
                        </a:rPr>
                        <a:t> </a:t>
                      </a:r>
                      <a:endParaRPr lang="en-US" dirty="0">
                        <a:effectLst/>
                      </a:endParaRPr>
                    </a:p>
                    <a:p>
                      <a:pPr algn="ctr"/>
                      <a:r>
                        <a:rPr lang="en-US" sz="1100" b="1" dirty="0">
                          <a:effectLst/>
                        </a:rPr>
                        <a:t>(cm</a:t>
                      </a:r>
                      <a:r>
                        <a:rPr lang="en-US" sz="1100" b="1" baseline="30000" dirty="0">
                          <a:effectLst/>
                        </a:rPr>
                        <a:t>-2</a:t>
                      </a:r>
                      <a:r>
                        <a:rPr lang="en-US" sz="1100" b="1" dirty="0">
                          <a:effectLst/>
                        </a:rPr>
                        <a:t>)</a:t>
                      </a:r>
                      <a:endParaRPr lang="en-US"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r>
                        <a:rPr lang="en-US" sz="1100" b="1" dirty="0">
                          <a:effectLst/>
                        </a:rPr>
                        <a:t>1MeV n eq. (cm</a:t>
                      </a:r>
                      <a:r>
                        <a:rPr lang="en-US" sz="1100" b="1" baseline="30000" dirty="0">
                          <a:effectLst/>
                        </a:rPr>
                        <a:t>-2</a:t>
                      </a:r>
                      <a:r>
                        <a:rPr lang="en-US" sz="1100" b="1" dirty="0">
                          <a:effectLst/>
                        </a:rPr>
                        <a:t>)</a:t>
                      </a:r>
                      <a:endParaRPr lang="en-US"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r>
                        <a:rPr lang="en-US" sz="1100" b="1" dirty="0">
                          <a:effectLst/>
                        </a:rPr>
                        <a:t>Total POT</a:t>
                      </a:r>
                      <a:r>
                        <a:rPr lang="en-US" sz="1100" b="1" baseline="30000" dirty="0">
                          <a:effectLst/>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245074277"/>
                  </a:ext>
                </a:extLst>
              </a:tr>
              <a:tr h="1130323">
                <a:tc>
                  <a:txBody>
                    <a:bodyPr/>
                    <a:lstStyle/>
                    <a:p>
                      <a:pPr algn="ctr"/>
                      <a:r>
                        <a:rPr lang="en-US" sz="1100" dirty="0">
                          <a:solidFill>
                            <a:srgbClr val="000000"/>
                          </a:solidFill>
                          <a:effectLst/>
                          <a:latin typeface="Verdana" panose="020B0604030504040204" pitchFamily="34" charset="0"/>
                        </a:rPr>
                        <a:t>103</a:t>
                      </a:r>
                      <a:endParaRPr lang="en-US"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100">
                          <a:solidFill>
                            <a:srgbClr val="000000"/>
                          </a:solidFill>
                          <a:effectLst/>
                        </a:rPr>
                        <a:t>2.83·10</a:t>
                      </a:r>
                      <a:r>
                        <a:rPr lang="en-US" sz="1100" baseline="30000">
                          <a:solidFill>
                            <a:srgbClr val="000000"/>
                          </a:solidFill>
                          <a:effectLst/>
                        </a:rPr>
                        <a:t>11</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100">
                          <a:solidFill>
                            <a:srgbClr val="000000"/>
                          </a:solidFill>
                          <a:effectLst/>
                        </a:rPr>
                        <a:t>2.71·10</a:t>
                      </a:r>
                      <a:r>
                        <a:rPr lang="en-US" sz="1100" baseline="30000">
                          <a:solidFill>
                            <a:srgbClr val="000000"/>
                          </a:solidFill>
                          <a:effectLst/>
                        </a:rPr>
                        <a:t>12</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100" dirty="0">
                          <a:solidFill>
                            <a:srgbClr val="000000"/>
                          </a:solidFill>
                          <a:effectLst/>
                        </a:rPr>
                        <a:t>1.4·10</a:t>
                      </a:r>
                      <a:r>
                        <a:rPr lang="en-US" sz="1100" baseline="30000" dirty="0">
                          <a:solidFill>
                            <a:srgbClr val="000000"/>
                          </a:solidFill>
                          <a:effectLst/>
                        </a:rPr>
                        <a:t>16</a:t>
                      </a:r>
                      <a:endParaRPr lang="en-US"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11200268"/>
                  </a:ext>
                </a:extLst>
              </a:tr>
            </a:tbl>
          </a:graphicData>
        </a:graphic>
      </p:graphicFrame>
      <p:sp>
        <p:nvSpPr>
          <p:cNvPr id="5" name="Rectangle 1"/>
          <p:cNvSpPr>
            <a:spLocks noChangeArrowheads="1"/>
          </p:cNvSpPr>
          <p:nvPr/>
        </p:nvSpPr>
        <p:spPr bwMode="auto">
          <a:xfrm>
            <a:off x="419548" y="188887"/>
            <a:ext cx="659788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Here are the dose reached  during the irradiation of the HV connector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48341" y="3433978"/>
            <a:ext cx="6780179" cy="2585323"/>
          </a:xfrm>
          <a:prstGeom prst="rect">
            <a:avLst/>
          </a:prstGeom>
          <a:noFill/>
        </p:spPr>
        <p:txBody>
          <a:bodyPr wrap="square" rtlCol="0">
            <a:spAutoFit/>
          </a:bodyPr>
          <a:lstStyle/>
          <a:p>
            <a:r>
              <a:rPr lang="en-GB" dirty="0" smtClean="0"/>
              <a:t>The reference document </a:t>
            </a:r>
            <a:r>
              <a:rPr lang="en-GB" dirty="0"/>
              <a:t>related </a:t>
            </a:r>
            <a:r>
              <a:rPr lang="en-GB" dirty="0" smtClean="0"/>
              <a:t>to the irradiation </a:t>
            </a:r>
            <a:r>
              <a:rPr lang="en-GB" dirty="0"/>
              <a:t>test: </a:t>
            </a:r>
            <a:r>
              <a:rPr lang="en-GB" dirty="0">
                <a:hlinkClick r:id="rId2"/>
              </a:rPr>
              <a:t>https://</a:t>
            </a:r>
            <a:r>
              <a:rPr lang="en-GB" dirty="0" smtClean="0">
                <a:hlinkClick r:id="rId2"/>
              </a:rPr>
              <a:t>edms.cern.ch/document/2048697/1</a:t>
            </a:r>
            <a:endParaRPr lang="en-GB" dirty="0" smtClean="0"/>
          </a:p>
          <a:p>
            <a:endParaRPr lang="en-US" dirty="0"/>
          </a:p>
          <a:p>
            <a:r>
              <a:rPr lang="en-US" b="1" dirty="0" smtClean="0">
                <a:solidFill>
                  <a:srgbClr val="FF0000"/>
                </a:solidFill>
              </a:rPr>
              <a:t>Max dose in R3,4/1  : 45 </a:t>
            </a:r>
            <a:r>
              <a:rPr lang="en-US" b="1" dirty="0" err="1" smtClean="0">
                <a:solidFill>
                  <a:srgbClr val="FF0000"/>
                </a:solidFill>
              </a:rPr>
              <a:t>Gy</a:t>
            </a:r>
            <a:r>
              <a:rPr lang="en-US" b="1" dirty="0" smtClean="0">
                <a:solidFill>
                  <a:srgbClr val="FF0000"/>
                </a:solidFill>
              </a:rPr>
              <a:t> for 3000 </a:t>
            </a:r>
            <a:r>
              <a:rPr lang="en-US" b="1" dirty="0" smtClean="0">
                <a:solidFill>
                  <a:srgbClr val="FF0000"/>
                </a:solidFill>
              </a:rPr>
              <a:t>fb-1</a:t>
            </a:r>
          </a:p>
          <a:p>
            <a:r>
              <a:rPr lang="en-US" b="1" dirty="0" smtClean="0">
                <a:solidFill>
                  <a:srgbClr val="FF0000"/>
                </a:solidFill>
              </a:rPr>
              <a:t>Dose at the chamber PP is 10Gy </a:t>
            </a:r>
            <a:endParaRPr lang="en-US" b="1" dirty="0" smtClean="0">
              <a:solidFill>
                <a:srgbClr val="FF0000"/>
              </a:solidFill>
            </a:endParaRPr>
          </a:p>
          <a:p>
            <a:endParaRPr lang="en-US" dirty="0" smtClean="0"/>
          </a:p>
          <a:p>
            <a:endParaRPr lang="en-US" dirty="0"/>
          </a:p>
          <a:p>
            <a:r>
              <a:rPr lang="en-US" i="1" dirty="0" smtClean="0"/>
              <a:t>Thanks to </a:t>
            </a:r>
            <a:r>
              <a:rPr lang="en-GB" i="1" dirty="0"/>
              <a:t>Salvatore </a:t>
            </a:r>
            <a:r>
              <a:rPr lang="en-GB" i="1" dirty="0" err="1" smtClean="0"/>
              <a:t>Danzeca</a:t>
            </a:r>
            <a:r>
              <a:rPr lang="en-GB" i="1" dirty="0" smtClean="0"/>
              <a:t> and  Chiara </a:t>
            </a:r>
            <a:r>
              <a:rPr lang="en-GB" i="1" dirty="0" err="1" smtClean="0"/>
              <a:t>Cangialosi</a:t>
            </a:r>
            <a:r>
              <a:rPr lang="en-GB" i="1" dirty="0" smtClean="0"/>
              <a:t> of the Charm facility Group w</a:t>
            </a:r>
            <a:r>
              <a:rPr lang="en-US" i="1" dirty="0" smtClean="0"/>
              <a:t>ho took care of the irradiation test</a:t>
            </a:r>
            <a:endParaRPr lang="en-US" i="1" dirty="0"/>
          </a:p>
        </p:txBody>
      </p:sp>
      <p:pic>
        <p:nvPicPr>
          <p:cNvPr id="7" name="Picture 6"/>
          <p:cNvPicPr>
            <a:picLocks noChangeAspect="1"/>
          </p:cNvPicPr>
          <p:nvPr/>
        </p:nvPicPr>
        <p:blipFill rotWithShape="1">
          <a:blip r:embed="rId3"/>
          <a:srcRect l="953" t="21831" r="4813" b="7494"/>
          <a:stretch/>
        </p:blipFill>
        <p:spPr>
          <a:xfrm>
            <a:off x="6443830" y="2947595"/>
            <a:ext cx="5052210" cy="1864799"/>
          </a:xfrm>
          <a:prstGeom prst="rect">
            <a:avLst/>
          </a:prstGeom>
        </p:spPr>
      </p:pic>
      <p:sp>
        <p:nvSpPr>
          <p:cNvPr id="2" name="Oval 1"/>
          <p:cNvSpPr/>
          <p:nvPr/>
        </p:nvSpPr>
        <p:spPr>
          <a:xfrm>
            <a:off x="9078331" y="3664841"/>
            <a:ext cx="774550" cy="430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078331" y="4471786"/>
            <a:ext cx="774550" cy="430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65074" y="1310185"/>
            <a:ext cx="3995013" cy="830997"/>
          </a:xfrm>
          <a:prstGeom prst="rect">
            <a:avLst/>
          </a:prstGeom>
          <a:solidFill>
            <a:srgbClr val="FFC000"/>
          </a:solidFill>
        </p:spPr>
        <p:txBody>
          <a:bodyPr wrap="square" rtlCol="0">
            <a:spAutoFit/>
          </a:bodyPr>
          <a:lstStyle/>
          <a:p>
            <a:r>
              <a:rPr lang="en-GB" sz="2400" dirty="0" smtClean="0"/>
              <a:t>Current is </a:t>
            </a:r>
            <a:r>
              <a:rPr lang="en-GB" sz="2400" dirty="0" smtClean="0"/>
              <a:t>negligible before and</a:t>
            </a:r>
            <a:r>
              <a:rPr lang="en-GB" sz="2400" dirty="0" smtClean="0"/>
              <a:t> </a:t>
            </a:r>
            <a:r>
              <a:rPr lang="en-GB" sz="2400" dirty="0" smtClean="0"/>
              <a:t>after 15kV test</a:t>
            </a:r>
            <a:endParaRPr lang="en-GB" sz="2400" dirty="0"/>
          </a:p>
        </p:txBody>
      </p:sp>
      <p:sp>
        <p:nvSpPr>
          <p:cNvPr id="9" name="Oval 8"/>
          <p:cNvSpPr/>
          <p:nvPr/>
        </p:nvSpPr>
        <p:spPr>
          <a:xfrm>
            <a:off x="1990164" y="4095147"/>
            <a:ext cx="2810507" cy="9134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82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391" y="2129903"/>
            <a:ext cx="4020546" cy="30154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461" y="1055078"/>
            <a:ext cx="2450024" cy="1837518"/>
          </a:xfrm>
          <a:prstGeom prst="rect">
            <a:avLst/>
          </a:prstGeom>
        </p:spPr>
      </p:pic>
      <p:sp>
        <p:nvSpPr>
          <p:cNvPr id="7" name="TextBox 6"/>
          <p:cNvSpPr txBox="1"/>
          <p:nvPr/>
        </p:nvSpPr>
        <p:spPr>
          <a:xfrm>
            <a:off x="263743" y="261257"/>
            <a:ext cx="4200211" cy="643095"/>
          </a:xfrm>
          <a:prstGeom prst="rect">
            <a:avLst/>
          </a:prstGeom>
          <a:noFill/>
        </p:spPr>
        <p:txBody>
          <a:bodyPr wrap="square" rtlCol="0">
            <a:spAutoFit/>
          </a:bodyPr>
          <a:lstStyle/>
          <a:p>
            <a:r>
              <a:rPr lang="en-GB" dirty="0" smtClean="0"/>
              <a:t>Modification of the YE1 PP to accept the alternative Jupiter connecter</a:t>
            </a:r>
            <a:endParaRPr lang="en-GB" dirty="0"/>
          </a:p>
        </p:txBody>
      </p:sp>
      <p:pic>
        <p:nvPicPr>
          <p:cNvPr id="9" name="Picture 8"/>
          <p:cNvPicPr>
            <a:picLocks noChangeAspect="1"/>
          </p:cNvPicPr>
          <p:nvPr/>
        </p:nvPicPr>
        <p:blipFill rotWithShape="1">
          <a:blip r:embed="rId4"/>
          <a:srcRect l="18957" t="5310" r="7376" b="6192"/>
          <a:stretch/>
        </p:blipFill>
        <p:spPr>
          <a:xfrm>
            <a:off x="4828181" y="21351"/>
            <a:ext cx="2700852" cy="6854263"/>
          </a:xfrm>
          <a:prstGeom prst="rect">
            <a:avLst/>
          </a:prstGeom>
        </p:spPr>
      </p:pic>
      <p:sp>
        <p:nvSpPr>
          <p:cNvPr id="10" name="TextBox 9"/>
          <p:cNvSpPr txBox="1"/>
          <p:nvPr/>
        </p:nvSpPr>
        <p:spPr>
          <a:xfrm>
            <a:off x="8350180" y="5419779"/>
            <a:ext cx="2180492" cy="923330"/>
          </a:xfrm>
          <a:prstGeom prst="rect">
            <a:avLst/>
          </a:prstGeom>
          <a:noFill/>
        </p:spPr>
        <p:txBody>
          <a:bodyPr wrap="square" rtlCol="0">
            <a:spAutoFit/>
          </a:bodyPr>
          <a:lstStyle/>
          <a:p>
            <a:r>
              <a:rPr lang="en-GB" dirty="0" smtClean="0"/>
              <a:t>Cable routing done by Integration office. Requires finalising</a:t>
            </a:r>
            <a:endParaRPr lang="en-GB" dirty="0"/>
          </a:p>
        </p:txBody>
      </p:sp>
      <p:sp>
        <p:nvSpPr>
          <p:cNvPr id="11" name="TextBox 10"/>
          <p:cNvSpPr txBox="1"/>
          <p:nvPr/>
        </p:nvSpPr>
        <p:spPr>
          <a:xfrm>
            <a:off x="8350180" y="1607736"/>
            <a:ext cx="2612572" cy="369332"/>
          </a:xfrm>
          <a:prstGeom prst="rect">
            <a:avLst/>
          </a:prstGeom>
          <a:noFill/>
        </p:spPr>
        <p:txBody>
          <a:bodyPr wrap="square" rtlCol="0">
            <a:spAutoFit/>
          </a:bodyPr>
          <a:lstStyle/>
          <a:p>
            <a:r>
              <a:rPr lang="en-GB" dirty="0" smtClean="0"/>
              <a:t>YE1 Patch Panel (PP)</a:t>
            </a:r>
            <a:endParaRPr lang="en-GB" dirty="0"/>
          </a:p>
        </p:txBody>
      </p:sp>
      <p:sp>
        <p:nvSpPr>
          <p:cNvPr id="2" name="TextBox 1"/>
          <p:cNvSpPr txBox="1"/>
          <p:nvPr/>
        </p:nvSpPr>
        <p:spPr>
          <a:xfrm>
            <a:off x="420713" y="5281280"/>
            <a:ext cx="2651760" cy="1200329"/>
          </a:xfrm>
          <a:prstGeom prst="rect">
            <a:avLst/>
          </a:prstGeom>
          <a:noFill/>
        </p:spPr>
        <p:txBody>
          <a:bodyPr wrap="square" rtlCol="0">
            <a:spAutoFit/>
          </a:bodyPr>
          <a:lstStyle/>
          <a:p>
            <a:r>
              <a:rPr lang="en-GB" dirty="0" smtClean="0"/>
              <a:t>Cable installation, 2 weeks for each station starting in March 2019 and finishing in March 2020</a:t>
            </a:r>
            <a:endParaRPr lang="en-GB"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0822" t="614" r="23766" b="1501"/>
          <a:stretch/>
        </p:blipFill>
        <p:spPr>
          <a:xfrm rot="5400000">
            <a:off x="1105099" y="2611371"/>
            <a:ext cx="1800808" cy="2911151"/>
          </a:xfrm>
          <a:prstGeom prst="rect">
            <a:avLst/>
          </a:prstGeom>
        </p:spPr>
      </p:pic>
    </p:spTree>
    <p:extLst>
      <p:ext uri="{BB962C8B-B14F-4D97-AF65-F5344CB8AC3E}">
        <p14:creationId xmlns:p14="http://schemas.microsoft.com/office/powerpoint/2010/main" val="90759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705" y="439705"/>
            <a:ext cx="3517641" cy="26382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9459" y="657551"/>
            <a:ext cx="3385358" cy="4513811"/>
          </a:xfrm>
          <a:prstGeom prst="rect">
            <a:avLst/>
          </a:prstGeom>
        </p:spPr>
      </p:pic>
      <p:pic>
        <p:nvPicPr>
          <p:cNvPr id="7" name="Picture 6"/>
          <p:cNvPicPr>
            <a:picLocks noChangeAspect="1"/>
          </p:cNvPicPr>
          <p:nvPr/>
        </p:nvPicPr>
        <p:blipFill rotWithShape="1">
          <a:blip r:embed="rId4"/>
          <a:srcRect l="18695" t="24403" r="13773" b="12363"/>
          <a:stretch/>
        </p:blipFill>
        <p:spPr>
          <a:xfrm>
            <a:off x="1942818" y="3125577"/>
            <a:ext cx="4903436" cy="286959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6564" y="2914456"/>
            <a:ext cx="4389121" cy="3291841"/>
          </a:xfrm>
          <a:prstGeom prst="rect">
            <a:avLst/>
          </a:prstGeom>
        </p:spPr>
      </p:pic>
      <p:sp>
        <p:nvSpPr>
          <p:cNvPr id="2" name="TextBox 1"/>
          <p:cNvSpPr txBox="1"/>
          <p:nvPr/>
        </p:nvSpPr>
        <p:spPr>
          <a:xfrm>
            <a:off x="3459296" y="657552"/>
            <a:ext cx="4164375" cy="1754326"/>
          </a:xfrm>
          <a:prstGeom prst="rect">
            <a:avLst/>
          </a:prstGeom>
          <a:noFill/>
        </p:spPr>
        <p:txBody>
          <a:bodyPr wrap="square" rtlCol="0">
            <a:spAutoFit/>
          </a:bodyPr>
          <a:lstStyle/>
          <a:p>
            <a:r>
              <a:rPr lang="en-GB" dirty="0" smtClean="0"/>
              <a:t>Connector change on the YE1PP  cable to chambers at both ends requires  an </a:t>
            </a:r>
            <a:r>
              <a:rPr lang="en-GB" dirty="0" smtClean="0"/>
              <a:t>in situ </a:t>
            </a:r>
            <a:r>
              <a:rPr lang="en-GB" dirty="0" smtClean="0"/>
              <a:t>modification of the YE1 HV </a:t>
            </a:r>
            <a:r>
              <a:rPr lang="en-GB" dirty="0" smtClean="0"/>
              <a:t>PP</a:t>
            </a:r>
          </a:p>
          <a:p>
            <a:endParaRPr lang="en-GB" dirty="0"/>
          </a:p>
          <a:p>
            <a:r>
              <a:rPr lang="en-GB" dirty="0" smtClean="0"/>
              <a:t>The panel has to be manufactured  with insulators for the connector</a:t>
            </a:r>
            <a:endParaRPr lang="en-GB" dirty="0"/>
          </a:p>
        </p:txBody>
      </p:sp>
    </p:spTree>
    <p:extLst>
      <p:ext uri="{BB962C8B-B14F-4D97-AF65-F5344CB8AC3E}">
        <p14:creationId xmlns:p14="http://schemas.microsoft.com/office/powerpoint/2010/main" val="402873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31" y="0"/>
            <a:ext cx="10515600" cy="1325563"/>
          </a:xfrm>
        </p:spPr>
        <p:txBody>
          <a:bodyPr/>
          <a:lstStyle/>
          <a:p>
            <a:r>
              <a:rPr lang="en-GB" dirty="0" smtClean="0"/>
              <a:t>					LV</a:t>
            </a:r>
            <a:endParaRPr lang="en-GB" dirty="0"/>
          </a:p>
        </p:txBody>
      </p:sp>
      <p:sp>
        <p:nvSpPr>
          <p:cNvPr id="3" name="Content Placeholder 2"/>
          <p:cNvSpPr>
            <a:spLocks noGrp="1"/>
          </p:cNvSpPr>
          <p:nvPr>
            <p:ph idx="1"/>
          </p:nvPr>
        </p:nvSpPr>
        <p:spPr>
          <a:xfrm>
            <a:off x="121186" y="985608"/>
            <a:ext cx="10520300" cy="5624512"/>
          </a:xfrm>
        </p:spPr>
        <p:txBody>
          <a:bodyPr>
            <a:normAutofit/>
          </a:bodyPr>
          <a:lstStyle/>
          <a:p>
            <a:r>
              <a:rPr lang="en-GB" dirty="0" smtClean="0"/>
              <a:t>Cables from the chambers RE3/1 &amp; RE4/1 to the racks on YE3</a:t>
            </a:r>
          </a:p>
          <a:p>
            <a:r>
              <a:rPr lang="en-GB" dirty="0" smtClean="0"/>
              <a:t>CAEN </a:t>
            </a:r>
            <a:r>
              <a:rPr lang="en-GB" dirty="0" smtClean="0"/>
              <a:t>A3009B</a:t>
            </a:r>
            <a:endParaRPr lang="en-GB" dirty="0" smtClean="0"/>
          </a:p>
          <a:p>
            <a:r>
              <a:rPr lang="en-GB" dirty="0" smtClean="0"/>
              <a:t>Connectors type to </a:t>
            </a:r>
            <a:r>
              <a:rPr lang="en-GB" dirty="0" smtClean="0"/>
              <a:t>be M6 screwed </a:t>
            </a:r>
            <a:r>
              <a:rPr lang="en-GB" dirty="0" smtClean="0"/>
              <a:t>lugs.</a:t>
            </a:r>
          </a:p>
          <a:p>
            <a:r>
              <a:rPr lang="en-GB" dirty="0" smtClean="0"/>
              <a:t>Cable lengths are to be established for new </a:t>
            </a:r>
            <a:r>
              <a:rPr lang="en-GB" dirty="0" smtClean="0"/>
              <a:t>PS (X2 &amp; X4) positions</a:t>
            </a:r>
            <a:r>
              <a:rPr lang="en-GB" dirty="0" smtClean="0"/>
              <a:t>.</a:t>
            </a:r>
          </a:p>
          <a:p>
            <a:r>
              <a:rPr lang="en-GB" dirty="0" smtClean="0"/>
              <a:t>36 cables per </a:t>
            </a:r>
            <a:r>
              <a:rPr lang="en-GB" dirty="0" smtClean="0"/>
              <a:t>station,	144 </a:t>
            </a:r>
            <a:r>
              <a:rPr lang="en-GB" dirty="0" smtClean="0"/>
              <a:t>cables for the </a:t>
            </a:r>
            <a:r>
              <a:rPr lang="en-GB" dirty="0" smtClean="0"/>
              <a:t>project.</a:t>
            </a:r>
          </a:p>
          <a:p>
            <a:r>
              <a:rPr lang="en-GB" dirty="0" smtClean="0"/>
              <a:t>Require 1 month to produce</a:t>
            </a:r>
            <a:endParaRPr lang="en-GB" dirty="0" smtClean="0"/>
          </a:p>
          <a:p>
            <a:r>
              <a:rPr lang="en-GB" dirty="0" smtClean="0"/>
              <a:t>Installation periods</a:t>
            </a:r>
            <a:endParaRPr lang="en-GB" dirty="0"/>
          </a:p>
          <a:p>
            <a:pPr marL="0" indent="0">
              <a:buNone/>
            </a:pPr>
            <a:r>
              <a:rPr lang="en-GB" dirty="0" smtClean="0"/>
              <a:t>	</a:t>
            </a:r>
            <a:r>
              <a:rPr lang="en-GB" sz="2000" dirty="0" smtClean="0"/>
              <a:t>RE-3/1	21 March 19 		12 days</a:t>
            </a:r>
          </a:p>
          <a:p>
            <a:pPr marL="0" indent="0">
              <a:buNone/>
            </a:pPr>
            <a:r>
              <a:rPr lang="en-GB" sz="2000" dirty="0"/>
              <a:t>	</a:t>
            </a:r>
            <a:r>
              <a:rPr lang="en-GB" sz="2000" dirty="0" smtClean="0"/>
              <a:t>RE+4/1	24 July 19		10 days</a:t>
            </a:r>
          </a:p>
          <a:p>
            <a:pPr marL="0" indent="0">
              <a:buNone/>
            </a:pPr>
            <a:r>
              <a:rPr lang="en-GB" sz="2000" dirty="0"/>
              <a:t>	</a:t>
            </a:r>
            <a:r>
              <a:rPr lang="en-GB" sz="2000" dirty="0" smtClean="0"/>
              <a:t>RE+3/1	4 Nov 19			10 days</a:t>
            </a:r>
          </a:p>
          <a:p>
            <a:pPr marL="0" indent="0">
              <a:buNone/>
            </a:pPr>
            <a:r>
              <a:rPr lang="en-GB" sz="2000" dirty="0"/>
              <a:t>	</a:t>
            </a:r>
            <a:r>
              <a:rPr lang="en-GB" sz="2000" dirty="0" smtClean="0"/>
              <a:t>RE-4/1	16 March		10 days</a:t>
            </a:r>
            <a:endParaRPr lang="en-GB" sz="2000" dirty="0" smtClean="0"/>
          </a:p>
          <a:p>
            <a:pPr marL="0" indent="0">
              <a:buNone/>
            </a:pPr>
            <a:endParaRPr lang="en-GB" dirty="0" smtClean="0"/>
          </a:p>
          <a:p>
            <a:endParaRPr lang="en-GB" dirty="0" smtClean="0"/>
          </a:p>
          <a:p>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131" y="2813208"/>
            <a:ext cx="1498007" cy="2959028"/>
          </a:xfrm>
          <a:prstGeom prst="rect">
            <a:avLst/>
          </a:prstGeom>
        </p:spPr>
      </p:pic>
    </p:spTree>
    <p:extLst>
      <p:ext uri="{BB962C8B-B14F-4D97-AF65-F5344CB8AC3E}">
        <p14:creationId xmlns:p14="http://schemas.microsoft.com/office/powerpoint/2010/main" val="361259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8692" y="456339"/>
            <a:ext cx="4612943" cy="1200329"/>
          </a:xfrm>
          <a:prstGeom prst="rect">
            <a:avLst/>
          </a:prstGeom>
          <a:noFill/>
        </p:spPr>
        <p:txBody>
          <a:bodyPr wrap="square" rtlCol="0">
            <a:spAutoFit/>
          </a:bodyPr>
          <a:lstStyle/>
          <a:p>
            <a:r>
              <a:rPr lang="en-GB" sz="2700" dirty="0" smtClean="0"/>
              <a:t>Connector type on Chamber patch panel is D-Sub</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572" y="709684"/>
            <a:ext cx="2437454" cy="1893968"/>
          </a:xfrm>
          <a:prstGeom prst="rect">
            <a:avLst/>
          </a:prstGeom>
        </p:spPr>
      </p:pic>
      <p:pic>
        <p:nvPicPr>
          <p:cNvPr id="7" name="Picture 6"/>
          <p:cNvPicPr>
            <a:picLocks noChangeAspect="1"/>
          </p:cNvPicPr>
          <p:nvPr/>
        </p:nvPicPr>
        <p:blipFill>
          <a:blip r:embed="rId3"/>
          <a:stretch>
            <a:fillRect/>
          </a:stretch>
        </p:blipFill>
        <p:spPr>
          <a:xfrm>
            <a:off x="5008728" y="2795958"/>
            <a:ext cx="6337189" cy="3277415"/>
          </a:xfrm>
          <a:prstGeom prst="rect">
            <a:avLst/>
          </a:prstGeom>
        </p:spPr>
      </p:pic>
      <p:pic>
        <p:nvPicPr>
          <p:cNvPr id="8" name="Picture 7"/>
          <p:cNvPicPr>
            <a:picLocks noChangeAspect="1"/>
          </p:cNvPicPr>
          <p:nvPr/>
        </p:nvPicPr>
        <p:blipFill rotWithShape="1">
          <a:blip r:embed="rId4"/>
          <a:srcRect l="460" t="39218" r="52446" b="29940"/>
          <a:stretch/>
        </p:blipFill>
        <p:spPr>
          <a:xfrm>
            <a:off x="1001947" y="2578661"/>
            <a:ext cx="3111831" cy="1487607"/>
          </a:xfrm>
          <a:prstGeom prst="rect">
            <a:avLst/>
          </a:prstGeom>
        </p:spPr>
      </p:pic>
      <p:pic>
        <p:nvPicPr>
          <p:cNvPr id="9" name="Picture 8"/>
          <p:cNvPicPr>
            <a:picLocks noChangeAspect="1"/>
          </p:cNvPicPr>
          <p:nvPr/>
        </p:nvPicPr>
        <p:blipFill rotWithShape="1">
          <a:blip r:embed="rId5"/>
          <a:srcRect l="1118" t="26782" r="56978" b="34677"/>
          <a:stretch/>
        </p:blipFill>
        <p:spPr>
          <a:xfrm>
            <a:off x="1206805" y="4434666"/>
            <a:ext cx="2906973" cy="1951630"/>
          </a:xfrm>
          <a:prstGeom prst="rect">
            <a:avLst/>
          </a:prstGeom>
        </p:spPr>
      </p:pic>
      <p:sp>
        <p:nvSpPr>
          <p:cNvPr id="2" name="TextBox 1"/>
          <p:cNvSpPr txBox="1"/>
          <p:nvPr/>
        </p:nvSpPr>
        <p:spPr>
          <a:xfrm>
            <a:off x="3371161" y="1656668"/>
            <a:ext cx="2511846" cy="369332"/>
          </a:xfrm>
          <a:prstGeom prst="rect">
            <a:avLst/>
          </a:prstGeom>
          <a:noFill/>
        </p:spPr>
        <p:txBody>
          <a:bodyPr wrap="square" rtlCol="0">
            <a:spAutoFit/>
          </a:bodyPr>
          <a:lstStyle/>
          <a:p>
            <a:r>
              <a:rPr lang="en-GB" dirty="0" smtClean="0"/>
              <a:t>2 weeks delivery</a:t>
            </a:r>
            <a:endParaRPr lang="en-GB" dirty="0"/>
          </a:p>
        </p:txBody>
      </p:sp>
    </p:spTree>
    <p:extLst>
      <p:ext uri="{BB962C8B-B14F-4D97-AF65-F5344CB8AC3E}">
        <p14:creationId xmlns:p14="http://schemas.microsoft.com/office/powerpoint/2010/main" val="321195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066804" y="1234449"/>
            <a:ext cx="9621209" cy="5280885"/>
            <a:chOff x="1079867" y="1221379"/>
            <a:chExt cx="9621209" cy="5280885"/>
          </a:xfrm>
        </p:grpSpPr>
        <p:grpSp>
          <p:nvGrpSpPr>
            <p:cNvPr id="43" name="Group 42"/>
            <p:cNvGrpSpPr/>
            <p:nvPr/>
          </p:nvGrpSpPr>
          <p:grpSpPr>
            <a:xfrm>
              <a:off x="1079867" y="1221379"/>
              <a:ext cx="9144000" cy="5280885"/>
              <a:chOff x="1537063" y="633549"/>
              <a:chExt cx="9144000" cy="5280885"/>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063" y="865190"/>
                <a:ext cx="9144000" cy="504924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8544272" y="1052737"/>
                <a:ext cx="1728192" cy="646331"/>
              </a:xfrm>
              <a:prstGeom prst="rect">
                <a:avLst/>
              </a:prstGeom>
              <a:solidFill>
                <a:srgbClr val="FFC000"/>
              </a:solidFill>
            </p:spPr>
            <p:txBody>
              <a:bodyPr wrap="square" rtlCol="0">
                <a:spAutoFit/>
              </a:bodyPr>
              <a:lstStyle/>
              <a:p>
                <a:r>
                  <a:rPr lang="en-GB" b="1" dirty="0" smtClean="0"/>
                  <a:t>mini </a:t>
                </a:r>
                <a:r>
                  <a:rPr lang="en-GB" b="1" dirty="0"/>
                  <a:t>Cable Chains for </a:t>
                </a:r>
                <a:r>
                  <a:rPr lang="en-GB" b="1" dirty="0" smtClean="0"/>
                  <a:t>OF</a:t>
                </a:r>
                <a:endParaRPr lang="en-GB" b="1" dirty="0"/>
              </a:p>
            </p:txBody>
          </p:sp>
          <p:cxnSp>
            <p:nvCxnSpPr>
              <p:cNvPr id="15" name="Straight Arrow Connector 14"/>
              <p:cNvCxnSpPr/>
              <p:nvPr/>
            </p:nvCxnSpPr>
            <p:spPr>
              <a:xfrm flipH="1">
                <a:off x="8135673" y="1699068"/>
                <a:ext cx="1251972" cy="132678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51897" y="2229073"/>
                <a:ext cx="1565369" cy="369332"/>
              </a:xfrm>
              <a:prstGeom prst="rect">
                <a:avLst/>
              </a:prstGeom>
              <a:solidFill>
                <a:srgbClr val="FFC000"/>
              </a:solidFill>
            </p:spPr>
            <p:txBody>
              <a:bodyPr wrap="square" rtlCol="0">
                <a:spAutoFit/>
              </a:bodyPr>
              <a:lstStyle/>
              <a:p>
                <a:r>
                  <a:rPr lang="en-GB" b="1" dirty="0"/>
                  <a:t>LV Easy crates</a:t>
                </a:r>
              </a:p>
            </p:txBody>
          </p:sp>
          <p:cxnSp>
            <p:nvCxnSpPr>
              <p:cNvPr id="33" name="Straight Arrow Connector 32"/>
              <p:cNvCxnSpPr/>
              <p:nvPr/>
            </p:nvCxnSpPr>
            <p:spPr>
              <a:xfrm>
                <a:off x="2815516" y="3515755"/>
                <a:ext cx="443199"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54312" y="646612"/>
                <a:ext cx="1249060" cy="369332"/>
              </a:xfrm>
              <a:prstGeom prst="rect">
                <a:avLst/>
              </a:prstGeom>
              <a:noFill/>
            </p:spPr>
            <p:txBody>
              <a:bodyPr wrap="none" rtlCol="0">
                <a:spAutoFit/>
              </a:bodyPr>
              <a:lstStyle/>
              <a:p>
                <a:r>
                  <a:rPr lang="en-GB" b="1" i="1" u="sng" dirty="0">
                    <a:solidFill>
                      <a:srgbClr val="7030A0"/>
                    </a:solidFill>
                  </a:rPr>
                  <a:t>Near Side</a:t>
                </a:r>
              </a:p>
            </p:txBody>
          </p:sp>
          <p:sp>
            <p:nvSpPr>
              <p:cNvPr id="23" name="TextBox 22"/>
              <p:cNvSpPr txBox="1"/>
              <p:nvPr/>
            </p:nvSpPr>
            <p:spPr>
              <a:xfrm>
                <a:off x="1886996" y="633549"/>
                <a:ext cx="1095172" cy="369332"/>
              </a:xfrm>
              <a:prstGeom prst="rect">
                <a:avLst/>
              </a:prstGeom>
              <a:noFill/>
            </p:spPr>
            <p:txBody>
              <a:bodyPr wrap="none" rtlCol="0">
                <a:spAutoFit/>
              </a:bodyPr>
              <a:lstStyle/>
              <a:p>
                <a:r>
                  <a:rPr lang="en-GB" b="1" i="1" u="sng" dirty="0">
                    <a:solidFill>
                      <a:srgbClr val="7030A0"/>
                    </a:solidFill>
                  </a:rPr>
                  <a:t>Far Side</a:t>
                </a:r>
              </a:p>
            </p:txBody>
          </p:sp>
          <p:sp>
            <p:nvSpPr>
              <p:cNvPr id="24" name="TextBox 23"/>
              <p:cNvSpPr txBox="1"/>
              <p:nvPr/>
            </p:nvSpPr>
            <p:spPr>
              <a:xfrm>
                <a:off x="8621480" y="4274458"/>
                <a:ext cx="1565369" cy="369332"/>
              </a:xfrm>
              <a:prstGeom prst="rect">
                <a:avLst/>
              </a:prstGeom>
              <a:solidFill>
                <a:srgbClr val="FFC000"/>
              </a:solidFill>
            </p:spPr>
            <p:txBody>
              <a:bodyPr wrap="square" rtlCol="0">
                <a:spAutoFit/>
              </a:bodyPr>
              <a:lstStyle/>
              <a:p>
                <a:r>
                  <a:rPr lang="en-GB" b="1" dirty="0"/>
                  <a:t>LV Easy crates</a:t>
                </a:r>
              </a:p>
            </p:txBody>
          </p:sp>
        </p:grpSp>
        <p:sp>
          <p:nvSpPr>
            <p:cNvPr id="11" name="TextBox 10"/>
            <p:cNvSpPr txBox="1"/>
            <p:nvPr/>
          </p:nvSpPr>
          <p:spPr>
            <a:xfrm>
              <a:off x="10272754" y="4860499"/>
              <a:ext cx="428322" cy="369332"/>
            </a:xfrm>
            <a:prstGeom prst="rect">
              <a:avLst/>
            </a:prstGeom>
            <a:noFill/>
          </p:spPr>
          <p:txBody>
            <a:bodyPr wrap="none" rtlCol="0">
              <a:spAutoFit/>
            </a:bodyPr>
            <a:lstStyle/>
            <a:p>
              <a:r>
                <a:rPr lang="en-GB" b="1" dirty="0" smtClean="0"/>
                <a:t>X2</a:t>
              </a:r>
              <a:endParaRPr lang="en-GB" b="1" dirty="0"/>
            </a:p>
          </p:txBody>
        </p:sp>
        <p:sp>
          <p:nvSpPr>
            <p:cNvPr id="28" name="TextBox 27"/>
            <p:cNvSpPr txBox="1"/>
            <p:nvPr/>
          </p:nvSpPr>
          <p:spPr>
            <a:xfrm>
              <a:off x="10248057" y="2770333"/>
              <a:ext cx="428322" cy="369332"/>
            </a:xfrm>
            <a:prstGeom prst="rect">
              <a:avLst/>
            </a:prstGeom>
            <a:noFill/>
          </p:spPr>
          <p:txBody>
            <a:bodyPr wrap="none" rtlCol="0">
              <a:spAutoFit/>
            </a:bodyPr>
            <a:lstStyle/>
            <a:p>
              <a:r>
                <a:rPr lang="en-GB" b="1" dirty="0" smtClean="0"/>
                <a:t>X4</a:t>
              </a:r>
              <a:endParaRPr lang="en-GB" b="1" dirty="0"/>
            </a:p>
          </p:txBody>
        </p:sp>
      </p:grpSp>
      <p:grpSp>
        <p:nvGrpSpPr>
          <p:cNvPr id="54" name="Group 53"/>
          <p:cNvGrpSpPr/>
          <p:nvPr/>
        </p:nvGrpSpPr>
        <p:grpSpPr>
          <a:xfrm>
            <a:off x="9699080" y="2950756"/>
            <a:ext cx="442538" cy="2109268"/>
            <a:chOff x="10765391" y="3052350"/>
            <a:chExt cx="442538" cy="2109268"/>
          </a:xfrm>
        </p:grpSpPr>
        <p:cxnSp>
          <p:nvCxnSpPr>
            <p:cNvPr id="31" name="Straight Connector 30"/>
            <p:cNvCxnSpPr/>
            <p:nvPr/>
          </p:nvCxnSpPr>
          <p:spPr>
            <a:xfrm flipH="1">
              <a:off x="10769747" y="5159829"/>
              <a:ext cx="438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765391" y="3052350"/>
              <a:ext cx="438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1177447" y="3065413"/>
              <a:ext cx="0" cy="2096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320100" y="222110"/>
            <a:ext cx="3142720" cy="646331"/>
          </a:xfrm>
          <a:prstGeom prst="rect">
            <a:avLst/>
          </a:prstGeom>
          <a:noFill/>
        </p:spPr>
        <p:txBody>
          <a:bodyPr wrap="none" rtlCol="0">
            <a:spAutoFit/>
          </a:bodyPr>
          <a:lstStyle/>
          <a:p>
            <a:r>
              <a:rPr lang="en-GB" sz="3600" i="1" dirty="0" smtClean="0">
                <a:solidFill>
                  <a:srgbClr val="002060"/>
                </a:solidFill>
              </a:rPr>
              <a:t>RPC LV Services</a:t>
            </a:r>
            <a:endParaRPr lang="en-GB" sz="3600" i="1" dirty="0">
              <a:solidFill>
                <a:srgbClr val="002060"/>
              </a:solidFill>
            </a:endParaRPr>
          </a:p>
        </p:txBody>
      </p:sp>
      <p:sp>
        <p:nvSpPr>
          <p:cNvPr id="29" name="TextBox 28"/>
          <p:cNvSpPr txBox="1"/>
          <p:nvPr/>
        </p:nvSpPr>
        <p:spPr>
          <a:xfrm>
            <a:off x="11848564" y="6516666"/>
            <a:ext cx="276038" cy="307777"/>
          </a:xfrm>
          <a:prstGeom prst="rect">
            <a:avLst/>
          </a:prstGeom>
          <a:noFill/>
        </p:spPr>
        <p:txBody>
          <a:bodyPr wrap="none" rtlCol="0">
            <a:spAutoFit/>
          </a:bodyPr>
          <a:lstStyle/>
          <a:p>
            <a:r>
              <a:rPr lang="en-GB" sz="1400" dirty="0"/>
              <a:t>2</a:t>
            </a:r>
          </a:p>
        </p:txBody>
      </p:sp>
      <p:cxnSp>
        <p:nvCxnSpPr>
          <p:cNvPr id="3" name="Straight Connector 2"/>
          <p:cNvCxnSpPr/>
          <p:nvPr/>
        </p:nvCxnSpPr>
        <p:spPr>
          <a:xfrm>
            <a:off x="2531401" y="2521131"/>
            <a:ext cx="6690976" cy="339634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52359" y="5747655"/>
            <a:ext cx="1625958" cy="646331"/>
          </a:xfrm>
          <a:prstGeom prst="rect">
            <a:avLst/>
          </a:prstGeom>
          <a:noFill/>
        </p:spPr>
        <p:txBody>
          <a:bodyPr wrap="none" rtlCol="0">
            <a:spAutoFit/>
          </a:bodyPr>
          <a:lstStyle/>
          <a:p>
            <a:pPr algn="ctr"/>
            <a:r>
              <a:rPr lang="en-GB" dirty="0" smtClean="0"/>
              <a:t>X2Near – X4Far</a:t>
            </a:r>
            <a:br>
              <a:rPr lang="en-GB" dirty="0" smtClean="0"/>
            </a:br>
            <a:r>
              <a:rPr lang="en-GB" dirty="0" smtClean="0"/>
              <a:t>diagonal</a:t>
            </a:r>
            <a:endParaRPr lang="en-GB" dirty="0"/>
          </a:p>
        </p:txBody>
      </p:sp>
    </p:spTree>
    <p:extLst>
      <p:ext uri="{BB962C8B-B14F-4D97-AF65-F5344CB8AC3E}">
        <p14:creationId xmlns:p14="http://schemas.microsoft.com/office/powerpoint/2010/main" val="17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2551" t="1179" r="1021" b="54094"/>
          <a:stretch/>
        </p:blipFill>
        <p:spPr>
          <a:xfrm>
            <a:off x="4842588" y="130629"/>
            <a:ext cx="6515824" cy="4482314"/>
          </a:xfrm>
          <a:prstGeom prst="rect">
            <a:avLst/>
          </a:prstGeom>
        </p:spPr>
      </p:pic>
      <p:pic>
        <p:nvPicPr>
          <p:cNvPr id="5" name="Picture 4"/>
          <p:cNvPicPr>
            <a:picLocks noChangeAspect="1"/>
          </p:cNvPicPr>
          <p:nvPr/>
        </p:nvPicPr>
        <p:blipFill rotWithShape="1">
          <a:blip r:embed="rId2"/>
          <a:srcRect l="33163" t="50192" r="31633" b="2367"/>
          <a:stretch/>
        </p:blipFill>
        <p:spPr>
          <a:xfrm>
            <a:off x="1296954" y="2901820"/>
            <a:ext cx="3219063" cy="3097763"/>
          </a:xfrm>
          <a:prstGeom prst="rect">
            <a:avLst/>
          </a:prstGeom>
        </p:spPr>
      </p:pic>
      <p:sp>
        <p:nvSpPr>
          <p:cNvPr id="6" name="TextBox 5"/>
          <p:cNvSpPr txBox="1"/>
          <p:nvPr/>
        </p:nvSpPr>
        <p:spPr>
          <a:xfrm>
            <a:off x="905069" y="485192"/>
            <a:ext cx="3610948" cy="954107"/>
          </a:xfrm>
          <a:prstGeom prst="rect">
            <a:avLst/>
          </a:prstGeom>
          <a:noFill/>
        </p:spPr>
        <p:txBody>
          <a:bodyPr wrap="square" rtlCol="0">
            <a:spAutoFit/>
          </a:bodyPr>
          <a:lstStyle/>
          <a:p>
            <a:r>
              <a:rPr lang="en-GB" sz="2800" dirty="0" smtClean="0"/>
              <a:t>Tests done in H2 and 904 on full LV system</a:t>
            </a:r>
            <a:endParaRPr lang="en-GB" sz="2800" dirty="0"/>
          </a:p>
        </p:txBody>
      </p:sp>
      <p:sp>
        <p:nvSpPr>
          <p:cNvPr id="7" name="TextBox 6"/>
          <p:cNvSpPr txBox="1"/>
          <p:nvPr/>
        </p:nvSpPr>
        <p:spPr>
          <a:xfrm>
            <a:off x="5083557" y="5045476"/>
            <a:ext cx="6087547" cy="1323439"/>
          </a:xfrm>
          <a:prstGeom prst="rect">
            <a:avLst/>
          </a:prstGeom>
          <a:noFill/>
        </p:spPr>
        <p:txBody>
          <a:bodyPr wrap="square" rtlCol="0">
            <a:spAutoFit/>
          </a:bodyPr>
          <a:lstStyle/>
          <a:p>
            <a:r>
              <a:rPr lang="en-GB" sz="2000" dirty="0" smtClean="0"/>
              <a:t>Cable length tested up to 30m to cover all cases</a:t>
            </a:r>
            <a:r>
              <a:rPr lang="en-GB" sz="2000" dirty="0" smtClean="0"/>
              <a:t>. Copper section is 2x2.5mm2 with sense of 2x0.22mm2</a:t>
            </a:r>
            <a:endParaRPr lang="en-GB" sz="2000" dirty="0" smtClean="0"/>
          </a:p>
          <a:p>
            <a:r>
              <a:rPr lang="en-GB" sz="2000" dirty="0" smtClean="0"/>
              <a:t> 1V drop </a:t>
            </a:r>
            <a:r>
              <a:rPr lang="en-GB" sz="2000" dirty="0" smtClean="0"/>
              <a:t>in </a:t>
            </a:r>
            <a:r>
              <a:rPr lang="en-GB" sz="2000" dirty="0" smtClean="0"/>
              <a:t>operating mode </a:t>
            </a:r>
          </a:p>
          <a:p>
            <a:r>
              <a:rPr lang="en-GB" sz="2000" dirty="0" smtClean="0"/>
              <a:t>1.2V drop with Firmware up-load</a:t>
            </a:r>
            <a:endParaRPr lang="en-GB" sz="2000" dirty="0"/>
          </a:p>
        </p:txBody>
      </p:sp>
    </p:spTree>
    <p:extLst>
      <p:ext uri="{BB962C8B-B14F-4D97-AF65-F5344CB8AC3E}">
        <p14:creationId xmlns:p14="http://schemas.microsoft.com/office/powerpoint/2010/main" val="51128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118" y="0"/>
            <a:ext cx="11963016" cy="6986528"/>
          </a:xfrm>
          <a:prstGeom prst="rect">
            <a:avLst/>
          </a:prstGeom>
          <a:noFill/>
        </p:spPr>
        <p:txBody>
          <a:bodyPr wrap="square" rtlCol="0">
            <a:spAutoFit/>
          </a:bodyPr>
          <a:lstStyle/>
          <a:p>
            <a:r>
              <a:rPr lang="en-GB" dirty="0" smtClean="0">
                <a:solidFill>
                  <a:srgbClr val="FF0000"/>
                </a:solidFill>
              </a:rPr>
              <a:t>		</a:t>
            </a:r>
            <a:r>
              <a:rPr lang="en-GB" sz="3200" dirty="0" smtClean="0">
                <a:solidFill>
                  <a:srgbClr val="FF0000"/>
                </a:solidFill>
              </a:rPr>
              <a:t>LV Cables UXC, Rack to chamber on YE3</a:t>
            </a:r>
          </a:p>
          <a:p>
            <a:endParaRPr lang="en-GB" dirty="0"/>
          </a:p>
          <a:p>
            <a:pPr marL="342900" indent="-342900">
              <a:buFont typeface="Wingdings" charset="2"/>
              <a:buChar char="Ø"/>
            </a:pPr>
            <a:r>
              <a:rPr lang="en-GB" sz="2000" dirty="0" smtClean="0"/>
              <a:t>LV tests done, different cable sections and </a:t>
            </a:r>
            <a:r>
              <a:rPr lang="en-GB" sz="2000" dirty="0" err="1" smtClean="0"/>
              <a:t>stiffnesses</a:t>
            </a:r>
            <a:r>
              <a:rPr lang="en-GB" sz="2000" dirty="0" smtClean="0"/>
              <a:t>.</a:t>
            </a:r>
          </a:p>
          <a:p>
            <a:pPr marL="342900" indent="-342900">
              <a:buFont typeface="Wingdings" charset="2"/>
              <a:buChar char="Ø"/>
            </a:pPr>
            <a:endParaRPr lang="en-GB" sz="2000" dirty="0"/>
          </a:p>
          <a:p>
            <a:pPr marL="342900" indent="-342900">
              <a:buFont typeface="Wingdings" charset="2"/>
              <a:buChar char="Ø"/>
            </a:pPr>
            <a:r>
              <a:rPr lang="en-GB" sz="2000" dirty="0" smtClean="0"/>
              <a:t>Measured time response, using sense wires tested on </a:t>
            </a:r>
            <a:r>
              <a:rPr lang="en-GB" sz="2000" dirty="0" smtClean="0"/>
              <a:t>resistive </a:t>
            </a:r>
            <a:r>
              <a:rPr lang="en-GB" sz="2000" dirty="0" smtClean="0"/>
              <a:t>loads. It  </a:t>
            </a:r>
            <a:r>
              <a:rPr lang="en-GB" sz="2000" dirty="0" smtClean="0"/>
              <a:t>has been</a:t>
            </a:r>
            <a:r>
              <a:rPr lang="en-GB" sz="2000" dirty="0" smtClean="0"/>
              <a:t> </a:t>
            </a:r>
            <a:r>
              <a:rPr lang="en-GB" sz="2000" dirty="0" smtClean="0"/>
              <a:t>repeated on the </a:t>
            </a:r>
            <a:endParaRPr lang="en-GB" sz="2000" dirty="0" smtClean="0"/>
          </a:p>
          <a:p>
            <a:r>
              <a:rPr lang="en-GB" sz="2000" dirty="0"/>
              <a:t>	</a:t>
            </a:r>
            <a:r>
              <a:rPr lang="en-GB" sz="2000" dirty="0" smtClean="0"/>
              <a:t>FEBs during firmware upload. </a:t>
            </a:r>
          </a:p>
          <a:p>
            <a:endParaRPr lang="en-GB" sz="2000" dirty="0" smtClean="0"/>
          </a:p>
          <a:p>
            <a:pPr marL="342900" indent="-342900">
              <a:buFont typeface="Wingdings" charset="2"/>
              <a:buChar char="Ø"/>
            </a:pPr>
            <a:r>
              <a:rPr lang="en-GB" sz="2000" dirty="0" smtClean="0"/>
              <a:t>RE4 used approx. </a:t>
            </a:r>
            <a:r>
              <a:rPr lang="en-GB" sz="2000" dirty="0" smtClean="0"/>
              <a:t>490</a:t>
            </a:r>
            <a:r>
              <a:rPr lang="en-GB" sz="2000" dirty="0" smtClean="0"/>
              <a:t>m/ station. RE3/1 &amp; RE4/1 both endcaps require ~2km</a:t>
            </a:r>
            <a:endParaRPr lang="en-GB" sz="2000" dirty="0"/>
          </a:p>
          <a:p>
            <a:r>
              <a:rPr lang="en-GB" sz="2000" dirty="0"/>
              <a:t>	</a:t>
            </a:r>
            <a:r>
              <a:rPr lang="en-GB" sz="2000" dirty="0" smtClean="0"/>
              <a:t>Stock </a:t>
            </a:r>
            <a:r>
              <a:rPr lang="en-GB" sz="2000" dirty="0" smtClean="0"/>
              <a:t>of 3.5km of the cable (in P5) previously used for LB </a:t>
            </a:r>
          </a:p>
          <a:p>
            <a:pPr marL="342900" indent="-342900">
              <a:buFont typeface="Wingdings" charset="2"/>
              <a:buChar char="Ø"/>
            </a:pPr>
            <a:endParaRPr lang="en-GB" sz="2000" dirty="0"/>
          </a:p>
          <a:p>
            <a:pPr marL="342900" indent="-342900">
              <a:buFont typeface="Wingdings" charset="2"/>
              <a:buChar char="Ø"/>
            </a:pPr>
            <a:r>
              <a:rPr lang="en-GB" sz="2000" dirty="0" smtClean="0"/>
              <a:t>Connectors at chamber end are more or less defined , “D-Sub’ with sense pins</a:t>
            </a:r>
          </a:p>
          <a:p>
            <a:r>
              <a:rPr lang="en-GB" sz="2000" dirty="0" smtClean="0"/>
              <a:t>	2 cables per chamber.</a:t>
            </a:r>
          </a:p>
          <a:p>
            <a:endParaRPr lang="en-GB" sz="2000" dirty="0"/>
          </a:p>
          <a:p>
            <a:pPr marL="342900" indent="-342900">
              <a:buFont typeface="Wingdings" charset="2"/>
              <a:buChar char="Ø"/>
            </a:pPr>
            <a:r>
              <a:rPr lang="en-GB" sz="2000" dirty="0" smtClean="0"/>
              <a:t> Assembly can be done in Geneva EPI or </a:t>
            </a:r>
            <a:r>
              <a:rPr lang="en-GB" sz="2000" dirty="0" err="1" smtClean="0"/>
              <a:t>Cavitech</a:t>
            </a:r>
            <a:r>
              <a:rPr lang="en-GB" sz="2000" dirty="0" smtClean="0"/>
              <a:t> , </a:t>
            </a:r>
            <a:r>
              <a:rPr lang="en-GB" sz="2000" dirty="0" err="1" smtClean="0"/>
              <a:t>Boudry</a:t>
            </a:r>
            <a:r>
              <a:rPr lang="en-GB" sz="2000" dirty="0" smtClean="0"/>
              <a:t>, Neuchatel</a:t>
            </a:r>
          </a:p>
          <a:p>
            <a:pPr marL="342900" indent="-342900">
              <a:buFont typeface="Wingdings" charset="2"/>
              <a:buChar char="Ø"/>
            </a:pPr>
            <a:endParaRPr lang="en-GB" sz="2000" dirty="0"/>
          </a:p>
          <a:p>
            <a:pPr marL="342900" indent="-342900">
              <a:buFont typeface="Wingdings" charset="2"/>
              <a:buChar char="Ø"/>
            </a:pPr>
            <a:r>
              <a:rPr lang="en-GB" sz="2000" dirty="0" smtClean="0"/>
              <a:t>As with the HV the load will be simulated by a resistance in place to aid in rapid </a:t>
            </a:r>
          </a:p>
          <a:p>
            <a:r>
              <a:rPr lang="en-GB" sz="2000" dirty="0"/>
              <a:t> </a:t>
            </a:r>
            <a:r>
              <a:rPr lang="en-GB" sz="2000" dirty="0" smtClean="0"/>
              <a:t>     commissioning during EYETS.</a:t>
            </a:r>
          </a:p>
          <a:p>
            <a:endParaRPr lang="en-GB" sz="2000" dirty="0" smtClean="0"/>
          </a:p>
          <a:p>
            <a:pPr marL="342900" indent="-342900">
              <a:buFont typeface="Wingdings" charset="2"/>
              <a:buChar char="Ø"/>
            </a:pPr>
            <a:r>
              <a:rPr lang="en-GB" sz="2000" dirty="0" smtClean="0"/>
              <a:t>Communication cable from USC to UXC to be installed in main cable chains in Jan 2019 </a:t>
            </a:r>
            <a:endParaRPr lang="en-GB" sz="2000" dirty="0"/>
          </a:p>
          <a:p>
            <a:pPr marL="342900" indent="-342900">
              <a:buFont typeface="Wingdings" charset="2"/>
              <a:buChar char="Ø"/>
            </a:pPr>
            <a:endParaRPr lang="en-GB" sz="2000" dirty="0"/>
          </a:p>
          <a:p>
            <a:pPr marL="342900" indent="-342900">
              <a:buFont typeface="Wingdings" charset="2"/>
              <a:buChar char="Ø"/>
            </a:pPr>
            <a:r>
              <a:rPr lang="en-GB" sz="2000" dirty="0" smtClean="0"/>
              <a:t>Cable </a:t>
            </a:r>
            <a:r>
              <a:rPr lang="en-GB" sz="2000" dirty="0"/>
              <a:t>installation, 2 weeks for each station starting in March 2019 and finishing in March 2020</a:t>
            </a:r>
          </a:p>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531" y="1774380"/>
            <a:ext cx="2927517" cy="3903356"/>
          </a:xfrm>
          <a:prstGeom prst="rect">
            <a:avLst/>
          </a:prstGeom>
        </p:spPr>
      </p:pic>
    </p:spTree>
    <p:extLst>
      <p:ext uri="{BB962C8B-B14F-4D97-AF65-F5344CB8AC3E}">
        <p14:creationId xmlns:p14="http://schemas.microsoft.com/office/powerpoint/2010/main" val="171977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Cooling</a:t>
            </a:r>
            <a:endParaRPr lang="en-GB" dirty="0"/>
          </a:p>
        </p:txBody>
      </p:sp>
      <p:sp>
        <p:nvSpPr>
          <p:cNvPr id="3" name="Content Placeholder 2"/>
          <p:cNvSpPr>
            <a:spLocks noGrp="1"/>
          </p:cNvSpPr>
          <p:nvPr>
            <p:ph idx="1"/>
          </p:nvPr>
        </p:nvSpPr>
        <p:spPr/>
        <p:txBody>
          <a:bodyPr/>
          <a:lstStyle/>
          <a:p>
            <a:r>
              <a:rPr lang="en-GB" dirty="0" smtClean="0"/>
              <a:t>Power 20W per chamber</a:t>
            </a:r>
          </a:p>
          <a:p>
            <a:r>
              <a:rPr lang="en-GB" dirty="0" smtClean="0"/>
              <a:t>Cooling circuit for </a:t>
            </a:r>
            <a:r>
              <a:rPr lang="en-GB" dirty="0" smtClean="0"/>
              <a:t>RE3/1</a:t>
            </a:r>
          </a:p>
          <a:p>
            <a:pPr lvl="4"/>
            <a:r>
              <a:rPr lang="en-GB" dirty="0" smtClean="0"/>
              <a:t>Installed with chamber in EYETS</a:t>
            </a:r>
            <a:endParaRPr lang="en-GB" dirty="0" smtClean="0"/>
          </a:p>
          <a:p>
            <a:r>
              <a:rPr lang="en-GB" dirty="0" smtClean="0"/>
              <a:t>Cooling circuit for </a:t>
            </a:r>
            <a:r>
              <a:rPr lang="en-GB" dirty="0" smtClean="0"/>
              <a:t>RE4/1	</a:t>
            </a:r>
          </a:p>
          <a:p>
            <a:pPr marL="457200" lvl="1" indent="0">
              <a:buNone/>
            </a:pPr>
            <a:r>
              <a:rPr lang="en-GB" dirty="0"/>
              <a:t>	</a:t>
            </a:r>
            <a:r>
              <a:rPr lang="en-GB" dirty="0" smtClean="0"/>
              <a:t>	RE+4/1 installed 	24 July 		5 days</a:t>
            </a:r>
          </a:p>
          <a:p>
            <a:pPr marL="457200" lvl="1" indent="0">
              <a:buNone/>
            </a:pPr>
            <a:r>
              <a:rPr lang="en-GB" dirty="0"/>
              <a:t>	</a:t>
            </a:r>
            <a:r>
              <a:rPr lang="en-GB" dirty="0" smtClean="0"/>
              <a:t>	RE-4/1	 installed	16 March 	5 days</a:t>
            </a:r>
            <a:endParaRPr lang="en-GB" dirty="0" smtClean="0"/>
          </a:p>
          <a:p>
            <a:pPr lvl="8"/>
            <a:endParaRPr lang="en-GB" dirty="0" smtClean="0"/>
          </a:p>
          <a:p>
            <a:pPr lvl="8"/>
            <a:endParaRPr lang="en-GB" dirty="0"/>
          </a:p>
        </p:txBody>
      </p:sp>
    </p:spTree>
    <p:extLst>
      <p:ext uri="{BB962C8B-B14F-4D97-AF65-F5344CB8AC3E}">
        <p14:creationId xmlns:p14="http://schemas.microsoft.com/office/powerpoint/2010/main" val="185828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 cooling link to RE3/2</a:t>
            </a:r>
            <a:endParaRPr lang="en-GB" dirty="0"/>
          </a:p>
        </p:txBody>
      </p:sp>
      <p:sp>
        <p:nvSpPr>
          <p:cNvPr id="13" name="TextBox 12"/>
          <p:cNvSpPr txBox="1"/>
          <p:nvPr/>
        </p:nvSpPr>
        <p:spPr>
          <a:xfrm>
            <a:off x="333167" y="5622147"/>
            <a:ext cx="5214024" cy="677104"/>
          </a:xfrm>
          <a:prstGeom prst="rect">
            <a:avLst/>
          </a:prstGeom>
          <a:solidFill>
            <a:srgbClr val="FFC000"/>
          </a:solidFill>
        </p:spPr>
        <p:txBody>
          <a:bodyPr wrap="square" lIns="91436" tIns="45718" rIns="91436" bIns="45718" rtlCol="0">
            <a:spAutoFit/>
          </a:bodyPr>
          <a:lstStyle/>
          <a:p>
            <a:r>
              <a:rPr lang="en-GB" dirty="0" smtClean="0"/>
              <a:t>The rigid copper piping will be replaced by flexible hose links to reduce the strain on the unions.</a:t>
            </a:r>
            <a:endParaRPr lang="en-GB" dirty="0"/>
          </a:p>
        </p:txBody>
      </p:sp>
      <p:sp>
        <p:nvSpPr>
          <p:cNvPr id="14" name="Slide Number Placeholder 13"/>
          <p:cNvSpPr>
            <a:spLocks noGrp="1"/>
          </p:cNvSpPr>
          <p:nvPr>
            <p:ph type="sldNum" sz="quarter" idx="12"/>
          </p:nvPr>
        </p:nvSpPr>
        <p:spPr/>
        <p:txBody>
          <a:bodyPr/>
          <a:lstStyle/>
          <a:p>
            <a:fld id="{A7F6C5AA-CC08-F142-945E-BC6481BB1251}" type="slidenum">
              <a:rPr lang="en-US" smtClean="0">
                <a:solidFill>
                  <a:prstClr val="black">
                    <a:tint val="75000"/>
                  </a:prstClr>
                </a:solidFill>
              </a:rPr>
              <a:pPr/>
              <a:t>19</a:t>
            </a:fld>
            <a:endParaRPr lang="en-US">
              <a:solidFill>
                <a:prstClr val="black">
                  <a:tint val="7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8923" y="1468507"/>
            <a:ext cx="5863354" cy="3754639"/>
          </a:xfrm>
          <a:prstGeom prst="rect">
            <a:avLst/>
          </a:prstGeom>
        </p:spPr>
      </p:pic>
      <p:sp>
        <p:nvSpPr>
          <p:cNvPr id="16" name="TextBox 15"/>
          <p:cNvSpPr txBox="1"/>
          <p:nvPr/>
        </p:nvSpPr>
        <p:spPr>
          <a:xfrm>
            <a:off x="7130584" y="5429787"/>
            <a:ext cx="4223216" cy="384719"/>
          </a:xfrm>
          <a:prstGeom prst="rect">
            <a:avLst/>
          </a:prstGeom>
          <a:noFill/>
        </p:spPr>
        <p:txBody>
          <a:bodyPr wrap="square" lIns="91436" tIns="45718" rIns="91436" bIns="45718" rtlCol="0">
            <a:spAutoFit/>
          </a:bodyPr>
          <a:lstStyle/>
          <a:p>
            <a:r>
              <a:rPr lang="en-GB" dirty="0"/>
              <a:t>x</a:t>
            </a:r>
            <a:r>
              <a:rPr lang="en-GB" dirty="0" smtClean="0"/>
              <a:t>2 RE3/2 circuits feed x1 RE3/1 chamber</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89" y="2858625"/>
            <a:ext cx="4635473" cy="2607454"/>
          </a:xfrm>
          <a:prstGeom prst="rect">
            <a:avLst/>
          </a:prstGeom>
        </p:spPr>
      </p:pic>
    </p:spTree>
    <p:extLst>
      <p:ext uri="{BB962C8B-B14F-4D97-AF65-F5344CB8AC3E}">
        <p14:creationId xmlns:p14="http://schemas.microsoft.com/office/powerpoint/2010/main" val="19165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6693" y="914553"/>
            <a:ext cx="11400904" cy="4329191"/>
          </a:xfrm>
          <a:prstGeom prst="rect">
            <a:avLst/>
          </a:prstGeom>
        </p:spPr>
      </p:pic>
      <p:sp>
        <p:nvSpPr>
          <p:cNvPr id="5" name="TextBox 4"/>
          <p:cNvSpPr txBox="1"/>
          <p:nvPr/>
        </p:nvSpPr>
        <p:spPr>
          <a:xfrm>
            <a:off x="3069767" y="535576"/>
            <a:ext cx="5956759" cy="461665"/>
          </a:xfrm>
          <a:prstGeom prst="rect">
            <a:avLst/>
          </a:prstGeom>
          <a:noFill/>
        </p:spPr>
        <p:txBody>
          <a:bodyPr wrap="none" rtlCol="0">
            <a:spAutoFit/>
          </a:bodyPr>
          <a:lstStyle/>
          <a:p>
            <a:r>
              <a:rPr lang="en-GB" sz="2400" b="1" i="1" u="sng" dirty="0" smtClean="0">
                <a:solidFill>
                  <a:srgbClr val="7030A0"/>
                </a:solidFill>
              </a:rPr>
              <a:t>RE3/1 &amp; RE4/1 Service Installation during LS2</a:t>
            </a:r>
            <a:endParaRPr lang="en-GB" sz="2400" b="1" i="1" u="sng" dirty="0">
              <a:solidFill>
                <a:srgbClr val="7030A0"/>
              </a:solidFill>
            </a:endParaRPr>
          </a:p>
        </p:txBody>
      </p:sp>
      <p:sp>
        <p:nvSpPr>
          <p:cNvPr id="2" name="TextBox 1"/>
          <p:cNvSpPr txBox="1"/>
          <p:nvPr/>
        </p:nvSpPr>
        <p:spPr>
          <a:xfrm>
            <a:off x="583893" y="5596568"/>
            <a:ext cx="12768549" cy="923330"/>
          </a:xfrm>
          <a:prstGeom prst="rect">
            <a:avLst/>
          </a:prstGeom>
          <a:noFill/>
        </p:spPr>
        <p:txBody>
          <a:bodyPr wrap="square" rtlCol="0">
            <a:spAutoFit/>
          </a:bodyPr>
          <a:lstStyle/>
          <a:p>
            <a:r>
              <a:rPr lang="en-GB" dirty="0" smtClean="0"/>
              <a:t>Main cable chain installation starts in last week of Jan 2019 and is available for 4 weeks</a:t>
            </a:r>
          </a:p>
          <a:p>
            <a:r>
              <a:rPr lang="en-GB" dirty="0" smtClean="0"/>
              <a:t>HV, gas and LV communication.</a:t>
            </a:r>
          </a:p>
          <a:p>
            <a:r>
              <a:rPr lang="en-GB" dirty="0" smtClean="0"/>
              <a:t>Alternative April 2020 for the –Z Main Cable chain</a:t>
            </a:r>
            <a:endParaRPr lang="en-GB" dirty="0"/>
          </a:p>
        </p:txBody>
      </p:sp>
    </p:spTree>
    <p:extLst>
      <p:ext uri="{BB962C8B-B14F-4D97-AF65-F5344CB8AC3E}">
        <p14:creationId xmlns:p14="http://schemas.microsoft.com/office/powerpoint/2010/main" val="407885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31637" y="508690"/>
            <a:ext cx="6624736" cy="6349311"/>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rot="7866827">
            <a:off x="4723491" y="4708737"/>
            <a:ext cx="576064" cy="120603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rot="10800000">
            <a:off x="2159563" y="164638"/>
            <a:ext cx="576064" cy="1056117"/>
          </a:xfrm>
          <a:prstGeom prst="rect">
            <a:avLst/>
          </a:prstGeom>
          <a:noFill/>
          <a:ln w="9525">
            <a:noFill/>
            <a:miter lim="800000"/>
            <a:headEnd/>
            <a:tailEnd/>
          </a:ln>
        </p:spPr>
      </p:pic>
      <p:sp>
        <p:nvSpPr>
          <p:cNvPr id="5" name="Полилиния 4"/>
          <p:cNvSpPr/>
          <p:nvPr/>
        </p:nvSpPr>
        <p:spPr>
          <a:xfrm>
            <a:off x="8688288" y="2084851"/>
            <a:ext cx="288032" cy="192021"/>
          </a:xfrm>
          <a:custGeom>
            <a:avLst/>
            <a:gdLst>
              <a:gd name="connsiteX0" fmla="*/ 0 w 147108"/>
              <a:gd name="connsiteY0" fmla="*/ 22225 h 46567"/>
              <a:gd name="connsiteX1" fmla="*/ 53975 w 147108"/>
              <a:gd name="connsiteY1" fmla="*/ 3175 h 46567"/>
              <a:gd name="connsiteX2" fmla="*/ 63500 w 147108"/>
              <a:gd name="connsiteY2" fmla="*/ 41275 h 46567"/>
              <a:gd name="connsiteX3" fmla="*/ 133350 w 147108"/>
              <a:gd name="connsiteY3" fmla="*/ 34925 h 46567"/>
              <a:gd name="connsiteX4" fmla="*/ 146050 w 147108"/>
              <a:gd name="connsiteY4" fmla="*/ 22225 h 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08" h="46567">
                <a:moveTo>
                  <a:pt x="0" y="22225"/>
                </a:moveTo>
                <a:cubicBezTo>
                  <a:pt x="21696" y="11112"/>
                  <a:pt x="43392" y="0"/>
                  <a:pt x="53975" y="3175"/>
                </a:cubicBezTo>
                <a:cubicBezTo>
                  <a:pt x="64558" y="6350"/>
                  <a:pt x="50271" y="35983"/>
                  <a:pt x="63500" y="41275"/>
                </a:cubicBezTo>
                <a:cubicBezTo>
                  <a:pt x="76729" y="46567"/>
                  <a:pt x="119592" y="38100"/>
                  <a:pt x="133350" y="34925"/>
                </a:cubicBezTo>
                <a:cubicBezTo>
                  <a:pt x="147108" y="31750"/>
                  <a:pt x="146579" y="26987"/>
                  <a:pt x="146050" y="222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6" name="Полилиния 5"/>
          <p:cNvSpPr/>
          <p:nvPr/>
        </p:nvSpPr>
        <p:spPr>
          <a:xfrm rot="2392927">
            <a:off x="7824192" y="1412776"/>
            <a:ext cx="288032" cy="192021"/>
          </a:xfrm>
          <a:custGeom>
            <a:avLst/>
            <a:gdLst>
              <a:gd name="connsiteX0" fmla="*/ 0 w 147108"/>
              <a:gd name="connsiteY0" fmla="*/ 22225 h 46567"/>
              <a:gd name="connsiteX1" fmla="*/ 53975 w 147108"/>
              <a:gd name="connsiteY1" fmla="*/ 3175 h 46567"/>
              <a:gd name="connsiteX2" fmla="*/ 63500 w 147108"/>
              <a:gd name="connsiteY2" fmla="*/ 41275 h 46567"/>
              <a:gd name="connsiteX3" fmla="*/ 133350 w 147108"/>
              <a:gd name="connsiteY3" fmla="*/ 34925 h 46567"/>
              <a:gd name="connsiteX4" fmla="*/ 146050 w 147108"/>
              <a:gd name="connsiteY4" fmla="*/ 22225 h 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08" h="46567">
                <a:moveTo>
                  <a:pt x="0" y="22225"/>
                </a:moveTo>
                <a:cubicBezTo>
                  <a:pt x="21696" y="11112"/>
                  <a:pt x="43392" y="0"/>
                  <a:pt x="53975" y="3175"/>
                </a:cubicBezTo>
                <a:cubicBezTo>
                  <a:pt x="64558" y="6350"/>
                  <a:pt x="50271" y="35983"/>
                  <a:pt x="63500" y="41275"/>
                </a:cubicBezTo>
                <a:cubicBezTo>
                  <a:pt x="76729" y="46567"/>
                  <a:pt x="119592" y="38100"/>
                  <a:pt x="133350" y="34925"/>
                </a:cubicBezTo>
                <a:cubicBezTo>
                  <a:pt x="147108" y="31750"/>
                  <a:pt x="146579" y="26987"/>
                  <a:pt x="146050" y="222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7" name="Полилиния 36"/>
          <p:cNvSpPr/>
          <p:nvPr/>
        </p:nvSpPr>
        <p:spPr>
          <a:xfrm>
            <a:off x="5432755" y="3228441"/>
            <a:ext cx="3794151" cy="3074011"/>
          </a:xfrm>
          <a:custGeom>
            <a:avLst/>
            <a:gdLst>
              <a:gd name="connsiteX0" fmla="*/ 2779776 w 2845613"/>
              <a:gd name="connsiteY0" fmla="*/ 0 h 2305508"/>
              <a:gd name="connsiteX1" fmla="*/ 2830983 w 2845613"/>
              <a:gd name="connsiteY1" fmla="*/ 358445 h 2305508"/>
              <a:gd name="connsiteX2" fmla="*/ 2691994 w 2845613"/>
              <a:gd name="connsiteY2" fmla="*/ 753466 h 2305508"/>
              <a:gd name="connsiteX3" fmla="*/ 2699309 w 2845613"/>
              <a:gd name="connsiteY3" fmla="*/ 1426464 h 2305508"/>
              <a:gd name="connsiteX4" fmla="*/ 2567636 w 2845613"/>
              <a:gd name="connsiteY4" fmla="*/ 1901952 h 2305508"/>
              <a:gd name="connsiteX5" fmla="*/ 2596896 w 2845613"/>
              <a:gd name="connsiteY5" fmla="*/ 2260397 h 2305508"/>
              <a:gd name="connsiteX6" fmla="*/ 1272845 w 2845613"/>
              <a:gd name="connsiteY6" fmla="*/ 2172615 h 2305508"/>
              <a:gd name="connsiteX7" fmla="*/ 658368 w 2845613"/>
              <a:gd name="connsiteY7" fmla="*/ 2253082 h 2305508"/>
              <a:gd name="connsiteX8" fmla="*/ 321869 w 2845613"/>
              <a:gd name="connsiteY8" fmla="*/ 1945843 h 2305508"/>
              <a:gd name="connsiteX9" fmla="*/ 0 w 2845613"/>
              <a:gd name="connsiteY9" fmla="*/ 1645920 h 2305508"/>
              <a:gd name="connsiteX10" fmla="*/ 0 w 2845613"/>
              <a:gd name="connsiteY10" fmla="*/ 1645920 h 23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5613" h="2305508">
                <a:moveTo>
                  <a:pt x="2779776" y="0"/>
                </a:moveTo>
                <a:cubicBezTo>
                  <a:pt x="2812694" y="116433"/>
                  <a:pt x="2845613" y="232867"/>
                  <a:pt x="2830983" y="358445"/>
                </a:cubicBezTo>
                <a:cubicBezTo>
                  <a:pt x="2816353" y="484023"/>
                  <a:pt x="2713940" y="575463"/>
                  <a:pt x="2691994" y="753466"/>
                </a:cubicBezTo>
                <a:cubicBezTo>
                  <a:pt x="2670048" y="931469"/>
                  <a:pt x="2720035" y="1235050"/>
                  <a:pt x="2699309" y="1426464"/>
                </a:cubicBezTo>
                <a:cubicBezTo>
                  <a:pt x="2678583" y="1617878"/>
                  <a:pt x="2584705" y="1762963"/>
                  <a:pt x="2567636" y="1901952"/>
                </a:cubicBezTo>
                <a:cubicBezTo>
                  <a:pt x="2550567" y="2040941"/>
                  <a:pt x="2812695" y="2215286"/>
                  <a:pt x="2596896" y="2260397"/>
                </a:cubicBezTo>
                <a:cubicBezTo>
                  <a:pt x="2381097" y="2305508"/>
                  <a:pt x="1595933" y="2173834"/>
                  <a:pt x="1272845" y="2172615"/>
                </a:cubicBezTo>
                <a:cubicBezTo>
                  <a:pt x="949757" y="2171396"/>
                  <a:pt x="816864" y="2290877"/>
                  <a:pt x="658368" y="2253082"/>
                </a:cubicBezTo>
                <a:cubicBezTo>
                  <a:pt x="499872" y="2215287"/>
                  <a:pt x="321869" y="1945843"/>
                  <a:pt x="321869" y="1945843"/>
                </a:cubicBezTo>
                <a:lnTo>
                  <a:pt x="0" y="1645920"/>
                </a:lnTo>
                <a:lnTo>
                  <a:pt x="0" y="164592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8" name="Полилиния 37"/>
          <p:cNvSpPr/>
          <p:nvPr/>
        </p:nvSpPr>
        <p:spPr>
          <a:xfrm>
            <a:off x="5149902" y="2750515"/>
            <a:ext cx="2574949" cy="3140659"/>
          </a:xfrm>
          <a:custGeom>
            <a:avLst/>
            <a:gdLst>
              <a:gd name="connsiteX0" fmla="*/ 1931212 w 1931212"/>
              <a:gd name="connsiteY0" fmla="*/ 0 h 2355494"/>
              <a:gd name="connsiteX1" fmla="*/ 1770278 w 1931212"/>
              <a:gd name="connsiteY1" fmla="*/ 277978 h 2355494"/>
              <a:gd name="connsiteX2" fmla="*/ 1455724 w 1931212"/>
              <a:gd name="connsiteY2" fmla="*/ 577901 h 2355494"/>
              <a:gd name="connsiteX3" fmla="*/ 1207008 w 1931212"/>
              <a:gd name="connsiteY3" fmla="*/ 1060704 h 2355494"/>
              <a:gd name="connsiteX4" fmla="*/ 790041 w 1931212"/>
              <a:gd name="connsiteY4" fmla="*/ 1309421 h 2355494"/>
              <a:gd name="connsiteX5" fmla="*/ 672998 w 1931212"/>
              <a:gd name="connsiteY5" fmla="*/ 1697127 h 2355494"/>
              <a:gd name="connsiteX6" fmla="*/ 460857 w 1931212"/>
              <a:gd name="connsiteY6" fmla="*/ 2267712 h 2355494"/>
              <a:gd name="connsiteX7" fmla="*/ 0 w 1931212"/>
              <a:gd name="connsiteY7" fmla="*/ 2223821 h 235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1212" h="2355494">
                <a:moveTo>
                  <a:pt x="1931212" y="0"/>
                </a:moveTo>
                <a:cubicBezTo>
                  <a:pt x="1890369" y="90830"/>
                  <a:pt x="1849526" y="181661"/>
                  <a:pt x="1770278" y="277978"/>
                </a:cubicBezTo>
                <a:cubicBezTo>
                  <a:pt x="1691030" y="374295"/>
                  <a:pt x="1549602" y="447447"/>
                  <a:pt x="1455724" y="577901"/>
                </a:cubicBezTo>
                <a:cubicBezTo>
                  <a:pt x="1361846" y="708355"/>
                  <a:pt x="1317955" y="938784"/>
                  <a:pt x="1207008" y="1060704"/>
                </a:cubicBezTo>
                <a:cubicBezTo>
                  <a:pt x="1096061" y="1182624"/>
                  <a:pt x="879043" y="1203350"/>
                  <a:pt x="790041" y="1309421"/>
                </a:cubicBezTo>
                <a:cubicBezTo>
                  <a:pt x="701039" y="1415492"/>
                  <a:pt x="727862" y="1537412"/>
                  <a:pt x="672998" y="1697127"/>
                </a:cubicBezTo>
                <a:cubicBezTo>
                  <a:pt x="618134" y="1856842"/>
                  <a:pt x="573023" y="2179930"/>
                  <a:pt x="460857" y="2267712"/>
                </a:cubicBezTo>
                <a:cubicBezTo>
                  <a:pt x="348691" y="2355494"/>
                  <a:pt x="174345" y="2289657"/>
                  <a:pt x="0" y="2223821"/>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9" name="Прямоугольник 38"/>
          <p:cNvSpPr/>
          <p:nvPr/>
        </p:nvSpPr>
        <p:spPr>
          <a:xfrm rot="5756379">
            <a:off x="9076727" y="3241284"/>
            <a:ext cx="95496" cy="782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0" name="Стрелка вправо 39"/>
          <p:cNvSpPr/>
          <p:nvPr/>
        </p:nvSpPr>
        <p:spPr>
          <a:xfrm rot="2859634">
            <a:off x="5775381" y="5933281"/>
            <a:ext cx="449217" cy="11023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1" name="Стрелка вправо 40"/>
          <p:cNvSpPr/>
          <p:nvPr/>
        </p:nvSpPr>
        <p:spPr>
          <a:xfrm rot="6567553">
            <a:off x="5744596" y="5237165"/>
            <a:ext cx="449217" cy="11023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2" name="Прямоугольник 41"/>
          <p:cNvSpPr/>
          <p:nvPr/>
        </p:nvSpPr>
        <p:spPr>
          <a:xfrm rot="7225452">
            <a:off x="7634273" y="2795179"/>
            <a:ext cx="136115" cy="8279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3" name="Прямоугольник 42"/>
          <p:cNvSpPr/>
          <p:nvPr/>
        </p:nvSpPr>
        <p:spPr>
          <a:xfrm rot="9938206">
            <a:off x="6485385" y="1333433"/>
            <a:ext cx="142049" cy="6095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4" name="Прямоугольник 43"/>
          <p:cNvSpPr/>
          <p:nvPr/>
        </p:nvSpPr>
        <p:spPr>
          <a:xfrm rot="8048654" flipV="1">
            <a:off x="7262452" y="2496958"/>
            <a:ext cx="115824" cy="8891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5" name="Прямоугольник 44"/>
          <p:cNvSpPr/>
          <p:nvPr/>
        </p:nvSpPr>
        <p:spPr>
          <a:xfrm>
            <a:off x="1199456" y="5445225"/>
            <a:ext cx="3168352" cy="1323439"/>
          </a:xfrm>
          <a:prstGeom prst="rect">
            <a:avLst/>
          </a:prstGeom>
          <a:ln>
            <a:solidFill>
              <a:srgbClr val="FF0000"/>
            </a:solidFill>
          </a:ln>
        </p:spPr>
        <p:txBody>
          <a:bodyPr wrap="square">
            <a:spAutoFit/>
          </a:bodyPr>
          <a:lstStyle/>
          <a:p>
            <a:pPr defTabSz="1219170"/>
            <a:r>
              <a:rPr lang="en-GB" sz="1600" b="1" dirty="0">
                <a:solidFill>
                  <a:prstClr val="black"/>
                </a:solidFill>
              </a:rPr>
              <a:t>D</a:t>
            </a:r>
            <a:r>
              <a:rPr lang="en-GB" sz="1600" b="1" dirty="0" smtClean="0">
                <a:solidFill>
                  <a:prstClr val="black"/>
                </a:solidFill>
              </a:rPr>
              <a:t>iagram </a:t>
            </a:r>
            <a:r>
              <a:rPr lang="en-GB" sz="1600" b="1" dirty="0">
                <a:solidFill>
                  <a:prstClr val="black"/>
                </a:solidFill>
              </a:rPr>
              <a:t>of </a:t>
            </a:r>
            <a:r>
              <a:rPr lang="en-GB" sz="1600" b="1" dirty="0" smtClean="0">
                <a:solidFill>
                  <a:prstClr val="black"/>
                </a:solidFill>
              </a:rPr>
              <a:t>1 channel per 2 chambers. Flexible hose from the “T” mounted on the mini manifold.</a:t>
            </a:r>
          </a:p>
          <a:p>
            <a:pPr defTabSz="1219170"/>
            <a:r>
              <a:rPr lang="en-GB" sz="1600" b="1" dirty="0" smtClean="0">
                <a:solidFill>
                  <a:prstClr val="black"/>
                </a:solidFill>
              </a:rPr>
              <a:t>The two RE4/1s will also be linked by flexibles.</a:t>
            </a:r>
            <a:endParaRPr lang="en-GB" sz="1600" dirty="0">
              <a:solidFill>
                <a:prstClr val="black"/>
              </a:solidFill>
            </a:endParaRPr>
          </a:p>
        </p:txBody>
      </p:sp>
      <p:sp>
        <p:nvSpPr>
          <p:cNvPr id="46" name="Полилиния 45"/>
          <p:cNvSpPr/>
          <p:nvPr/>
        </p:nvSpPr>
        <p:spPr>
          <a:xfrm>
            <a:off x="4803648" y="2574952"/>
            <a:ext cx="2492045" cy="2691993"/>
          </a:xfrm>
          <a:custGeom>
            <a:avLst/>
            <a:gdLst>
              <a:gd name="connsiteX0" fmla="*/ 1869034 w 1869034"/>
              <a:gd name="connsiteY0" fmla="*/ 0 h 2018995"/>
              <a:gd name="connsiteX1" fmla="*/ 1525219 w 1869034"/>
              <a:gd name="connsiteY1" fmla="*/ 256032 h 2018995"/>
              <a:gd name="connsiteX2" fmla="*/ 1298448 w 1869034"/>
              <a:gd name="connsiteY2" fmla="*/ 563270 h 2018995"/>
              <a:gd name="connsiteX3" fmla="*/ 713232 w 1869034"/>
              <a:gd name="connsiteY3" fmla="*/ 907085 h 2018995"/>
              <a:gd name="connsiteX4" fmla="*/ 662026 w 1869034"/>
              <a:gd name="connsiteY4" fmla="*/ 1133856 h 2018995"/>
              <a:gd name="connsiteX5" fmla="*/ 54864 w 1869034"/>
              <a:gd name="connsiteY5" fmla="*/ 1565453 h 2018995"/>
              <a:gd name="connsiteX6" fmla="*/ 332842 w 1869034"/>
              <a:gd name="connsiteY6" fmla="*/ 2018995 h 201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034" h="2018995">
                <a:moveTo>
                  <a:pt x="1869034" y="0"/>
                </a:moveTo>
                <a:cubicBezTo>
                  <a:pt x="1744675" y="81077"/>
                  <a:pt x="1620317" y="162154"/>
                  <a:pt x="1525219" y="256032"/>
                </a:cubicBezTo>
                <a:cubicBezTo>
                  <a:pt x="1430121" y="349910"/>
                  <a:pt x="1433779" y="454761"/>
                  <a:pt x="1298448" y="563270"/>
                </a:cubicBezTo>
                <a:cubicBezTo>
                  <a:pt x="1163117" y="671779"/>
                  <a:pt x="819302" y="811987"/>
                  <a:pt x="713232" y="907085"/>
                </a:cubicBezTo>
                <a:cubicBezTo>
                  <a:pt x="607162" y="1002183"/>
                  <a:pt x="771754" y="1024128"/>
                  <a:pt x="662026" y="1133856"/>
                </a:cubicBezTo>
                <a:cubicBezTo>
                  <a:pt x="552298" y="1243584"/>
                  <a:pt x="109728" y="1417930"/>
                  <a:pt x="54864" y="1565453"/>
                </a:cubicBezTo>
                <a:cubicBezTo>
                  <a:pt x="0" y="1712976"/>
                  <a:pt x="296266" y="1955597"/>
                  <a:pt x="332842" y="2018995"/>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47" name="Стрелка вправо 46"/>
          <p:cNvSpPr/>
          <p:nvPr/>
        </p:nvSpPr>
        <p:spPr>
          <a:xfrm rot="19547166">
            <a:off x="5032006" y="4313841"/>
            <a:ext cx="449217" cy="11023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9" name="Полилиния 48"/>
          <p:cNvSpPr/>
          <p:nvPr/>
        </p:nvSpPr>
        <p:spPr>
          <a:xfrm>
            <a:off x="3039873" y="1375258"/>
            <a:ext cx="3407257" cy="4333849"/>
          </a:xfrm>
          <a:custGeom>
            <a:avLst/>
            <a:gdLst>
              <a:gd name="connsiteX0" fmla="*/ 2555443 w 2555443"/>
              <a:gd name="connsiteY0" fmla="*/ 0 h 3250387"/>
              <a:gd name="connsiteX1" fmla="*/ 2145792 w 2555443"/>
              <a:gd name="connsiteY1" fmla="*/ 73152 h 3250387"/>
              <a:gd name="connsiteX2" fmla="*/ 1772717 w 2555443"/>
              <a:gd name="connsiteY2" fmla="*/ 256032 h 3250387"/>
              <a:gd name="connsiteX3" fmla="*/ 1085088 w 2555443"/>
              <a:gd name="connsiteY3" fmla="*/ 336499 h 3250387"/>
              <a:gd name="connsiteX4" fmla="*/ 690067 w 2555443"/>
              <a:gd name="connsiteY4" fmla="*/ 512064 h 3250387"/>
              <a:gd name="connsiteX5" fmla="*/ 39014 w 2555443"/>
              <a:gd name="connsiteY5" fmla="*/ 607162 h 3250387"/>
              <a:gd name="connsiteX6" fmla="*/ 455981 w 2555443"/>
              <a:gd name="connsiteY6" fmla="*/ 1441095 h 3250387"/>
              <a:gd name="connsiteX7" fmla="*/ 221894 w 2555443"/>
              <a:gd name="connsiteY7" fmla="*/ 1887322 h 3250387"/>
              <a:gd name="connsiteX8" fmla="*/ 521818 w 2555443"/>
              <a:gd name="connsiteY8" fmla="*/ 2392071 h 3250387"/>
              <a:gd name="connsiteX9" fmla="*/ 902208 w 2555443"/>
              <a:gd name="connsiteY9" fmla="*/ 2750515 h 3250387"/>
              <a:gd name="connsiteX10" fmla="*/ 1092403 w 2555443"/>
              <a:gd name="connsiteY10" fmla="*/ 3189427 h 3250387"/>
              <a:gd name="connsiteX11" fmla="*/ 1458163 w 2555443"/>
              <a:gd name="connsiteY11" fmla="*/ 3116275 h 325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443" h="3250387">
                <a:moveTo>
                  <a:pt x="2555443" y="0"/>
                </a:moveTo>
                <a:cubicBezTo>
                  <a:pt x="2415844" y="15240"/>
                  <a:pt x="2276246" y="30480"/>
                  <a:pt x="2145792" y="73152"/>
                </a:cubicBezTo>
                <a:cubicBezTo>
                  <a:pt x="2015338" y="115824"/>
                  <a:pt x="1949501" y="212141"/>
                  <a:pt x="1772717" y="256032"/>
                </a:cubicBezTo>
                <a:cubicBezTo>
                  <a:pt x="1595933" y="299923"/>
                  <a:pt x="1265530" y="293827"/>
                  <a:pt x="1085088" y="336499"/>
                </a:cubicBezTo>
                <a:cubicBezTo>
                  <a:pt x="904646" y="379171"/>
                  <a:pt x="864413" y="466953"/>
                  <a:pt x="690067" y="512064"/>
                </a:cubicBezTo>
                <a:cubicBezTo>
                  <a:pt x="515721" y="557175"/>
                  <a:pt x="78028" y="452324"/>
                  <a:pt x="39014" y="607162"/>
                </a:cubicBezTo>
                <a:cubicBezTo>
                  <a:pt x="0" y="762001"/>
                  <a:pt x="425501" y="1227735"/>
                  <a:pt x="455981" y="1441095"/>
                </a:cubicBezTo>
                <a:cubicBezTo>
                  <a:pt x="486461" y="1654455"/>
                  <a:pt x="210921" y="1728826"/>
                  <a:pt x="221894" y="1887322"/>
                </a:cubicBezTo>
                <a:cubicBezTo>
                  <a:pt x="232867" y="2045818"/>
                  <a:pt x="408432" y="2248206"/>
                  <a:pt x="521818" y="2392071"/>
                </a:cubicBezTo>
                <a:cubicBezTo>
                  <a:pt x="635204" y="2535936"/>
                  <a:pt x="807111" y="2617622"/>
                  <a:pt x="902208" y="2750515"/>
                </a:cubicBezTo>
                <a:cubicBezTo>
                  <a:pt x="997306" y="2883408"/>
                  <a:pt x="999744" y="3128467"/>
                  <a:pt x="1092403" y="3189427"/>
                </a:cubicBezTo>
                <a:cubicBezTo>
                  <a:pt x="1185062" y="3250387"/>
                  <a:pt x="1321612" y="3183331"/>
                  <a:pt x="1458163" y="3116275"/>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50" name="Стрелка вправо 49"/>
          <p:cNvSpPr/>
          <p:nvPr/>
        </p:nvSpPr>
        <p:spPr>
          <a:xfrm rot="3017524">
            <a:off x="3368994" y="4349974"/>
            <a:ext cx="449217" cy="11023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51" name="TextBox 50"/>
          <p:cNvSpPr txBox="1"/>
          <p:nvPr/>
        </p:nvSpPr>
        <p:spPr>
          <a:xfrm>
            <a:off x="7728181" y="1796819"/>
            <a:ext cx="1152128" cy="338554"/>
          </a:xfrm>
          <a:prstGeom prst="rect">
            <a:avLst/>
          </a:prstGeom>
          <a:noFill/>
          <a:ln>
            <a:noFill/>
          </a:ln>
        </p:spPr>
        <p:txBody>
          <a:bodyPr wrap="square" rtlCol="0">
            <a:spAutoFit/>
          </a:bodyPr>
          <a:lstStyle/>
          <a:p>
            <a:pPr defTabSz="1219170"/>
            <a:r>
              <a:rPr lang="en-GB" sz="1600" b="1" dirty="0">
                <a:solidFill>
                  <a:prstClr val="white"/>
                </a:solidFill>
              </a:rPr>
              <a:t>RE4/1 </a:t>
            </a:r>
          </a:p>
        </p:txBody>
      </p:sp>
      <p:sp>
        <p:nvSpPr>
          <p:cNvPr id="52" name="TextBox 51"/>
          <p:cNvSpPr txBox="1"/>
          <p:nvPr/>
        </p:nvSpPr>
        <p:spPr>
          <a:xfrm rot="21002279">
            <a:off x="6397477" y="5922151"/>
            <a:ext cx="852833" cy="297454"/>
          </a:xfrm>
          <a:prstGeom prst="rect">
            <a:avLst/>
          </a:prstGeom>
          <a:noFill/>
          <a:ln>
            <a:noFill/>
          </a:ln>
        </p:spPr>
        <p:txBody>
          <a:bodyPr wrap="square" rtlCol="0">
            <a:spAutoFit/>
          </a:bodyPr>
          <a:lstStyle/>
          <a:p>
            <a:pPr defTabSz="1219170"/>
            <a:r>
              <a:rPr lang="en-GB" sz="1333" b="1" dirty="0">
                <a:solidFill>
                  <a:srgbClr val="FFC000"/>
                </a:solidFill>
              </a:rPr>
              <a:t>Supply</a:t>
            </a:r>
          </a:p>
        </p:txBody>
      </p:sp>
      <p:sp>
        <p:nvSpPr>
          <p:cNvPr id="53" name="TextBox 52"/>
          <p:cNvSpPr txBox="1"/>
          <p:nvPr/>
        </p:nvSpPr>
        <p:spPr>
          <a:xfrm rot="19377402">
            <a:off x="5828724" y="4160777"/>
            <a:ext cx="777984" cy="297454"/>
          </a:xfrm>
          <a:prstGeom prst="rect">
            <a:avLst/>
          </a:prstGeom>
          <a:noFill/>
          <a:ln>
            <a:noFill/>
          </a:ln>
        </p:spPr>
        <p:txBody>
          <a:bodyPr wrap="square" rtlCol="0">
            <a:spAutoFit/>
          </a:bodyPr>
          <a:lstStyle/>
          <a:p>
            <a:pPr defTabSz="1219170"/>
            <a:r>
              <a:rPr lang="en-GB" sz="1333" b="1" dirty="0">
                <a:solidFill>
                  <a:srgbClr val="92D050"/>
                </a:solidFill>
              </a:rPr>
              <a:t>Return</a:t>
            </a:r>
          </a:p>
        </p:txBody>
      </p:sp>
      <p:sp>
        <p:nvSpPr>
          <p:cNvPr id="23" name="Прямоугольник 22"/>
          <p:cNvSpPr/>
          <p:nvPr/>
        </p:nvSpPr>
        <p:spPr>
          <a:xfrm>
            <a:off x="3119670" y="1"/>
            <a:ext cx="3936437" cy="461665"/>
          </a:xfrm>
          <a:prstGeom prst="rect">
            <a:avLst/>
          </a:prstGeom>
        </p:spPr>
        <p:txBody>
          <a:bodyPr wrap="square">
            <a:spAutoFit/>
          </a:bodyPr>
          <a:lstStyle/>
          <a:p>
            <a:pPr algn="ctr" defTabSz="1219170"/>
            <a:r>
              <a:rPr lang="en-GB" sz="2400" b="1" dirty="0">
                <a:solidFill>
                  <a:prstClr val="black"/>
                </a:solidFill>
              </a:rPr>
              <a:t>RE4/1 </a:t>
            </a:r>
            <a:r>
              <a:rPr lang="en-GB" sz="2400" b="1" dirty="0" smtClean="0">
                <a:solidFill>
                  <a:prstClr val="black"/>
                </a:solidFill>
              </a:rPr>
              <a:t>Cooling manifolds </a:t>
            </a:r>
            <a:endParaRPr lang="en-GB" sz="2400" dirty="0">
              <a:solidFill>
                <a:prstClr val="black"/>
              </a:solidFill>
            </a:endParaRPr>
          </a:p>
        </p:txBody>
      </p:sp>
      <p:sp>
        <p:nvSpPr>
          <p:cNvPr id="24" name="TextBox 23"/>
          <p:cNvSpPr txBox="1"/>
          <p:nvPr/>
        </p:nvSpPr>
        <p:spPr>
          <a:xfrm>
            <a:off x="4175787" y="4677140"/>
            <a:ext cx="960107" cy="297454"/>
          </a:xfrm>
          <a:prstGeom prst="rect">
            <a:avLst/>
          </a:prstGeom>
          <a:noFill/>
          <a:ln>
            <a:noFill/>
          </a:ln>
        </p:spPr>
        <p:txBody>
          <a:bodyPr wrap="square" rtlCol="0">
            <a:spAutoFit/>
          </a:bodyPr>
          <a:lstStyle/>
          <a:p>
            <a:pPr defTabSz="1219170"/>
            <a:r>
              <a:rPr lang="en-GB" sz="1333" b="1" dirty="0">
                <a:solidFill>
                  <a:srgbClr val="4F81BD">
                    <a:lumMod val="75000"/>
                  </a:srgbClr>
                </a:solidFill>
              </a:rPr>
              <a:t>Manifold</a:t>
            </a:r>
          </a:p>
        </p:txBody>
      </p:sp>
    </p:spTree>
    <p:extLst>
      <p:ext uri="{BB962C8B-B14F-4D97-AF65-F5344CB8AC3E}">
        <p14:creationId xmlns:p14="http://schemas.microsoft.com/office/powerpoint/2010/main" val="337083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27577" y="972038"/>
            <a:ext cx="6030938" cy="4609403"/>
          </a:xfrm>
          <a:prstGeom prst="rect">
            <a:avLst/>
          </a:prstGeom>
        </p:spPr>
      </p:pic>
      <p:sp>
        <p:nvSpPr>
          <p:cNvPr id="6" name="TextBox 5"/>
          <p:cNvSpPr txBox="1"/>
          <p:nvPr/>
        </p:nvSpPr>
        <p:spPr>
          <a:xfrm>
            <a:off x="186612" y="798023"/>
            <a:ext cx="5871844" cy="1631216"/>
          </a:xfrm>
          <a:prstGeom prst="rect">
            <a:avLst/>
          </a:prstGeom>
          <a:noFill/>
        </p:spPr>
        <p:txBody>
          <a:bodyPr wrap="square" rtlCol="0">
            <a:spAutoFit/>
          </a:bodyPr>
          <a:lstStyle/>
          <a:p>
            <a:r>
              <a:rPr lang="en-GB" sz="2000" dirty="0" smtClean="0"/>
              <a:t>Mini manifold . To be modified to accept the  necessary “T”s for the RE4/1 cooling.</a:t>
            </a:r>
          </a:p>
          <a:p>
            <a:endParaRPr lang="en-GB" sz="2000" dirty="0"/>
          </a:p>
          <a:p>
            <a:r>
              <a:rPr lang="en-GB" sz="2000" dirty="0" smtClean="0"/>
              <a:t>The same flow regulators will be kept with individual cut off valves to each chamber.</a:t>
            </a:r>
          </a:p>
        </p:txBody>
      </p:sp>
      <p:grpSp>
        <p:nvGrpSpPr>
          <p:cNvPr id="14" name="Group 13"/>
          <p:cNvGrpSpPr/>
          <p:nvPr/>
        </p:nvGrpSpPr>
        <p:grpSpPr>
          <a:xfrm rot="2047503">
            <a:off x="10799317" y="1507567"/>
            <a:ext cx="278129" cy="328816"/>
            <a:chOff x="1280159" y="3100647"/>
            <a:chExt cx="374074" cy="463645"/>
          </a:xfrm>
        </p:grpSpPr>
        <p:sp>
          <p:nvSpPr>
            <p:cNvPr id="7" name="Bent-Up Arrow 6"/>
            <p:cNvSpPr/>
            <p:nvPr/>
          </p:nvSpPr>
          <p:spPr>
            <a:xfrm>
              <a:off x="1280160" y="3100647"/>
              <a:ext cx="374073" cy="266008"/>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Bent-Up Arrow 7"/>
            <p:cNvSpPr/>
            <p:nvPr/>
          </p:nvSpPr>
          <p:spPr>
            <a:xfrm flipV="1">
              <a:off x="1280159" y="3301339"/>
              <a:ext cx="374073" cy="262953"/>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p:cNvGrpSpPr/>
          <p:nvPr/>
        </p:nvGrpSpPr>
        <p:grpSpPr>
          <a:xfrm rot="2047503">
            <a:off x="4228768" y="1216627"/>
            <a:ext cx="278129" cy="328816"/>
            <a:chOff x="1280159" y="3100647"/>
            <a:chExt cx="374074" cy="463645"/>
          </a:xfrm>
        </p:grpSpPr>
        <p:sp>
          <p:nvSpPr>
            <p:cNvPr id="17" name="Bent-Up Arrow 16"/>
            <p:cNvSpPr/>
            <p:nvPr/>
          </p:nvSpPr>
          <p:spPr>
            <a:xfrm>
              <a:off x="1280160" y="3100647"/>
              <a:ext cx="374073" cy="266008"/>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Bent-Up Arrow 17"/>
            <p:cNvSpPr/>
            <p:nvPr/>
          </p:nvSpPr>
          <p:spPr>
            <a:xfrm flipV="1">
              <a:off x="1280159" y="3301339"/>
              <a:ext cx="374073" cy="262953"/>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rot="2047503">
            <a:off x="10785728" y="1849065"/>
            <a:ext cx="278129" cy="328816"/>
            <a:chOff x="1280159" y="3100647"/>
            <a:chExt cx="374074" cy="463645"/>
          </a:xfrm>
        </p:grpSpPr>
        <p:sp>
          <p:nvSpPr>
            <p:cNvPr id="20" name="Bent-Up Arrow 19"/>
            <p:cNvSpPr/>
            <p:nvPr/>
          </p:nvSpPr>
          <p:spPr>
            <a:xfrm>
              <a:off x="1280160" y="3100647"/>
              <a:ext cx="374073" cy="266008"/>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Bent-Up Arrow 20"/>
            <p:cNvSpPr/>
            <p:nvPr/>
          </p:nvSpPr>
          <p:spPr>
            <a:xfrm flipV="1">
              <a:off x="1280159" y="3301339"/>
              <a:ext cx="374073" cy="262953"/>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rot="2047503">
            <a:off x="10785726" y="2217129"/>
            <a:ext cx="278129" cy="328816"/>
            <a:chOff x="1280159" y="3100647"/>
            <a:chExt cx="374074" cy="463645"/>
          </a:xfrm>
        </p:grpSpPr>
        <p:sp>
          <p:nvSpPr>
            <p:cNvPr id="23" name="Bent-Up Arrow 22"/>
            <p:cNvSpPr/>
            <p:nvPr/>
          </p:nvSpPr>
          <p:spPr>
            <a:xfrm>
              <a:off x="1280160" y="3100647"/>
              <a:ext cx="374073" cy="266008"/>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Bent-Up Arrow 23"/>
            <p:cNvSpPr/>
            <p:nvPr/>
          </p:nvSpPr>
          <p:spPr>
            <a:xfrm flipV="1">
              <a:off x="1280159" y="3301339"/>
              <a:ext cx="374073" cy="262953"/>
            </a:xfrm>
            <a:prstGeom prst="ben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77" y="2516154"/>
            <a:ext cx="5763800" cy="4322850"/>
          </a:xfrm>
          <a:prstGeom prst="rect">
            <a:avLst/>
          </a:prstGeom>
        </p:spPr>
      </p:pic>
      <p:sp>
        <p:nvSpPr>
          <p:cNvPr id="3" name="TextBox 2"/>
          <p:cNvSpPr txBox="1"/>
          <p:nvPr/>
        </p:nvSpPr>
        <p:spPr>
          <a:xfrm>
            <a:off x="4483317" y="0"/>
            <a:ext cx="2656982" cy="615553"/>
          </a:xfrm>
          <a:prstGeom prst="rect">
            <a:avLst/>
          </a:prstGeom>
          <a:noFill/>
        </p:spPr>
        <p:txBody>
          <a:bodyPr wrap="square" rtlCol="0">
            <a:spAutoFit/>
          </a:bodyPr>
          <a:lstStyle/>
          <a:p>
            <a:r>
              <a:rPr lang="en-GB" sz="3400" dirty="0">
                <a:solidFill>
                  <a:srgbClr val="FF0000"/>
                </a:solidFill>
              </a:rPr>
              <a:t>RE4/1 cooling</a:t>
            </a:r>
          </a:p>
        </p:txBody>
      </p:sp>
      <p:sp>
        <p:nvSpPr>
          <p:cNvPr id="4" name="TextBox 3"/>
          <p:cNvSpPr txBox="1"/>
          <p:nvPr/>
        </p:nvSpPr>
        <p:spPr>
          <a:xfrm>
            <a:off x="6781674" y="5610739"/>
            <a:ext cx="4522744" cy="1015663"/>
          </a:xfrm>
          <a:prstGeom prst="rect">
            <a:avLst/>
          </a:prstGeom>
          <a:noFill/>
        </p:spPr>
        <p:txBody>
          <a:bodyPr wrap="square" rtlCol="0">
            <a:spAutoFit/>
          </a:bodyPr>
          <a:lstStyle/>
          <a:p>
            <a:r>
              <a:rPr lang="en-GB" sz="2000" dirty="0" smtClean="0"/>
              <a:t>The Mini Manifolds will be modified using identical components to avoid mismatch such as NPT and BSP threads.</a:t>
            </a:r>
            <a:endParaRPr lang="en-GB" sz="2000" dirty="0"/>
          </a:p>
        </p:txBody>
      </p:sp>
    </p:spTree>
    <p:extLst>
      <p:ext uri="{BB962C8B-B14F-4D97-AF65-F5344CB8AC3E}">
        <p14:creationId xmlns:p14="http://schemas.microsoft.com/office/powerpoint/2010/main" val="428904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Concluding table</a:t>
            </a:r>
            <a:endParaRPr lang="en-GB" dirty="0"/>
          </a:p>
        </p:txBody>
      </p:sp>
      <p:sp>
        <p:nvSpPr>
          <p:cNvPr id="3" name="Content Placeholder 2"/>
          <p:cNvSpPr>
            <a:spLocks noGrp="1"/>
          </p:cNvSpPr>
          <p:nvPr>
            <p:ph idx="1"/>
          </p:nvPr>
        </p:nvSpPr>
        <p:spPr>
          <a:xfrm>
            <a:off x="111086" y="1098510"/>
            <a:ext cx="11875266" cy="5759489"/>
          </a:xfrm>
        </p:spPr>
        <p:txBody>
          <a:bodyPr>
            <a:normAutofit/>
          </a:bodyPr>
          <a:lstStyle/>
          <a:p>
            <a:r>
              <a:rPr lang="en-GB" dirty="0" smtClean="0"/>
              <a:t>LV cables 			144		available , requires </a:t>
            </a:r>
            <a:r>
              <a:rPr lang="en-GB" dirty="0" err="1" smtClean="0"/>
              <a:t>connectorising</a:t>
            </a:r>
            <a:endParaRPr lang="en-GB" dirty="0" smtClean="0"/>
          </a:p>
          <a:p>
            <a:pPr marL="0" indent="0">
              <a:buNone/>
            </a:pPr>
            <a:r>
              <a:rPr lang="en-GB" dirty="0"/>
              <a:t>	</a:t>
            </a:r>
            <a:r>
              <a:rPr lang="en-GB" dirty="0" smtClean="0"/>
              <a:t>					lengths to be calculated</a:t>
            </a:r>
            <a:endParaRPr lang="en-GB" dirty="0" smtClean="0"/>
          </a:p>
          <a:p>
            <a:r>
              <a:rPr lang="en-GB" dirty="0" smtClean="0"/>
              <a:t>HV coaxial			</a:t>
            </a:r>
            <a:r>
              <a:rPr lang="en-GB" dirty="0" smtClean="0"/>
              <a:t>144		order with CPE ready with new quote</a:t>
            </a:r>
            <a:endParaRPr lang="en-GB" dirty="0" smtClean="0"/>
          </a:p>
          <a:p>
            <a:r>
              <a:rPr lang="en-GB" dirty="0" smtClean="0"/>
              <a:t>HV Umbilical		8			ready for P5</a:t>
            </a:r>
          </a:p>
          <a:p>
            <a:r>
              <a:rPr lang="en-GB" dirty="0" smtClean="0"/>
              <a:t>Cooling RE3/1		72 flexible links		European order</a:t>
            </a:r>
          </a:p>
          <a:p>
            <a:r>
              <a:rPr lang="en-GB" dirty="0" smtClean="0"/>
              <a:t>Cooling RE4/1		36 flexible links		USA order</a:t>
            </a:r>
          </a:p>
          <a:p>
            <a:endParaRPr lang="en-GB" dirty="0" smtClean="0"/>
          </a:p>
          <a:p>
            <a:r>
              <a:rPr lang="en-GB" dirty="0" smtClean="0"/>
              <a:t>All elements to be labelled with Daniela and logged in the DB</a:t>
            </a:r>
          </a:p>
          <a:p>
            <a:r>
              <a:rPr lang="en-GB" dirty="0" smtClean="0"/>
              <a:t>Documents for installation crews to be prepared. </a:t>
            </a:r>
          </a:p>
          <a:p>
            <a:r>
              <a:rPr lang="en-GB" dirty="0" smtClean="0"/>
              <a:t>Detailed union order to CSC colleagues, Dick, in USA for cooling.</a:t>
            </a:r>
          </a:p>
          <a:p>
            <a:r>
              <a:rPr lang="en-GB" dirty="0"/>
              <a:t>Orders should leave CERN asap</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19808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612" y="1888609"/>
            <a:ext cx="7796489" cy="3693319"/>
          </a:xfrm>
          <a:prstGeom prst="rect">
            <a:avLst/>
          </a:prstGeom>
          <a:noFill/>
        </p:spPr>
        <p:txBody>
          <a:bodyPr wrap="square" rtlCol="0">
            <a:spAutoFit/>
          </a:bodyPr>
          <a:lstStyle/>
          <a:p>
            <a:endParaRPr lang="en-GB" dirty="0"/>
          </a:p>
          <a:p>
            <a:endParaRPr lang="en-GB" dirty="0" smtClean="0"/>
          </a:p>
          <a:p>
            <a:pPr marL="285750" indent="-285750">
              <a:buFont typeface="Arial" panose="020B0604020202020204" pitchFamily="34" charset="0"/>
              <a:buChar char="•"/>
            </a:pPr>
            <a:r>
              <a:rPr lang="en-GB" dirty="0" smtClean="0">
                <a:solidFill>
                  <a:srgbClr val="FF0000"/>
                </a:solidFill>
              </a:rPr>
              <a:t>HV cables and connectors, Umbilical cables USC to UXC. Coaxial cables from YE1PP to YE3 via mini-cable chains</a:t>
            </a:r>
          </a:p>
          <a:p>
            <a:endParaRPr lang="en-GB" dirty="0" smtClean="0"/>
          </a:p>
          <a:p>
            <a:pPr marL="285750" indent="-285750">
              <a:buFont typeface="Arial" panose="020B0604020202020204" pitchFamily="34" charset="0"/>
              <a:buChar char="•"/>
            </a:pPr>
            <a:r>
              <a:rPr lang="en-GB" dirty="0" smtClean="0">
                <a:solidFill>
                  <a:srgbClr val="FF0000"/>
                </a:solidFill>
              </a:rPr>
              <a:t>LV cables &amp; connectors on YE3</a:t>
            </a:r>
          </a:p>
          <a:p>
            <a:endParaRPr lang="en-GB" dirty="0" smtClean="0"/>
          </a:p>
          <a:p>
            <a:pPr marL="285750" indent="-285750">
              <a:buFont typeface="Arial" panose="020B0604020202020204" pitchFamily="34" charset="0"/>
              <a:buChar char="•"/>
            </a:pPr>
            <a:r>
              <a:rPr lang="en-GB" dirty="0" smtClean="0"/>
              <a:t>Fibre optics &amp; Patch Panels from YE3 to YE1PP through to USC</a:t>
            </a:r>
          </a:p>
          <a:p>
            <a:endParaRPr lang="en-GB" dirty="0"/>
          </a:p>
          <a:p>
            <a:pPr marL="285750" indent="-285750">
              <a:buFont typeface="Arial" panose="020B0604020202020204" pitchFamily="34" charset="0"/>
              <a:buChar char="•"/>
            </a:pPr>
            <a:r>
              <a:rPr lang="en-GB" dirty="0" smtClean="0"/>
              <a:t>Gas System piping, Impedances and Bulkheads on YE3</a:t>
            </a:r>
          </a:p>
          <a:p>
            <a:endParaRPr lang="en-GB" dirty="0" smtClean="0"/>
          </a:p>
          <a:p>
            <a:pPr marL="285750" indent="-285750">
              <a:buFont typeface="Arial" panose="020B0604020202020204" pitchFamily="34" charset="0"/>
              <a:buChar char="•"/>
            </a:pPr>
            <a:r>
              <a:rPr lang="en-GB" dirty="0" smtClean="0">
                <a:solidFill>
                  <a:srgbClr val="FF0000"/>
                </a:solidFill>
              </a:rPr>
              <a:t>Cooling, flexibles on RE4 face of YE3, RE3/1 cooling comes with chambers</a:t>
            </a:r>
          </a:p>
          <a:p>
            <a:endParaRPr lang="en-GB" dirty="0"/>
          </a:p>
        </p:txBody>
      </p:sp>
      <p:sp>
        <p:nvSpPr>
          <p:cNvPr id="3" name="Trapezoid 2"/>
          <p:cNvSpPr/>
          <p:nvPr/>
        </p:nvSpPr>
        <p:spPr>
          <a:xfrm rot="5400000">
            <a:off x="9540919" y="2753718"/>
            <a:ext cx="2044931" cy="227768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p:nvPr/>
        </p:nvCxnSpPr>
        <p:spPr>
          <a:xfrm flipH="1" flipV="1">
            <a:off x="7558106" y="2673047"/>
            <a:ext cx="1866436" cy="5833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82955" y="3494365"/>
            <a:ext cx="5841586" cy="3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380513" y="4706094"/>
            <a:ext cx="2044027" cy="3110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2"/>
          </p:cNvCxnSpPr>
          <p:nvPr/>
        </p:nvCxnSpPr>
        <p:spPr>
          <a:xfrm flipH="1">
            <a:off x="6351661" y="3892562"/>
            <a:ext cx="3072880" cy="902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91672" y="4316213"/>
            <a:ext cx="3732868" cy="1487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47564" y="3555065"/>
            <a:ext cx="1231641" cy="646331"/>
          </a:xfrm>
          <a:prstGeom prst="rect">
            <a:avLst/>
          </a:prstGeom>
          <a:noFill/>
        </p:spPr>
        <p:txBody>
          <a:bodyPr wrap="square" rtlCol="0">
            <a:spAutoFit/>
          </a:bodyPr>
          <a:lstStyle/>
          <a:p>
            <a:r>
              <a:rPr lang="en-GB" dirty="0" smtClean="0"/>
              <a:t>RE 3/1 &amp; RE 4/1</a:t>
            </a:r>
            <a:endParaRPr lang="en-GB" dirty="0"/>
          </a:p>
        </p:txBody>
      </p:sp>
      <p:pic>
        <p:nvPicPr>
          <p:cNvPr id="29" name="Picture 28"/>
          <p:cNvPicPr>
            <a:picLocks noChangeAspect="1"/>
          </p:cNvPicPr>
          <p:nvPr/>
        </p:nvPicPr>
        <p:blipFill>
          <a:blip r:embed="rId2"/>
          <a:stretch>
            <a:fillRect/>
          </a:stretch>
        </p:blipFill>
        <p:spPr>
          <a:xfrm>
            <a:off x="565147" y="557073"/>
            <a:ext cx="10931075" cy="963251"/>
          </a:xfrm>
          <a:prstGeom prst="rect">
            <a:avLst/>
          </a:prstGeom>
        </p:spPr>
      </p:pic>
    </p:spTree>
    <p:extLst>
      <p:ext uri="{BB962C8B-B14F-4D97-AF65-F5344CB8AC3E}">
        <p14:creationId xmlns:p14="http://schemas.microsoft.com/office/powerpoint/2010/main" val="33736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a:t>
            </a:r>
            <a:endParaRPr lang="en-GB" dirty="0"/>
          </a:p>
        </p:txBody>
      </p:sp>
      <p:sp>
        <p:nvSpPr>
          <p:cNvPr id="3" name="Content Placeholder 2"/>
          <p:cNvSpPr>
            <a:spLocks noGrp="1"/>
          </p:cNvSpPr>
          <p:nvPr>
            <p:ph idx="1"/>
          </p:nvPr>
        </p:nvSpPr>
        <p:spPr/>
        <p:txBody>
          <a:bodyPr/>
          <a:lstStyle/>
          <a:p>
            <a:r>
              <a:rPr lang="en-GB" dirty="0"/>
              <a:t>Cables (8 umbilical) for the link from USC to </a:t>
            </a:r>
            <a:r>
              <a:rPr lang="en-GB" dirty="0" smtClean="0"/>
              <a:t>UXC</a:t>
            </a:r>
          </a:p>
          <a:p>
            <a:endParaRPr lang="en-GB" dirty="0" smtClean="0"/>
          </a:p>
          <a:p>
            <a:r>
              <a:rPr lang="en-GB" dirty="0" smtClean="0"/>
              <a:t>Cables </a:t>
            </a:r>
            <a:r>
              <a:rPr lang="en-GB" dirty="0" smtClean="0"/>
              <a:t>for UXC between the YE1PP and the RE3/1 &amp; RE4/1 chambers</a:t>
            </a:r>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397908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135" y="459314"/>
            <a:ext cx="10459086" cy="892552"/>
          </a:xfrm>
          <a:prstGeom prst="rect">
            <a:avLst/>
          </a:prstGeom>
          <a:noFill/>
        </p:spPr>
        <p:txBody>
          <a:bodyPr wrap="square" rtlCol="0">
            <a:spAutoFit/>
          </a:bodyPr>
          <a:lstStyle/>
          <a:p>
            <a:pPr marL="457200" lvl="0" indent="-457200">
              <a:buFont typeface="Arial" panose="020B0604020202020204" pitchFamily="34" charset="0"/>
              <a:buChar char="•"/>
            </a:pPr>
            <a:r>
              <a:rPr lang="en-GB" sz="2400" dirty="0" smtClean="0">
                <a:solidFill>
                  <a:prstClr val="black"/>
                </a:solidFill>
              </a:rPr>
              <a:t>A </a:t>
            </a:r>
            <a:r>
              <a:rPr lang="en-GB" sz="2400" dirty="0" smtClean="0">
                <a:solidFill>
                  <a:prstClr val="black"/>
                </a:solidFill>
              </a:rPr>
              <a:t>new rack, S1H12, is installed for the RE3/1 and RE4/1 components</a:t>
            </a:r>
            <a:r>
              <a:rPr lang="en-GB" sz="2600" dirty="0" smtClean="0">
                <a:solidFill>
                  <a:prstClr val="black"/>
                </a:solidFill>
              </a:rPr>
              <a:t>.</a:t>
            </a:r>
          </a:p>
          <a:p>
            <a:pPr marL="457200" lvl="0" indent="-457200" algn="just">
              <a:buFont typeface="Arial" panose="020B0604020202020204" pitchFamily="34" charset="0"/>
              <a:buChar char="•"/>
            </a:pPr>
            <a:r>
              <a:rPr lang="en-GB" sz="2600" dirty="0" smtClean="0">
                <a:solidFill>
                  <a:prstClr val="black"/>
                </a:solidFill>
              </a:rPr>
              <a:t>The connectors will be the same as they are.</a:t>
            </a:r>
            <a:endParaRPr lang="en-GB" sz="2600" dirty="0" smtClean="0"/>
          </a:p>
        </p:txBody>
      </p:sp>
      <p:sp>
        <p:nvSpPr>
          <p:cNvPr id="2" name="Rectangle 1"/>
          <p:cNvSpPr/>
          <p:nvPr/>
        </p:nvSpPr>
        <p:spPr>
          <a:xfrm>
            <a:off x="3422023" y="0"/>
            <a:ext cx="4011309" cy="615553"/>
          </a:xfrm>
          <a:prstGeom prst="rect">
            <a:avLst/>
          </a:prstGeom>
        </p:spPr>
        <p:txBody>
          <a:bodyPr wrap="none">
            <a:spAutoFit/>
          </a:bodyPr>
          <a:lstStyle/>
          <a:p>
            <a:pPr lvl="0"/>
            <a:r>
              <a:rPr lang="en-GB" sz="3400" dirty="0">
                <a:solidFill>
                  <a:srgbClr val="FF0000"/>
                </a:solidFill>
              </a:rPr>
              <a:t>HV System in the USC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37869">
            <a:off x="1348602" y="2273937"/>
            <a:ext cx="3063674" cy="4084898"/>
          </a:xfrm>
          <a:prstGeom prst="rect">
            <a:avLst/>
          </a:prstGeom>
        </p:spPr>
      </p:pic>
      <p:sp>
        <p:nvSpPr>
          <p:cNvPr id="5" name="TextBox 4"/>
          <p:cNvSpPr txBox="1"/>
          <p:nvPr/>
        </p:nvSpPr>
        <p:spPr>
          <a:xfrm rot="16200000">
            <a:off x="2821604" y="3214585"/>
            <a:ext cx="826265" cy="374574"/>
          </a:xfrm>
          <a:prstGeom prst="rect">
            <a:avLst/>
          </a:prstGeom>
          <a:solidFill>
            <a:srgbClr val="FFC000"/>
          </a:solidFill>
        </p:spPr>
        <p:txBody>
          <a:bodyPr wrap="square" rtlCol="0">
            <a:spAutoFit/>
          </a:bodyPr>
          <a:lstStyle/>
          <a:p>
            <a:r>
              <a:rPr lang="en-GB" dirty="0" smtClean="0"/>
              <a:t>S1H12</a:t>
            </a:r>
            <a:endParaRPr lang="en-GB" dirty="0"/>
          </a:p>
        </p:txBody>
      </p:sp>
      <p:grpSp>
        <p:nvGrpSpPr>
          <p:cNvPr id="6" name="Group 5"/>
          <p:cNvGrpSpPr/>
          <p:nvPr/>
        </p:nvGrpSpPr>
        <p:grpSpPr>
          <a:xfrm>
            <a:off x="9342666" y="98516"/>
            <a:ext cx="2409109" cy="6414356"/>
            <a:chOff x="134292" y="282862"/>
            <a:chExt cx="2362952" cy="6417933"/>
          </a:xfrm>
        </p:grpSpPr>
        <p:sp>
          <p:nvSpPr>
            <p:cNvPr id="7" name="Rectangle 6"/>
            <p:cNvSpPr/>
            <p:nvPr/>
          </p:nvSpPr>
          <p:spPr>
            <a:xfrm>
              <a:off x="134292" y="584728"/>
              <a:ext cx="2362952" cy="6116067"/>
            </a:xfrm>
            <a:prstGeom prst="rect">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51050" y="4699255"/>
              <a:ext cx="2333606" cy="1044895"/>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Crate4</a:t>
              </a:r>
            </a:p>
            <a:p>
              <a:pPr algn="ctr"/>
              <a:r>
                <a:rPr lang="en-GB" b="1" dirty="0" smtClean="0">
                  <a:solidFill>
                    <a:srgbClr val="FF0000"/>
                  </a:solidFill>
                </a:rPr>
                <a:t>RE-3/1</a:t>
              </a:r>
              <a:br>
                <a:rPr lang="en-GB" b="1" dirty="0" smtClean="0">
                  <a:solidFill>
                    <a:srgbClr val="FF0000"/>
                  </a:solidFill>
                </a:rPr>
              </a:br>
              <a:r>
                <a:rPr lang="en-GB" b="1" dirty="0" smtClean="0">
                  <a:solidFill>
                    <a:srgbClr val="FF0000"/>
                  </a:solidFill>
                </a:rPr>
                <a:t>RE-4/1</a:t>
              </a:r>
              <a:endParaRPr lang="en-GB" b="1" dirty="0">
                <a:solidFill>
                  <a:srgbClr val="FF0000"/>
                </a:solidFill>
              </a:endParaRPr>
            </a:p>
          </p:txBody>
        </p:sp>
        <p:sp>
          <p:nvSpPr>
            <p:cNvPr id="9" name="Rectangle 8"/>
            <p:cNvSpPr/>
            <p:nvPr/>
          </p:nvSpPr>
          <p:spPr>
            <a:xfrm>
              <a:off x="150557" y="3640430"/>
              <a:ext cx="2341984" cy="1040247"/>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Crate4</a:t>
              </a:r>
            </a:p>
            <a:p>
              <a:pPr algn="ctr"/>
              <a:r>
                <a:rPr lang="en-GB" b="1" dirty="0" smtClean="0">
                  <a:solidFill>
                    <a:srgbClr val="FF0000"/>
                  </a:solidFill>
                </a:rPr>
                <a:t>RE+3/1</a:t>
              </a:r>
              <a:br>
                <a:rPr lang="en-GB" b="1" dirty="0" smtClean="0">
                  <a:solidFill>
                    <a:srgbClr val="FF0000"/>
                  </a:solidFill>
                </a:rPr>
              </a:br>
              <a:r>
                <a:rPr lang="en-GB" b="1" dirty="0" smtClean="0">
                  <a:solidFill>
                    <a:srgbClr val="FF0000"/>
                  </a:solidFill>
                </a:rPr>
                <a:t>RE+4/1</a:t>
              </a:r>
              <a:endParaRPr lang="en-GB" b="1" dirty="0">
                <a:solidFill>
                  <a:srgbClr val="FF0000"/>
                </a:solidFill>
              </a:endParaRPr>
            </a:p>
          </p:txBody>
        </p:sp>
        <p:sp>
          <p:nvSpPr>
            <p:cNvPr id="10" name="Rectangle 9"/>
            <p:cNvSpPr/>
            <p:nvPr/>
          </p:nvSpPr>
          <p:spPr>
            <a:xfrm>
              <a:off x="155243" y="3320009"/>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1" name="Rectangle 10"/>
            <p:cNvSpPr/>
            <p:nvPr/>
          </p:nvSpPr>
          <p:spPr>
            <a:xfrm>
              <a:off x="151051" y="3008861"/>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2" name="Rectangle 11"/>
            <p:cNvSpPr/>
            <p:nvPr/>
          </p:nvSpPr>
          <p:spPr>
            <a:xfrm>
              <a:off x="151051" y="2493351"/>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3" name="Rectangle 12"/>
            <p:cNvSpPr/>
            <p:nvPr/>
          </p:nvSpPr>
          <p:spPr>
            <a:xfrm>
              <a:off x="151051" y="2190358"/>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4" name="Rectangle 13"/>
            <p:cNvSpPr/>
            <p:nvPr/>
          </p:nvSpPr>
          <p:spPr>
            <a:xfrm>
              <a:off x="151051" y="1780226"/>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5" name="Rectangle 14"/>
            <p:cNvSpPr/>
            <p:nvPr/>
          </p:nvSpPr>
          <p:spPr>
            <a:xfrm>
              <a:off x="151051" y="1487657"/>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16" name="TextBox 15"/>
            <p:cNvSpPr txBox="1"/>
            <p:nvPr/>
          </p:nvSpPr>
          <p:spPr>
            <a:xfrm>
              <a:off x="1093710" y="2753775"/>
              <a:ext cx="467650" cy="328251"/>
            </a:xfrm>
            <a:prstGeom prst="rect">
              <a:avLst/>
            </a:prstGeom>
            <a:noFill/>
          </p:spPr>
          <p:txBody>
            <a:bodyPr wrap="none" rtlCol="0">
              <a:spAutoFit/>
            </a:bodyPr>
            <a:lstStyle/>
            <a:p>
              <a:r>
                <a:rPr lang="en-GB" sz="1400" b="1" dirty="0" smtClean="0"/>
                <a:t>HEX</a:t>
              </a:r>
              <a:endParaRPr lang="en-GB" sz="1400" b="1" dirty="0"/>
            </a:p>
          </p:txBody>
        </p:sp>
        <p:sp>
          <p:nvSpPr>
            <p:cNvPr id="17" name="TextBox 16"/>
            <p:cNvSpPr txBox="1"/>
            <p:nvPr/>
          </p:nvSpPr>
          <p:spPr>
            <a:xfrm>
              <a:off x="1114657" y="496487"/>
              <a:ext cx="467650" cy="328251"/>
            </a:xfrm>
            <a:prstGeom prst="rect">
              <a:avLst/>
            </a:prstGeom>
            <a:noFill/>
          </p:spPr>
          <p:txBody>
            <a:bodyPr wrap="none" rtlCol="0">
              <a:spAutoFit/>
            </a:bodyPr>
            <a:lstStyle/>
            <a:p>
              <a:r>
                <a:rPr lang="en-GB" sz="1400" b="1" dirty="0" smtClean="0"/>
                <a:t>HEX</a:t>
              </a:r>
              <a:endParaRPr lang="en-GB" sz="1400" b="1" dirty="0"/>
            </a:p>
          </p:txBody>
        </p:sp>
        <p:sp>
          <p:nvSpPr>
            <p:cNvPr id="18" name="TextBox 17"/>
            <p:cNvSpPr txBox="1"/>
            <p:nvPr/>
          </p:nvSpPr>
          <p:spPr>
            <a:xfrm>
              <a:off x="1056007" y="282862"/>
              <a:ext cx="785793" cy="369332"/>
            </a:xfrm>
            <a:prstGeom prst="rect">
              <a:avLst/>
            </a:prstGeom>
            <a:noFill/>
          </p:spPr>
          <p:txBody>
            <a:bodyPr wrap="none" rtlCol="0">
              <a:spAutoFit/>
            </a:bodyPr>
            <a:lstStyle/>
            <a:p>
              <a:r>
                <a:rPr lang="en-GB" dirty="0" smtClean="0"/>
                <a:t>S1H12</a:t>
              </a:r>
              <a:endParaRPr lang="en-GB" dirty="0"/>
            </a:p>
          </p:txBody>
        </p:sp>
        <p:sp>
          <p:nvSpPr>
            <p:cNvPr id="19" name="Rectangle 18"/>
            <p:cNvSpPr/>
            <p:nvPr/>
          </p:nvSpPr>
          <p:spPr>
            <a:xfrm>
              <a:off x="155534" y="1078937"/>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sp>
          <p:nvSpPr>
            <p:cNvPr id="20" name="Rectangle 19"/>
            <p:cNvSpPr/>
            <p:nvPr/>
          </p:nvSpPr>
          <p:spPr>
            <a:xfrm>
              <a:off x="155534" y="786368"/>
              <a:ext cx="2325226" cy="297215"/>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HV Distribution Box</a:t>
              </a:r>
              <a:endParaRPr lang="en-GB" b="1" dirty="0">
                <a:solidFill>
                  <a:srgbClr val="FF0000"/>
                </a:solidFill>
              </a:endParaRPr>
            </a:p>
          </p:txBody>
        </p:sp>
      </p:grpSp>
      <p:pic>
        <p:nvPicPr>
          <p:cNvPr id="22" name="Picture 21" descr="840_L.jpg"/>
          <p:cNvPicPr>
            <a:picLocks noChangeAspect="1"/>
          </p:cNvPicPr>
          <p:nvPr/>
        </p:nvPicPr>
        <p:blipFill>
          <a:blip r:embed="rId3" cstate="print"/>
          <a:stretch>
            <a:fillRect/>
          </a:stretch>
        </p:blipFill>
        <p:spPr>
          <a:xfrm>
            <a:off x="6332875" y="1754664"/>
            <a:ext cx="988895" cy="2138152"/>
          </a:xfrm>
          <a:prstGeom prst="rect">
            <a:avLst/>
          </a:prstGeom>
        </p:spPr>
      </p:pic>
      <p:grpSp>
        <p:nvGrpSpPr>
          <p:cNvPr id="23" name="Group 22"/>
          <p:cNvGrpSpPr/>
          <p:nvPr/>
        </p:nvGrpSpPr>
        <p:grpSpPr>
          <a:xfrm>
            <a:off x="4958023" y="4085988"/>
            <a:ext cx="3172425" cy="2340958"/>
            <a:chOff x="2796809" y="2137952"/>
            <a:chExt cx="2237419" cy="1776949"/>
          </a:xfrm>
        </p:grpSpPr>
        <p:pic>
          <p:nvPicPr>
            <p:cNvPr id="24" name="Picture 23" descr="874_L.jpg"/>
            <p:cNvPicPr>
              <a:picLocks noChangeAspect="1"/>
            </p:cNvPicPr>
            <p:nvPr/>
          </p:nvPicPr>
          <p:blipFill>
            <a:blip r:embed="rId4" cstate="print"/>
            <a:stretch>
              <a:fillRect/>
            </a:stretch>
          </p:blipFill>
          <p:spPr>
            <a:xfrm>
              <a:off x="3211289" y="2137952"/>
              <a:ext cx="1822939" cy="1481138"/>
            </a:xfrm>
            <a:prstGeom prst="rect">
              <a:avLst/>
            </a:prstGeom>
          </p:spPr>
        </p:pic>
        <p:sp>
          <p:nvSpPr>
            <p:cNvPr id="25" name="TextBox 24"/>
            <p:cNvSpPr txBox="1"/>
            <p:nvPr/>
          </p:nvSpPr>
          <p:spPr>
            <a:xfrm>
              <a:off x="2796809" y="3545569"/>
              <a:ext cx="1245324" cy="369332"/>
            </a:xfrm>
            <a:prstGeom prst="rect">
              <a:avLst/>
            </a:prstGeom>
            <a:noFill/>
          </p:spPr>
          <p:txBody>
            <a:bodyPr wrap="square" rtlCol="0">
              <a:spAutoFit/>
            </a:bodyPr>
            <a:lstStyle/>
            <a:p>
              <a:r>
                <a:rPr lang="en-US" dirty="0" smtClean="0"/>
                <a:t>EASY3000 </a:t>
              </a:r>
              <a:endParaRPr lang="en-GB" dirty="0"/>
            </a:p>
          </p:txBody>
        </p:sp>
      </p:grpSp>
      <p:sp>
        <p:nvSpPr>
          <p:cNvPr id="26" name="TextBox 25"/>
          <p:cNvSpPr txBox="1"/>
          <p:nvPr/>
        </p:nvSpPr>
        <p:spPr>
          <a:xfrm>
            <a:off x="5373458" y="2029792"/>
            <a:ext cx="934871" cy="369332"/>
          </a:xfrm>
          <a:prstGeom prst="rect">
            <a:avLst/>
          </a:prstGeom>
          <a:noFill/>
        </p:spPr>
        <p:txBody>
          <a:bodyPr wrap="none" rtlCol="0">
            <a:spAutoFit/>
          </a:bodyPr>
          <a:lstStyle/>
          <a:p>
            <a:r>
              <a:rPr lang="en-US" dirty="0"/>
              <a:t>A3512N</a:t>
            </a:r>
          </a:p>
        </p:txBody>
      </p:sp>
    </p:spTree>
    <p:extLst>
      <p:ext uri="{BB962C8B-B14F-4D97-AF65-F5344CB8AC3E}">
        <p14:creationId xmlns:p14="http://schemas.microsoft.com/office/powerpoint/2010/main" val="317325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05" y="766242"/>
            <a:ext cx="5496762" cy="34339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8694842" y="3632175"/>
            <a:ext cx="3610233" cy="2707675"/>
          </a:xfrm>
        </p:spPr>
      </p:pic>
      <p:sp>
        <p:nvSpPr>
          <p:cNvPr id="7" name="TextBox 6"/>
          <p:cNvSpPr txBox="1"/>
          <p:nvPr/>
        </p:nvSpPr>
        <p:spPr>
          <a:xfrm>
            <a:off x="2645924" y="218048"/>
            <a:ext cx="6990445" cy="584771"/>
          </a:xfrm>
          <a:prstGeom prst="rect">
            <a:avLst/>
          </a:prstGeom>
          <a:noFill/>
        </p:spPr>
        <p:txBody>
          <a:bodyPr wrap="square" lIns="91436" tIns="45718" rIns="91436" bIns="45718" rtlCol="0">
            <a:spAutoFit/>
          </a:bodyPr>
          <a:lstStyle/>
          <a:p>
            <a:r>
              <a:rPr lang="en-GB" sz="3200" dirty="0">
                <a:solidFill>
                  <a:srgbClr val="FF0000"/>
                </a:solidFill>
              </a:rPr>
              <a:t>HV system routing from USC to UXC</a:t>
            </a:r>
          </a:p>
        </p:txBody>
      </p:sp>
      <p:sp>
        <p:nvSpPr>
          <p:cNvPr id="10" name="TextBox 9"/>
          <p:cNvSpPr txBox="1"/>
          <p:nvPr/>
        </p:nvSpPr>
        <p:spPr>
          <a:xfrm>
            <a:off x="297455" y="1110024"/>
            <a:ext cx="2847723" cy="646327"/>
          </a:xfrm>
          <a:prstGeom prst="rect">
            <a:avLst/>
          </a:prstGeom>
          <a:solidFill>
            <a:schemeClr val="bg1"/>
          </a:solidFill>
        </p:spPr>
        <p:txBody>
          <a:bodyPr wrap="square" lIns="91436" tIns="45718" rIns="91436" bIns="45718" rtlCol="0">
            <a:spAutoFit/>
          </a:bodyPr>
          <a:lstStyle/>
          <a:p>
            <a:r>
              <a:rPr lang="en-GB" dirty="0" smtClean="0"/>
              <a:t>Routing from the USC HV racks to the YE1 PPs</a:t>
            </a:r>
          </a:p>
        </p:txBody>
      </p:sp>
      <p:sp>
        <p:nvSpPr>
          <p:cNvPr id="11" name="TextBox 10"/>
          <p:cNvSpPr txBox="1"/>
          <p:nvPr/>
        </p:nvSpPr>
        <p:spPr>
          <a:xfrm>
            <a:off x="9136715" y="2438686"/>
            <a:ext cx="2536286" cy="657008"/>
          </a:xfrm>
          <a:prstGeom prst="rect">
            <a:avLst/>
          </a:prstGeom>
          <a:solidFill>
            <a:schemeClr val="accent6">
              <a:lumMod val="40000"/>
              <a:lumOff val="60000"/>
            </a:schemeClr>
          </a:solidFill>
        </p:spPr>
        <p:txBody>
          <a:bodyPr wrap="square" lIns="91436" tIns="45718" rIns="91436" bIns="45718" rtlCol="0">
            <a:spAutoFit/>
          </a:bodyPr>
          <a:lstStyle/>
          <a:p>
            <a:r>
              <a:rPr lang="en-US" dirty="0">
                <a:solidFill>
                  <a:prstClr val="black"/>
                </a:solidFill>
              </a:rPr>
              <a:t>The Main Cable chains in X0 under CMS</a:t>
            </a:r>
            <a:endParaRPr lang="en-GB" dirty="0">
              <a:solidFill>
                <a:prstClr val="black"/>
              </a:solidFill>
            </a:endParaRPr>
          </a:p>
        </p:txBody>
      </p:sp>
      <p:sp>
        <p:nvSpPr>
          <p:cNvPr id="2" name="Slide Number Placeholder 1"/>
          <p:cNvSpPr>
            <a:spLocks noGrp="1"/>
          </p:cNvSpPr>
          <p:nvPr>
            <p:ph type="sldNum" sz="quarter" idx="12"/>
          </p:nvPr>
        </p:nvSpPr>
        <p:spPr/>
        <p:txBody>
          <a:bodyPr/>
          <a:lstStyle/>
          <a:p>
            <a:fld id="{A7F6C5AA-CC08-F142-945E-BC6481BB1251}" type="slidenum">
              <a:rPr lang="en-US" smtClean="0">
                <a:solidFill>
                  <a:prstClr val="black">
                    <a:tint val="75000"/>
                  </a:prstClr>
                </a:solidFill>
              </a:rPr>
              <a:pPr/>
              <a:t>6</a:t>
            </a:fld>
            <a:endParaRPr lang="en-US" dirty="0">
              <a:solidFill>
                <a:prstClr val="black">
                  <a:tint val="75000"/>
                </a:prstClr>
              </a:solidFill>
            </a:endParaRPr>
          </a:p>
        </p:txBody>
      </p:sp>
      <p:sp>
        <p:nvSpPr>
          <p:cNvPr id="8" name="TextBox 7"/>
          <p:cNvSpPr txBox="1"/>
          <p:nvPr/>
        </p:nvSpPr>
        <p:spPr>
          <a:xfrm>
            <a:off x="583539" y="5465836"/>
            <a:ext cx="4260714" cy="923330"/>
          </a:xfrm>
          <a:prstGeom prst="rect">
            <a:avLst/>
          </a:prstGeom>
          <a:solidFill>
            <a:srgbClr val="FFC000"/>
          </a:solidFill>
        </p:spPr>
        <p:txBody>
          <a:bodyPr wrap="square" rtlCol="0">
            <a:spAutoFit/>
          </a:bodyPr>
          <a:lstStyle/>
          <a:p>
            <a:r>
              <a:rPr lang="en-GB" dirty="0" smtClean="0"/>
              <a:t>Cable sections and lengths, including spares, have been evaluated with CMS Integ Office, S. Bally and Boki</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3148" y="2494450"/>
            <a:ext cx="3033347" cy="4044462"/>
          </a:xfrm>
          <a:prstGeom prst="rect">
            <a:avLst/>
          </a:prstGeom>
        </p:spPr>
      </p:pic>
      <p:sp>
        <p:nvSpPr>
          <p:cNvPr id="5" name="TextBox 4"/>
          <p:cNvSpPr txBox="1"/>
          <p:nvPr/>
        </p:nvSpPr>
        <p:spPr>
          <a:xfrm>
            <a:off x="5548198" y="774442"/>
            <a:ext cx="6124803" cy="1477328"/>
          </a:xfrm>
          <a:prstGeom prst="rect">
            <a:avLst/>
          </a:prstGeom>
          <a:noFill/>
        </p:spPr>
        <p:txBody>
          <a:bodyPr wrap="square" rtlCol="0">
            <a:spAutoFit/>
          </a:bodyPr>
          <a:lstStyle/>
          <a:p>
            <a:r>
              <a:rPr lang="en-GB" dirty="0" smtClean="0"/>
              <a:t>8 </a:t>
            </a:r>
            <a:r>
              <a:rPr lang="en-GB" dirty="0" smtClean="0"/>
              <a:t>Cables are required two in each cable chain</a:t>
            </a:r>
            <a:r>
              <a:rPr lang="en-GB" dirty="0" smtClean="0"/>
              <a:t>. </a:t>
            </a:r>
          </a:p>
          <a:p>
            <a:r>
              <a:rPr lang="en-GB" dirty="0" smtClean="0"/>
              <a:t>L</a:t>
            </a:r>
            <a:r>
              <a:rPr lang="en-GB" dirty="0" smtClean="0"/>
              <a:t>engths between 73 – 109m</a:t>
            </a:r>
          </a:p>
          <a:p>
            <a:r>
              <a:rPr lang="en-GB" dirty="0" smtClean="0"/>
              <a:t>Total required 722m</a:t>
            </a:r>
          </a:p>
          <a:p>
            <a:r>
              <a:rPr lang="en-GB" dirty="0" smtClean="0"/>
              <a:t>We have a stock of approx. 1270m. That will be used.</a:t>
            </a:r>
          </a:p>
          <a:p>
            <a:r>
              <a:rPr lang="en-GB" dirty="0"/>
              <a:t>Cable flexibility and integrity verified</a:t>
            </a:r>
            <a:r>
              <a:rPr lang="en-GB" dirty="0" smtClean="0"/>
              <a:t>.</a:t>
            </a:r>
            <a:endParaRPr lang="en-GB" dirty="0"/>
          </a:p>
        </p:txBody>
      </p:sp>
      <p:sp>
        <p:nvSpPr>
          <p:cNvPr id="9" name="TextBox 8"/>
          <p:cNvSpPr txBox="1"/>
          <p:nvPr/>
        </p:nvSpPr>
        <p:spPr>
          <a:xfrm>
            <a:off x="297455" y="4417765"/>
            <a:ext cx="4836405" cy="923330"/>
          </a:xfrm>
          <a:prstGeom prst="rect">
            <a:avLst/>
          </a:prstGeom>
          <a:noFill/>
        </p:spPr>
        <p:txBody>
          <a:bodyPr wrap="square" rtlCol="0">
            <a:spAutoFit/>
          </a:bodyPr>
          <a:lstStyle/>
          <a:p>
            <a:r>
              <a:rPr lang="en-GB" dirty="0" smtClean="0"/>
              <a:t>Cables to be shipped to P5 to agreed with </a:t>
            </a:r>
            <a:r>
              <a:rPr lang="en-GB" dirty="0" err="1" smtClean="0"/>
              <a:t>Maf</a:t>
            </a:r>
            <a:r>
              <a:rPr lang="en-GB" dirty="0" smtClean="0"/>
              <a:t> for installation in Jan 2018. No connectors, only cut to length</a:t>
            </a:r>
            <a:endParaRPr lang="en-GB" dirty="0"/>
          </a:p>
        </p:txBody>
      </p:sp>
    </p:spTree>
    <p:extLst>
      <p:ext uri="{BB962C8B-B14F-4D97-AF65-F5344CB8AC3E}">
        <p14:creationId xmlns:p14="http://schemas.microsoft.com/office/powerpoint/2010/main" val="291747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532" y="0"/>
            <a:ext cx="10892793" cy="6986528"/>
          </a:xfrm>
          <a:prstGeom prst="rect">
            <a:avLst/>
          </a:prstGeom>
          <a:noFill/>
        </p:spPr>
        <p:txBody>
          <a:bodyPr wrap="square" rtlCol="0">
            <a:spAutoFit/>
          </a:bodyPr>
          <a:lstStyle/>
          <a:p>
            <a:r>
              <a:rPr lang="en-GB" dirty="0" smtClean="0"/>
              <a:t>				</a:t>
            </a:r>
            <a:r>
              <a:rPr lang="en-GB" sz="3400" dirty="0" smtClean="0">
                <a:solidFill>
                  <a:srgbClr val="FF0000"/>
                </a:solidFill>
              </a:rPr>
              <a:t>HV System in UXC</a:t>
            </a:r>
          </a:p>
          <a:p>
            <a:endParaRPr lang="en-GB" dirty="0" smtClean="0"/>
          </a:p>
          <a:p>
            <a:endParaRPr lang="en-GB" dirty="0"/>
          </a:p>
          <a:p>
            <a:pPr marL="342900" indent="-342900" algn="just">
              <a:buFont typeface="Wingdings" charset="2"/>
              <a:buChar char="Ø"/>
            </a:pPr>
            <a:r>
              <a:rPr lang="en-GB" sz="2400" dirty="0" smtClean="0"/>
              <a:t>We have selected a coaxial connector, tested over many years, </a:t>
            </a:r>
            <a:r>
              <a:rPr lang="en-GB" sz="2400" dirty="0"/>
              <a:t>n</a:t>
            </a:r>
            <a:r>
              <a:rPr lang="en-GB" sz="2400" dirty="0" smtClean="0"/>
              <a:t>amely the C.P.E. “Jupiter” coaxial connector. </a:t>
            </a:r>
          </a:p>
          <a:p>
            <a:pPr algn="just"/>
            <a:endParaRPr lang="en-GB" sz="2400" dirty="0"/>
          </a:p>
          <a:p>
            <a:pPr marL="342900" indent="-342900" algn="just">
              <a:buFont typeface="Wingdings" charset="2"/>
              <a:buChar char="Ø"/>
            </a:pPr>
            <a:r>
              <a:rPr lang="en-GB" sz="2400" dirty="0" smtClean="0"/>
              <a:t>The order for the cables and connectors is ready, with the change of dielectric from Teflon to PEEK. The cables will be QA in the company under our supervision and  retested in 904</a:t>
            </a:r>
            <a:r>
              <a:rPr lang="en-GB" sz="2400" dirty="0" smtClean="0"/>
              <a:t>. Delay for ready to install cables is 2 months.</a:t>
            </a:r>
            <a:endParaRPr lang="en-GB" sz="2400" dirty="0" smtClean="0"/>
          </a:p>
          <a:p>
            <a:pPr marL="342900" indent="-342900" algn="just">
              <a:buFont typeface="Wingdings" charset="2"/>
              <a:buChar char="Ø"/>
            </a:pPr>
            <a:endParaRPr lang="en-GB" sz="2400" dirty="0"/>
          </a:p>
          <a:p>
            <a:pPr marL="342900" indent="-342900" algn="just">
              <a:buFont typeface="Wingdings" charset="2"/>
              <a:buChar char="Ø"/>
            </a:pPr>
            <a:r>
              <a:rPr lang="en-GB" sz="2400" dirty="0" smtClean="0"/>
              <a:t>Commissioning will be enhanced with resistances in boxes, simulating the chamber load, placed in the position of the chambers . </a:t>
            </a:r>
          </a:p>
          <a:p>
            <a:pPr marL="342900" indent="-342900" algn="just">
              <a:buFont typeface="Wingdings" charset="2"/>
              <a:buChar char="Ø"/>
            </a:pPr>
            <a:endParaRPr lang="en-GB" sz="2400" dirty="0" smtClean="0"/>
          </a:p>
          <a:p>
            <a:pPr marL="342900" indent="-342900" algn="just">
              <a:buFont typeface="Wingdings" charset="2"/>
              <a:buChar char="Ø"/>
            </a:pPr>
            <a:r>
              <a:rPr lang="en-GB" sz="2400" dirty="0" smtClean="0"/>
              <a:t>Two</a:t>
            </a:r>
            <a:r>
              <a:rPr lang="en-GB" sz="2400" dirty="0" smtClean="0"/>
              <a:t> </a:t>
            </a:r>
            <a:r>
              <a:rPr lang="en-GB" sz="2400" dirty="0" smtClean="0"/>
              <a:t>cable per chamber. </a:t>
            </a:r>
            <a:r>
              <a:rPr lang="en-GB" sz="2400" dirty="0" smtClean="0"/>
              <a:t>72</a:t>
            </a:r>
            <a:r>
              <a:rPr lang="en-GB" sz="2400" dirty="0" smtClean="0"/>
              <a:t> </a:t>
            </a:r>
            <a:r>
              <a:rPr lang="en-GB" sz="2400" dirty="0" smtClean="0"/>
              <a:t>coaxial cables per end cap through the Mini cable </a:t>
            </a:r>
            <a:r>
              <a:rPr lang="en-GB" sz="2400" dirty="0" smtClean="0"/>
              <a:t>chains, between 36-45m long. Total cable length required 5.2km, purchase 6.2km</a:t>
            </a:r>
            <a:endParaRPr lang="en-GB" sz="2400" dirty="0"/>
          </a:p>
          <a:p>
            <a:pPr marL="342900" indent="-342900" algn="just">
              <a:buFont typeface="Wingdings" charset="2"/>
              <a:buChar char="Ø"/>
            </a:pPr>
            <a:endParaRPr lang="en-GB" sz="2400" dirty="0" smtClean="0"/>
          </a:p>
          <a:p>
            <a:pPr algn="just"/>
            <a:endParaRPr lang="en-GB" sz="2400" dirty="0"/>
          </a:p>
          <a:p>
            <a:pPr algn="just"/>
            <a:endParaRPr lang="en-GB" sz="2400" dirty="0" smtClean="0"/>
          </a:p>
          <a:p>
            <a:r>
              <a:rPr lang="en-GB" dirty="0"/>
              <a:t>	</a:t>
            </a:r>
            <a:r>
              <a:rPr lang="en-GB" dirty="0" smtClean="0"/>
              <a:t>			</a:t>
            </a:r>
            <a:endParaRPr lang="en-GB" dirty="0"/>
          </a:p>
        </p:txBody>
      </p:sp>
    </p:spTree>
    <p:extLst>
      <p:ext uri="{BB962C8B-B14F-4D97-AF65-F5344CB8AC3E}">
        <p14:creationId xmlns:p14="http://schemas.microsoft.com/office/powerpoint/2010/main" val="185991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910" t="20033" r="35972" b="5070"/>
          <a:stretch/>
        </p:blipFill>
        <p:spPr>
          <a:xfrm>
            <a:off x="7049193" y="-1"/>
            <a:ext cx="4646815" cy="6755885"/>
          </a:xfrm>
          <a:prstGeom prst="rect">
            <a:avLst/>
          </a:prstGeom>
        </p:spPr>
      </p:pic>
      <p:pic>
        <p:nvPicPr>
          <p:cNvPr id="5" name="Picture 4"/>
          <p:cNvPicPr>
            <a:picLocks noChangeAspect="1"/>
          </p:cNvPicPr>
          <p:nvPr/>
        </p:nvPicPr>
        <p:blipFill rotWithShape="1">
          <a:blip r:embed="rId3"/>
          <a:srcRect l="36027" t="21425" r="36051" b="3833"/>
          <a:stretch/>
        </p:blipFill>
        <p:spPr>
          <a:xfrm>
            <a:off x="590203" y="0"/>
            <a:ext cx="4655127" cy="6801585"/>
          </a:xfrm>
          <a:prstGeom prst="rect">
            <a:avLst/>
          </a:prstGeom>
        </p:spPr>
      </p:pic>
      <p:sp>
        <p:nvSpPr>
          <p:cNvPr id="2" name="TextBox 1"/>
          <p:cNvSpPr txBox="1"/>
          <p:nvPr/>
        </p:nvSpPr>
        <p:spPr>
          <a:xfrm>
            <a:off x="4940490" y="1528549"/>
            <a:ext cx="2702256" cy="646331"/>
          </a:xfrm>
          <a:prstGeom prst="rect">
            <a:avLst/>
          </a:prstGeom>
          <a:solidFill>
            <a:srgbClr val="FFC000"/>
          </a:solidFill>
        </p:spPr>
        <p:txBody>
          <a:bodyPr wrap="square" rtlCol="0">
            <a:spAutoFit/>
          </a:bodyPr>
          <a:lstStyle/>
          <a:p>
            <a:r>
              <a:rPr lang="en-GB" dirty="0" smtClean="0"/>
              <a:t>Connector details from Long term supplier</a:t>
            </a:r>
            <a:endParaRPr lang="en-GB" dirty="0"/>
          </a:p>
        </p:txBody>
      </p:sp>
    </p:spTree>
    <p:extLst>
      <p:ext uri="{BB962C8B-B14F-4D97-AF65-F5344CB8AC3E}">
        <p14:creationId xmlns:p14="http://schemas.microsoft.com/office/powerpoint/2010/main" val="268952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154" y="2378359"/>
            <a:ext cx="5376116" cy="3024065"/>
          </a:xfrm>
          <a:prstGeom prst="rect">
            <a:avLst/>
          </a:prstGeom>
        </p:spPr>
      </p:pic>
      <p:sp>
        <p:nvSpPr>
          <p:cNvPr id="2" name="TextBox 1"/>
          <p:cNvSpPr txBox="1"/>
          <p:nvPr/>
        </p:nvSpPr>
        <p:spPr>
          <a:xfrm>
            <a:off x="2650235" y="240864"/>
            <a:ext cx="7571938" cy="830997"/>
          </a:xfrm>
          <a:prstGeom prst="rect">
            <a:avLst/>
          </a:prstGeom>
          <a:noFill/>
        </p:spPr>
        <p:txBody>
          <a:bodyPr wrap="square" rtlCol="0">
            <a:spAutoFit/>
          </a:bodyPr>
          <a:lstStyle/>
          <a:p>
            <a:r>
              <a:rPr lang="en-GB" sz="2400" dirty="0" smtClean="0"/>
              <a:t>New PEEK insulated HV connector radiation resistance test.</a:t>
            </a:r>
          </a:p>
          <a:p>
            <a:r>
              <a:rPr lang="en-GB" sz="2400" dirty="0" smtClean="0"/>
              <a:t>Tested before and after irradiation.</a:t>
            </a:r>
            <a:endParaRPr lang="en-GB" sz="2400" dirty="0"/>
          </a:p>
        </p:txBody>
      </p:sp>
      <p:pic>
        <p:nvPicPr>
          <p:cNvPr id="3" name="Picture 2"/>
          <p:cNvPicPr>
            <a:picLocks noChangeAspect="1"/>
          </p:cNvPicPr>
          <p:nvPr/>
        </p:nvPicPr>
        <p:blipFill>
          <a:blip r:embed="rId3"/>
          <a:stretch>
            <a:fillRect/>
          </a:stretch>
        </p:blipFill>
        <p:spPr>
          <a:xfrm>
            <a:off x="262341" y="1119667"/>
            <a:ext cx="4214125" cy="3108031"/>
          </a:xfrm>
          <a:prstGeom prst="rect">
            <a:avLst/>
          </a:prstGeom>
        </p:spPr>
      </p:pic>
      <p:pic>
        <p:nvPicPr>
          <p:cNvPr id="5" name="Picture 4"/>
          <p:cNvPicPr>
            <a:picLocks noChangeAspect="1"/>
          </p:cNvPicPr>
          <p:nvPr/>
        </p:nvPicPr>
        <p:blipFill rotWithShape="1">
          <a:blip r:embed="rId3"/>
          <a:srcRect l="26484" t="43427" r="31599" b="21687"/>
          <a:stretch/>
        </p:blipFill>
        <p:spPr>
          <a:xfrm>
            <a:off x="1378424" y="3732663"/>
            <a:ext cx="4513730" cy="2770495"/>
          </a:xfrm>
          <a:prstGeom prst="rect">
            <a:avLst/>
          </a:prstGeom>
        </p:spPr>
      </p:pic>
    </p:spTree>
    <p:extLst>
      <p:ext uri="{BB962C8B-B14F-4D97-AF65-F5344CB8AC3E}">
        <p14:creationId xmlns:p14="http://schemas.microsoft.com/office/powerpoint/2010/main" val="3047019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6740</TotalTime>
  <Words>765</Words>
  <Application>Microsoft Office PowerPoint</Application>
  <PresentationFormat>Widescreen</PresentationFormat>
  <Paragraphs>188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Verdana</vt:lpstr>
      <vt:lpstr>Wingdings</vt:lpstr>
      <vt:lpstr>Office Theme</vt:lpstr>
      <vt:lpstr>Services for RE3/1 &amp; RE4/1 HV, LV &amp; Cooling</vt:lpstr>
      <vt:lpstr>PowerPoint Presentation</vt:lpstr>
      <vt:lpstr>PowerPoint Presentation</vt:lpstr>
      <vt:lpstr>HV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LV</vt:lpstr>
      <vt:lpstr>PowerPoint Presentation</vt:lpstr>
      <vt:lpstr>PowerPoint Presentation</vt:lpstr>
      <vt:lpstr>PowerPoint Presentation</vt:lpstr>
      <vt:lpstr>PowerPoint Presentation</vt:lpstr>
      <vt:lpstr>Cooling</vt:lpstr>
      <vt:lpstr>RE3/1 cooling link to RE3/2</vt:lpstr>
      <vt:lpstr>PowerPoint Presentation</vt:lpstr>
      <vt:lpstr>PowerPoint Presentation</vt:lpstr>
      <vt:lpstr>Concluding table</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iRPC HV, LV &amp; Cooling</dc:title>
  <dc:creator>Ian Crotty</dc:creator>
  <cp:lastModifiedBy>Ian Crotty</cp:lastModifiedBy>
  <cp:revision>106</cp:revision>
  <dcterms:created xsi:type="dcterms:W3CDTF">2018-11-15T18:46:04Z</dcterms:created>
  <dcterms:modified xsi:type="dcterms:W3CDTF">2018-11-20T11:52:37Z</dcterms:modified>
</cp:coreProperties>
</file>