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2.xml" ContentType="application/vnd.openxmlformats-officedocument.themeOverrid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61"/>
  </p:notesMasterIdLst>
  <p:sldIdLst>
    <p:sldId id="257" r:id="rId5"/>
    <p:sldId id="329" r:id="rId6"/>
    <p:sldId id="358" r:id="rId7"/>
    <p:sldId id="330" r:id="rId8"/>
    <p:sldId id="392" r:id="rId9"/>
    <p:sldId id="393" r:id="rId10"/>
    <p:sldId id="302" r:id="rId11"/>
    <p:sldId id="336" r:id="rId12"/>
    <p:sldId id="337" r:id="rId13"/>
    <p:sldId id="331" r:id="rId14"/>
    <p:sldId id="394" r:id="rId15"/>
    <p:sldId id="387" r:id="rId16"/>
    <p:sldId id="385" r:id="rId17"/>
    <p:sldId id="384" r:id="rId18"/>
    <p:sldId id="388" r:id="rId19"/>
    <p:sldId id="389" r:id="rId20"/>
    <p:sldId id="390" r:id="rId21"/>
    <p:sldId id="391" r:id="rId22"/>
    <p:sldId id="350" r:id="rId23"/>
    <p:sldId id="306" r:id="rId24"/>
    <p:sldId id="307" r:id="rId25"/>
    <p:sldId id="308" r:id="rId26"/>
    <p:sldId id="319" r:id="rId27"/>
    <p:sldId id="353" r:id="rId28"/>
    <p:sldId id="372" r:id="rId29"/>
    <p:sldId id="374" r:id="rId30"/>
    <p:sldId id="373" r:id="rId31"/>
    <p:sldId id="351" r:id="rId32"/>
    <p:sldId id="356" r:id="rId33"/>
    <p:sldId id="354" r:id="rId34"/>
    <p:sldId id="301" r:id="rId35"/>
    <p:sldId id="400" r:id="rId36"/>
    <p:sldId id="401" r:id="rId37"/>
    <p:sldId id="321" r:id="rId38"/>
    <p:sldId id="404" r:id="rId39"/>
    <p:sldId id="312" r:id="rId40"/>
    <p:sldId id="311" r:id="rId41"/>
    <p:sldId id="381" r:id="rId42"/>
    <p:sldId id="382" r:id="rId43"/>
    <p:sldId id="383" r:id="rId44"/>
    <p:sldId id="318" r:id="rId45"/>
    <p:sldId id="317" r:id="rId46"/>
    <p:sldId id="316" r:id="rId47"/>
    <p:sldId id="323" r:id="rId48"/>
    <p:sldId id="386" r:id="rId49"/>
    <p:sldId id="322" r:id="rId50"/>
    <p:sldId id="395" r:id="rId51"/>
    <p:sldId id="396" r:id="rId52"/>
    <p:sldId id="403" r:id="rId53"/>
    <p:sldId id="402" r:id="rId54"/>
    <p:sldId id="361" r:id="rId55"/>
    <p:sldId id="364" r:id="rId56"/>
    <p:sldId id="369" r:id="rId57"/>
    <p:sldId id="370" r:id="rId58"/>
    <p:sldId id="367" r:id="rId59"/>
    <p:sldId id="368" r:id="rId60"/>
  </p:sldIdLst>
  <p:sldSz cx="9144000" cy="6858000" type="screen4x3"/>
  <p:notesSz cx="6797675" cy="9928225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45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14"/>
  </p:normalViewPr>
  <p:slideViewPr>
    <p:cSldViewPr snapToGrid="0" snapToObjects="1">
      <p:cViewPr varScale="1">
        <p:scale>
          <a:sx n="109" d="100"/>
          <a:sy n="109" d="100"/>
        </p:scale>
        <p:origin x="105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F8B557-948E-4B4C-992B-5BA88CC9A075}" type="datetimeFigureOut">
              <a:rPr lang="es-ES" smtClean="0"/>
              <a:t>22/09/2020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5E34A-3CEE-9040-80BD-D0F1C87C34B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586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69693-CF96-44FE-BFA0-C46FF95BC35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539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08728-BAD9-41CE-8283-0F18A5A8959F}" type="datetime1">
              <a:rPr lang="es-ES_tradnl" smtClean="0"/>
              <a:t>22/09/2020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820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3C95-5613-4A6E-961B-736E535D5B9C}" type="datetime1">
              <a:rPr lang="es-ES_tradnl" smtClean="0"/>
              <a:t>22/09/2020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1558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1F1C-CFD8-44C7-8428-E36389600899}" type="datetime1">
              <a:rPr lang="es-ES_tradnl" smtClean="0"/>
              <a:t>22/09/2020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3974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72E2-D823-4545-8D45-5ECFBA04A4FB}" type="datetime1">
              <a:rPr lang="es-ES_tradnl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97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FD77-09B9-4F48-B1E8-BDA3EFB2A4F9}" type="datetime1">
              <a:rPr lang="es-ES_tradnl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752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3C06-6FFD-46B6-A963-1D07DF2B970E}" type="datetime1">
              <a:rPr lang="es-ES_tradnl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510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0D98-8A25-4930-9C0A-15BCA570056D}" type="datetime1">
              <a:rPr lang="es-ES_tradnl" smtClean="0"/>
              <a:t>22/09/2020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323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5A3AA-C203-4307-9EC3-1757FCA78C79}" type="datetime1">
              <a:rPr lang="es-ES_tradnl" smtClean="0"/>
              <a:t>22/09/2020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628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88342-502A-4249-8450-411AC3548C8D}" type="datetime1">
              <a:rPr lang="es-ES_tradnl" smtClean="0"/>
              <a:t>22/09/2020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726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118CD-43A3-430B-92B7-95AEEB12E7CB}" type="datetime1">
              <a:rPr lang="es-ES_tradnl" smtClean="0"/>
              <a:t>22/09/2020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8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314C0-529B-46E8-8FDE-EC24BB3D49FB}" type="datetime1">
              <a:rPr lang="es-ES_tradnl" smtClean="0"/>
              <a:t>22/09/2020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516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B99C2-85CD-4232-93F0-015D2BF109F0}" type="datetime1">
              <a:rPr lang="es-ES_tradnl" smtClean="0"/>
              <a:t>22/09/2020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592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4FB3F-58F1-41E5-B400-21754C5AB04C}" type="datetime1">
              <a:rPr lang="es-ES_tradnl" smtClean="0"/>
              <a:t>22/09/2020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35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46C7-8426-4246-96AC-B623A808FB35}" type="datetime1">
              <a:rPr lang="es-ES_tradnl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426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1DCD9-5993-4129-A436-66CA4226FC06}" type="datetime1">
              <a:rPr lang="es-ES_tradnl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218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 userDrawn="1"/>
        </p:nvSpPr>
        <p:spPr bwMode="auto">
          <a:xfrm>
            <a:off x="304800" y="304800"/>
            <a:ext cx="76962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25724" dir="2700000" algn="ctr" rotWithShape="0">
              <a:schemeClr val="tx1"/>
            </a:outerShdw>
          </a:effec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844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838200"/>
          </a:xfrm>
          <a:solidFill>
            <a:schemeClr val="bg1"/>
          </a:solidFill>
        </p:spPr>
        <p:txBody>
          <a:bodyPr lIns="91440" tIns="4572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E3DB718-22C8-4DF0-B7AC-56FF7452F575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10B1B00-0C2E-464C-B8FA-4E986328A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97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127000"/>
            <a:ext cx="636587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2E1740-D602-48A7-83C4-7FF380802E07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F2188-0B2E-4B28-A495-5A7C871BA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28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C9B10-BBCE-46C3-A578-0B1825338AE6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8F5E7-BB46-48B5-9D57-5E5454B2D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87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3063" y="1371600"/>
            <a:ext cx="4143375" cy="479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371600"/>
            <a:ext cx="4143375" cy="479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3F6E8-5ADB-446D-9386-CB81CCD6FF99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90F5F-E2CF-4A20-A094-6FF5D5ECF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15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3F354-BCBB-44B2-963E-773FCE9B6443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2D428-6093-4D73-BBEC-9D1011540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07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48D28-68B7-42EA-982C-FBD4F6DD50C6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AD080-5015-44B8-B9EB-365FCDD3D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66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9AA07-E4C6-432A-9495-9A3E7F222627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D4525-4DF3-48CC-9A12-D2594FF99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47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C7F4-880A-4FC6-A5B3-ADEB9719FDDA}" type="datetime1">
              <a:rPr lang="es-ES_tradnl" smtClean="0"/>
              <a:t>22/09/2020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2053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1EB53-028B-4AC7-B48D-871ED452149B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F6575-5A5F-4910-9E77-F7B7B5858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66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B9097-0B22-4CE0-92E6-E3EF593E7D15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4E974-D9C3-4920-A9E1-16895BE592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67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7A08D-F674-4B7B-BB44-828C4271F7A1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4D506-D086-4936-A1CC-0DB567229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80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5" y="114300"/>
            <a:ext cx="2109788" cy="6054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3063" y="114300"/>
            <a:ext cx="6176962" cy="6054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A043D-3774-4160-A3E5-551BF16A655E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8BEA2-C078-4D72-A856-07EC2810D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301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 userDrawn="1"/>
        </p:nvSpPr>
        <p:spPr bwMode="auto">
          <a:xfrm>
            <a:off x="304800" y="304800"/>
            <a:ext cx="76962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25724" dir="2700000" algn="ctr" rotWithShape="0">
              <a:schemeClr val="tx1"/>
            </a:outerShdw>
          </a:effec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844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838200"/>
          </a:xfrm>
          <a:solidFill>
            <a:schemeClr val="bg1"/>
          </a:solidFill>
        </p:spPr>
        <p:txBody>
          <a:bodyPr lIns="91440" tIns="4572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E1EDD160-411C-4330-8284-760A056FC232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10B1B00-0C2E-464C-B8FA-4E986328A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47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127000"/>
            <a:ext cx="636587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86EDD7-0849-40DB-93D3-274412738710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F2188-0B2E-4B28-A495-5A7C871BA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39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08E2B-26DA-4CAB-8738-2851B5D60A86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8F5E7-BB46-48B5-9D57-5E5454B2D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241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3063" y="1371600"/>
            <a:ext cx="4143375" cy="479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371600"/>
            <a:ext cx="4143375" cy="479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81F11-9CF6-4A43-AB6B-4A66774DB4CC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90F5F-E2CF-4A20-A094-6FF5D5ECF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43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77D5E-96E7-4AC8-A405-16472B9E7885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2D428-6093-4D73-BBEC-9D1011540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836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C1683-31FA-4481-B4AD-6B0583DBA782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AD080-5015-44B8-B9EB-365FCDD3D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63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E23A-FBB8-4CCA-8137-C14B609E3B5A}" type="datetime1">
              <a:rPr lang="es-ES_tradnl" smtClean="0"/>
              <a:t>22/09/2020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4187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1E346-4AF9-43C4-835E-A8FA1FA6DAA7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D4525-4DF3-48CC-9A12-D2594FF99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37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95637-51D2-4C3E-A25D-A266D3F07D53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F6575-5A5F-4910-9E77-F7B7B5858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198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B3EE4-ACE9-432B-87FB-6C1450052BC2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4E974-D9C3-4920-A9E1-16895BE592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980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3446-8F75-4411-9889-7DE52BA878A5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4D506-D086-4936-A1CC-0DB567229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308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5" y="114300"/>
            <a:ext cx="2109788" cy="6054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3063" y="114300"/>
            <a:ext cx="6176962" cy="6054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F3C1B-D0D9-4D5C-8548-EA41B6B2F8E6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8BEA2-C078-4D72-A856-07EC2810D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84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929C-DD22-4B00-ADF3-3F6A65B0A51B}" type="datetime1">
              <a:rPr lang="es-ES_tradnl" smtClean="0"/>
              <a:t>22/09/2020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26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0764D-E0EF-4B7F-8830-48DBBF5078BE}" type="datetime1">
              <a:rPr lang="es-ES_tradnl" smtClean="0"/>
              <a:t>22/09/2020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91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E0EE-22F8-435A-B1DA-8BE49712B2AF}" type="datetime1">
              <a:rPr lang="es-ES_tradnl" smtClean="0"/>
              <a:t>22/09/2020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478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4C842-99EC-481C-9E95-8350F592FC4B}" type="datetime1">
              <a:rPr lang="es-ES_tradnl" smtClean="0"/>
              <a:t>22/09/2020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4742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76707-6B80-4167-9458-C0BCF26228A0}" type="datetime1">
              <a:rPr lang="es-ES_tradnl" smtClean="0"/>
              <a:t>22/09/2020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8340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32AB8-9955-406B-9105-872A64926532}" type="datetime1">
              <a:rPr lang="es-ES_tradnl" smtClean="0"/>
              <a:t>22/09/2020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A62C3-F584-4E49-8D5C-2ED9F0E0E59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993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01403-B092-43B4-BD0B-9B7C1DB60573}" type="datetime1">
              <a:rPr lang="es-ES_tradnl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0F5A5-BE2C-4DDB-9919-C70B03BFA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gray">
          <a:xfrm>
            <a:off x="366713" y="228600"/>
            <a:ext cx="31750" cy="7270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anchor="ctr"/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kumimoji="1" lang="en-GB" altLang="en-US" sz="2400"/>
          </a:p>
        </p:txBody>
      </p:sp>
      <p:sp>
        <p:nvSpPr>
          <p:cNvPr id="1027" name="Rectangle 8"/>
          <p:cNvSpPr>
            <a:spLocks noChangeArrowheads="1"/>
          </p:cNvSpPr>
          <p:nvPr/>
        </p:nvSpPr>
        <p:spPr bwMode="gray">
          <a:xfrm flipV="1">
            <a:off x="228600" y="722313"/>
            <a:ext cx="8763000" cy="3968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kumimoji="1" lang="en-GB" altLang="en-US" sz="2400"/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14300"/>
            <a:ext cx="8439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 Master title style</a:t>
            </a:r>
          </a:p>
        </p:txBody>
      </p:sp>
      <p:sp>
        <p:nvSpPr>
          <p:cNvPr id="1029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3063" y="1371600"/>
            <a:ext cx="843915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fld id="{5EC64792-053E-4383-8270-7872E21A8620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1742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2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A106DE6-0D57-4FCE-BE1C-3350F400C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3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gray">
          <a:xfrm>
            <a:off x="366713" y="228600"/>
            <a:ext cx="31750" cy="7270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anchor="ctr"/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kumimoji="1" lang="en-GB" altLang="en-US" sz="2400"/>
          </a:p>
        </p:txBody>
      </p:sp>
      <p:sp>
        <p:nvSpPr>
          <p:cNvPr id="1027" name="Rectangle 8"/>
          <p:cNvSpPr>
            <a:spLocks noChangeArrowheads="1"/>
          </p:cNvSpPr>
          <p:nvPr/>
        </p:nvSpPr>
        <p:spPr bwMode="gray">
          <a:xfrm flipV="1">
            <a:off x="228600" y="722313"/>
            <a:ext cx="8763000" cy="3968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kumimoji="1" lang="en-GB" altLang="en-US" sz="2400"/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14300"/>
            <a:ext cx="8439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 Master title style</a:t>
            </a:r>
          </a:p>
        </p:txBody>
      </p:sp>
      <p:sp>
        <p:nvSpPr>
          <p:cNvPr id="1029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3063" y="1371600"/>
            <a:ext cx="843915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fld id="{07BE284A-2281-4D48-9062-9CCAA553C9A1}" type="datetime1">
              <a:rPr lang="es-ES_tradnl" smtClean="0"/>
              <a:t>22/09/2020</a:t>
            </a:fld>
            <a:endParaRPr lang="en-US"/>
          </a:p>
        </p:txBody>
      </p:sp>
      <p:sp>
        <p:nvSpPr>
          <p:cNvPr id="1742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2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A106DE6-0D57-4FCE-BE1C-3350F400C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3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twiki.cern.ch/twiki/bin/viewauth/CMS/Services_RPCPhase2Upgrade#Inox_pipes_Details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edms.cern.ch/ui/file/167912/AA/cmsdiexl0011-vAA.pdf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835724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314325" y="862843"/>
            <a:ext cx="8515350" cy="2169583"/>
          </a:xfrm>
          <a:prstGeom prst="roundRect">
            <a:avLst/>
          </a:prstGeom>
          <a:solidFill>
            <a:srgbClr val="F3F3F3"/>
          </a:solidFill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spc="50" dirty="0">
                <a:ln w="11430"/>
                <a:solidFill>
                  <a:srgbClr val="B9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Service Installation for RE3/1 and RE4/1:</a:t>
            </a:r>
            <a:r>
              <a:rPr lang="es-ES" sz="5000" b="1" dirty="0">
                <a:solidFill>
                  <a:srgbClr val="BA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status and plan</a:t>
            </a:r>
            <a:r>
              <a:rPr lang="en-US" sz="5000" b="1" spc="50" dirty="0">
                <a:ln w="11430"/>
                <a:solidFill>
                  <a:srgbClr val="BA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</a:p>
        </p:txBody>
      </p:sp>
      <p:pic>
        <p:nvPicPr>
          <p:cNvPr id="2" name="Imagen 1" descr="an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2" y="3678757"/>
            <a:ext cx="2807208" cy="109728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9608" y="3299641"/>
            <a:ext cx="5439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latin typeface="CMU Sans Serif Medium"/>
                <a:cs typeface="CMU Sans Serif Medium"/>
              </a:rPr>
              <a:t>Andrés Leonardo Cabrera Mora</a:t>
            </a:r>
          </a:p>
          <a:p>
            <a:pPr algn="ctr"/>
            <a:endParaRPr lang="es-ES" sz="2200" dirty="0">
              <a:latin typeface="CMU Sans Serif Medium"/>
              <a:cs typeface="CMU Sans Serif Medium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962407" y="3247870"/>
            <a:ext cx="13901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 err="1">
                <a:latin typeface="CMU Sans Serif Medium"/>
                <a:cs typeface="CMU Sans Serif Medium"/>
              </a:rPr>
              <a:t>Ian</a:t>
            </a:r>
            <a:r>
              <a:rPr lang="es-ES" sz="2200" dirty="0">
                <a:latin typeface="CMU Sans Serif Medium"/>
                <a:cs typeface="CMU Sans Serif Medium"/>
              </a:rPr>
              <a:t> </a:t>
            </a:r>
            <a:r>
              <a:rPr lang="es-ES" sz="2200" dirty="0" err="1">
                <a:latin typeface="CMU Sans Serif Medium"/>
                <a:cs typeface="CMU Sans Serif Medium"/>
              </a:rPr>
              <a:t>Crotty</a:t>
            </a:r>
            <a:endParaRPr lang="es-ES" sz="2200" dirty="0">
              <a:latin typeface="CMU Sans Serif Medium"/>
              <a:cs typeface="CMU Sans Serif Medium"/>
            </a:endParaRPr>
          </a:p>
        </p:txBody>
      </p:sp>
      <p:pic>
        <p:nvPicPr>
          <p:cNvPr id="7" name="Imagen 6" descr="color-center-UWlogo-pr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90" y="3731672"/>
            <a:ext cx="2116667" cy="139534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974190" y="5445670"/>
            <a:ext cx="340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MU Sans Serif Medium"/>
                <a:cs typeface="CMU Sans Serif Medium"/>
              </a:rPr>
              <a:t>O</a:t>
            </a:r>
            <a:r>
              <a:rPr lang="x-none" dirty="0">
                <a:latin typeface="CMU Sans Serif Medium"/>
                <a:cs typeface="CMU Sans Serif Medium"/>
              </a:rPr>
              <a:t>n behalf of the RPC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600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BA513C-E0B8-415C-8D2B-A741D250250C}"/>
              </a:ext>
            </a:extLst>
          </p:cNvPr>
          <p:cNvSpPr txBox="1"/>
          <p:nvPr/>
        </p:nvSpPr>
        <p:spPr>
          <a:xfrm>
            <a:off x="61547" y="225415"/>
            <a:ext cx="9143999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</a:t>
            </a:r>
            <a:r>
              <a:rPr lang="en-US" sz="2800" dirty="0"/>
              <a:t>UXC</a:t>
            </a:r>
          </a:p>
          <a:p>
            <a:endParaRPr lang="en-US" sz="2800" dirty="0"/>
          </a:p>
          <a:p>
            <a:r>
              <a:rPr lang="en-US" dirty="0"/>
              <a:t> YE1 PP using modified PP to convert </a:t>
            </a:r>
          </a:p>
          <a:p>
            <a:r>
              <a:rPr lang="en-US" dirty="0"/>
              <a:t>from 3 polar to Jupiter. Design study </a:t>
            </a:r>
          </a:p>
          <a:p>
            <a:r>
              <a:rPr lang="en-US" dirty="0"/>
              <a:t>done by Theo, Geneva Eng. school.</a:t>
            </a:r>
          </a:p>
          <a:p>
            <a:endParaRPr lang="en-US" dirty="0"/>
          </a:p>
          <a:p>
            <a:r>
              <a:rPr lang="en-US" dirty="0"/>
              <a:t>Jupiter order and modification plates</a:t>
            </a:r>
          </a:p>
          <a:p>
            <a:r>
              <a:rPr lang="en-US" dirty="0"/>
              <a:t>planned to be done.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sz="1100" dirty="0"/>
          </a:p>
          <a:p>
            <a:endParaRPr lang="en-GB" sz="1100" dirty="0"/>
          </a:p>
          <a:p>
            <a:endParaRPr lang="en-GB" sz="1100" dirty="0"/>
          </a:p>
          <a:p>
            <a:endParaRPr lang="en-GB" sz="1100" dirty="0"/>
          </a:p>
          <a:p>
            <a:endParaRPr lang="en-GB" sz="1100" dirty="0"/>
          </a:p>
          <a:p>
            <a:r>
              <a:rPr lang="en-GB" sz="1100" dirty="0"/>
              <a:t>http://project-cms-rpc-endcap.web.cern.ch/rpc/UpscopeHighEta/RPCDevelopements/RE31and41/Services/HV/YE1PP/ModificationJupiter/ModTheo/PatchPanelConnecterSystem19June2018.pptx</a:t>
            </a:r>
          </a:p>
        </p:txBody>
      </p:sp>
      <p:pic>
        <p:nvPicPr>
          <p:cNvPr id="6" name="Imagen 3" descr="Captura de pantalla 2019-10-07 a las 17.16.02.png">
            <a:extLst>
              <a:ext uri="{FF2B5EF4-FFF2-40B4-BE49-F238E27FC236}">
                <a16:creationId xmlns:a16="http://schemas.microsoft.com/office/drawing/2014/main" id="{540C1F8A-8C97-4FD9-B3FD-EE8995F00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108" y="3804527"/>
            <a:ext cx="2878667" cy="1748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8695" t="24403" r="13773" b="12363"/>
          <a:stretch/>
        </p:blipFill>
        <p:spPr>
          <a:xfrm>
            <a:off x="4265207" y="392404"/>
            <a:ext cx="4810856" cy="2815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35" y="2992481"/>
            <a:ext cx="3413884" cy="256041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0341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2A2713-9AFB-4C78-9894-3C9324F8C948}"/>
              </a:ext>
            </a:extLst>
          </p:cNvPr>
          <p:cNvSpPr txBox="1"/>
          <p:nvPr/>
        </p:nvSpPr>
        <p:spPr>
          <a:xfrm>
            <a:off x="1057226" y="2602327"/>
            <a:ext cx="68623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RE3/1 &amp; RE4/1 Low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voltage 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system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Phase II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YE3 components and links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USC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39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5852022" y="3046803"/>
            <a:ext cx="3248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GB" sz="1200" b="1" dirty="0">
                <a:solidFill>
                  <a:srgbClr val="0070C0"/>
                </a:solidFill>
                <a:latin typeface="Calibri" panose="020F0502020204030204"/>
              </a:rPr>
              <a:t>20 A3009B LV boards in total to power the FE of all RE3/1 and RE4/1 chambers.</a:t>
            </a:r>
            <a:endParaRPr lang="en-US" sz="1200" b="1" dirty="0">
              <a:solidFill>
                <a:srgbClr val="0070C0"/>
              </a:solidFill>
              <a:latin typeface="Calibri" panose="020F0502020204030204"/>
            </a:endParaRPr>
          </a:p>
          <a:p>
            <a:pPr marL="214313" indent="-214313" defTabSz="685800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0070C0"/>
                </a:solidFill>
                <a:latin typeface="Calibri" panose="020F0502020204030204"/>
              </a:rPr>
              <a:t>9U in each X4Far YE3 tower rack for</a:t>
            </a:r>
          </a:p>
          <a:p>
            <a:pPr marL="557213" lvl="1" indent="-214313" defTabSz="6858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70C0"/>
                </a:solidFill>
                <a:latin typeface="Calibri" panose="020F0502020204030204"/>
              </a:rPr>
              <a:t>1 CAEN EASY3000S crate</a:t>
            </a:r>
          </a:p>
          <a:p>
            <a:pPr marL="557213" lvl="1" indent="-214313" defTabSz="6858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70C0"/>
                </a:solidFill>
                <a:latin typeface="Calibri" panose="020F0502020204030204"/>
              </a:rPr>
              <a:t>1 CAEN A3486S MAO- AC/DC 48VDC PS</a:t>
            </a:r>
          </a:p>
          <a:p>
            <a:pPr marL="214313" indent="-214313" defTabSz="685800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0070C0"/>
                </a:solidFill>
                <a:latin typeface="Calibri" panose="020F0502020204030204"/>
              </a:rPr>
              <a:t>9U in each X2Near YE3 tower rack for</a:t>
            </a:r>
          </a:p>
          <a:p>
            <a:pPr marL="557213" lvl="1" indent="-214313" defTabSz="6858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70C0"/>
                </a:solidFill>
                <a:latin typeface="Calibri" panose="020F0502020204030204"/>
              </a:rPr>
              <a:t>1 CAEN EASY3000S crate</a:t>
            </a:r>
          </a:p>
          <a:p>
            <a:pPr marL="557213" lvl="1" indent="-214313" defTabSz="6858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70C0"/>
                </a:solidFill>
                <a:latin typeface="Calibri" panose="020F0502020204030204"/>
              </a:rPr>
              <a:t>1 CAEN A3486S MAO- AC/DC 48VDC PS</a:t>
            </a:r>
            <a:endParaRPr lang="en-GB" sz="12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pic>
        <p:nvPicPr>
          <p:cNvPr id="8" name="Picture 7" descr="download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0483" y="3265714"/>
            <a:ext cx="1800225" cy="1428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9711" y="2872198"/>
            <a:ext cx="16932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SY4527 with A1676A</a:t>
            </a:r>
          </a:p>
        </p:txBody>
      </p:sp>
      <p:pic>
        <p:nvPicPr>
          <p:cNvPr id="12" name="Picture 11" descr="1177_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3188">
            <a:off x="4127531" y="4103038"/>
            <a:ext cx="1659636" cy="85056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649433" y="1551214"/>
            <a:ext cx="0" cy="36004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 descr="874_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9210" y="3067431"/>
            <a:ext cx="1654317" cy="1344133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906233" y="5666014"/>
            <a:ext cx="428625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192483" y="5380264"/>
            <a:ext cx="0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4955716" y="2102010"/>
            <a:ext cx="9800" cy="116370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794065" y="2096588"/>
            <a:ext cx="17145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06233" y="4637314"/>
            <a:ext cx="0" cy="10287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134833" y="4637314"/>
            <a:ext cx="0" cy="92671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947680" y="2059278"/>
            <a:ext cx="186602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CAEN EASY3000S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with CAEN A3009B</a:t>
            </a:r>
            <a:br>
              <a:rPr lang="en-US" sz="135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in X2Near &amp; X4Far racks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753062" y="4478925"/>
            <a:ext cx="7168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A3486S</a:t>
            </a:r>
          </a:p>
        </p:txBody>
      </p: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1134833" y="5564026"/>
            <a:ext cx="432175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/>
          </p:cNvCxnSpPr>
          <p:nvPr/>
        </p:nvCxnSpPr>
        <p:spPr>
          <a:xfrm flipV="1">
            <a:off x="5447157" y="5343646"/>
            <a:ext cx="0" cy="2303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63284" y="5674765"/>
            <a:ext cx="14952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48V Service power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94458" y="5212962"/>
            <a:ext cx="20283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50pin Communication bus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47555" y="1489175"/>
            <a:ext cx="4683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b="1" i="1" u="sng" dirty="0">
                <a:solidFill>
                  <a:srgbClr val="7030A0"/>
                </a:solidFill>
                <a:latin typeface="Calibri" panose="020F0502020204030204"/>
              </a:rPr>
              <a:t>USC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40852" y="1489175"/>
            <a:ext cx="4772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b="1" i="1" u="sng" dirty="0">
                <a:solidFill>
                  <a:srgbClr val="7030A0"/>
                </a:solidFill>
                <a:latin typeface="Calibri" panose="020F0502020204030204"/>
              </a:rPr>
              <a:t>UXC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437" y="1568421"/>
            <a:ext cx="621713" cy="12280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09501" y="5056958"/>
            <a:ext cx="1951268" cy="2939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350" b="1" dirty="0">
                <a:solidFill>
                  <a:srgbClr val="002060"/>
                </a:solidFill>
                <a:latin typeface="Calibri" panose="020F0502020204030204"/>
              </a:rPr>
              <a:t>YE1 LV PP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33823" y="460470"/>
            <a:ext cx="578427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2700" i="1" dirty="0">
                <a:solidFill>
                  <a:srgbClr val="002060"/>
                </a:solidFill>
                <a:latin typeface="Calibri" panose="020F0502020204030204"/>
              </a:rPr>
              <a:t>RPC LV Power System for RE3/1 &amp; RE4/1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50973" y="4869663"/>
            <a:ext cx="178575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going through YE1-YE3 mini cable chains to existing RE racks on X3</a:t>
            </a:r>
          </a:p>
        </p:txBody>
      </p:sp>
      <p:sp>
        <p:nvSpPr>
          <p:cNvPr id="6" name="Chevron 5"/>
          <p:cNvSpPr/>
          <p:nvPr/>
        </p:nvSpPr>
        <p:spPr>
          <a:xfrm>
            <a:off x="653641" y="5044149"/>
            <a:ext cx="247922" cy="302176"/>
          </a:xfrm>
          <a:prstGeom prst="chevro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340" y="5056708"/>
            <a:ext cx="5615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Relay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07114" y="1915341"/>
            <a:ext cx="25932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350" b="1" dirty="0">
                <a:solidFill>
                  <a:srgbClr val="FF0000"/>
                </a:solidFill>
                <a:latin typeface="Calibri" panose="020F0502020204030204"/>
              </a:rPr>
              <a:t>YE+3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: X2J52, X3J51, X3A51, X4A51</a:t>
            </a:r>
          </a:p>
          <a:p>
            <a:pPr defTabSz="685800"/>
            <a:r>
              <a:rPr lang="en-GB" sz="1350" b="1" dirty="0">
                <a:solidFill>
                  <a:srgbClr val="FF0000"/>
                </a:solidFill>
                <a:latin typeface="Calibri" panose="020F0502020204030204"/>
              </a:rPr>
              <a:t>YE-3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:  X2V52, X3V51,X3S51, X4S51</a:t>
            </a:r>
          </a:p>
        </p:txBody>
      </p:sp>
      <p:sp>
        <p:nvSpPr>
          <p:cNvPr id="5" name="Oval 4"/>
          <p:cNvSpPr/>
          <p:nvPr/>
        </p:nvSpPr>
        <p:spPr>
          <a:xfrm>
            <a:off x="7455625" y="1766174"/>
            <a:ext cx="1048295" cy="7076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44148" y="2689316"/>
            <a:ext cx="20537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Existing RE3&amp;RE4 detector</a:t>
            </a:r>
          </a:p>
        </p:txBody>
      </p:sp>
      <p:cxnSp>
        <p:nvCxnSpPr>
          <p:cNvPr id="13" name="Straight Arrow Connector 12"/>
          <p:cNvCxnSpPr>
            <a:stCxn id="5" idx="4"/>
          </p:cNvCxnSpPr>
          <p:nvPr/>
        </p:nvCxnSpPr>
        <p:spPr>
          <a:xfrm>
            <a:off x="7979773" y="2473778"/>
            <a:ext cx="34290" cy="2779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D1FFABD-3F1E-49D1-9AC8-368333F4D845}"/>
              </a:ext>
            </a:extLst>
          </p:cNvPr>
          <p:cNvCxnSpPr>
            <a:cxnSpLocks/>
          </p:cNvCxnSpPr>
          <p:nvPr/>
        </p:nvCxnSpPr>
        <p:spPr>
          <a:xfrm>
            <a:off x="6150908" y="5211723"/>
            <a:ext cx="893240" cy="12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990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-10733" y="1042813"/>
            <a:ext cx="8114619" cy="4773852"/>
            <a:chOff x="-1248" y="234347"/>
            <a:chExt cx="10819491" cy="6365135"/>
          </a:xfrm>
        </p:grpSpPr>
        <p:grpSp>
          <p:nvGrpSpPr>
            <p:cNvPr id="43" name="Group 42"/>
            <p:cNvGrpSpPr/>
            <p:nvPr/>
          </p:nvGrpSpPr>
          <p:grpSpPr>
            <a:xfrm>
              <a:off x="-1248" y="234347"/>
              <a:ext cx="10139128" cy="6365135"/>
              <a:chOff x="455948" y="-353483"/>
              <a:chExt cx="10139128" cy="6365135"/>
            </a:xfrm>
          </p:grpSpPr>
          <p:pic>
            <p:nvPicPr>
              <p:cNvPr id="4098" name="Picture 2" descr="G:\Websites\p\project-cms-rpc-endcap\RPC\UpscopeHighEta\RPCDevelopements\RE31and41\RE31\Drawings\YE3Boki07062016\YEP3IPSideView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1076" y="954936"/>
                <a:ext cx="9144000" cy="50492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0" name="Straight Arrow Connector 9"/>
              <p:cNvCxnSpPr>
                <a:cxnSpLocks/>
              </p:cNvCxnSpPr>
              <p:nvPr/>
            </p:nvCxnSpPr>
            <p:spPr>
              <a:xfrm flipV="1">
                <a:off x="1839293" y="3025851"/>
                <a:ext cx="1680465" cy="110089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cxnSpLocks/>
              </p:cNvCxnSpPr>
              <p:nvPr/>
            </p:nvCxnSpPr>
            <p:spPr>
              <a:xfrm flipH="1">
                <a:off x="8247386" y="1421370"/>
                <a:ext cx="1201234" cy="161995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2" idx="1"/>
              </p:cNvCxnSpPr>
              <p:nvPr/>
            </p:nvCxnSpPr>
            <p:spPr>
              <a:xfrm flipH="1" flipV="1">
                <a:off x="3519760" y="3512617"/>
                <a:ext cx="1436693" cy="101848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4956453" y="4054046"/>
                <a:ext cx="2042108" cy="954108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GB" sz="1350" b="1" dirty="0">
                    <a:solidFill>
                      <a:prstClr val="black"/>
                    </a:solidFill>
                    <a:latin typeface="Calibri" panose="020F0502020204030204"/>
                  </a:rPr>
                  <a:t>Existing RE3/RE4 LV Easy3000S crates</a:t>
                </a: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V="1">
                <a:off x="6998561" y="3512617"/>
                <a:ext cx="1248825" cy="104631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8754312" y="-307544"/>
                <a:ext cx="116527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en-GB" sz="1350" b="1" i="1" u="sng" dirty="0">
                    <a:solidFill>
                      <a:srgbClr val="7030A0"/>
                    </a:solidFill>
                    <a:latin typeface="Calibri" panose="020F0502020204030204"/>
                  </a:rPr>
                  <a:t>Near Side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337147" y="-353483"/>
                <a:ext cx="100429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en-GB" sz="1350" b="1" i="1" u="sng" dirty="0">
                    <a:solidFill>
                      <a:srgbClr val="7030A0"/>
                    </a:solidFill>
                    <a:latin typeface="Calibri" panose="020F0502020204030204"/>
                  </a:rPr>
                  <a:t>Far Side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55948" y="4134215"/>
                <a:ext cx="2766692" cy="1877437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GB" sz="1350" b="1" dirty="0">
                    <a:solidFill>
                      <a:prstClr val="black"/>
                    </a:solidFill>
                    <a:latin typeface="Calibri" panose="020F0502020204030204"/>
                  </a:rPr>
                  <a:t>mini Cable Chains FAR for </a:t>
                </a:r>
                <a:br>
                  <a:rPr lang="en-GB" sz="1350" b="1" dirty="0">
                    <a:solidFill>
                      <a:prstClr val="black"/>
                    </a:solidFill>
                    <a:latin typeface="Calibri" panose="020F0502020204030204"/>
                  </a:rPr>
                </a:br>
                <a:r>
                  <a:rPr lang="en-GB" sz="1200" b="1" dirty="0">
                    <a:solidFill>
                      <a:prstClr val="black"/>
                    </a:solidFill>
                    <a:latin typeface="Calibri" panose="020F0502020204030204"/>
                  </a:rPr>
                  <a:t>- LV power 230V 3-phase</a:t>
                </a:r>
                <a:br>
                  <a:rPr lang="en-GB" sz="1200" b="1" dirty="0">
                    <a:solidFill>
                      <a:prstClr val="black"/>
                    </a:solidFill>
                    <a:latin typeface="Calibri" panose="020F0502020204030204"/>
                  </a:rPr>
                </a:br>
                <a:r>
                  <a:rPr lang="en-GB" sz="1200" b="1" dirty="0">
                    <a:solidFill>
                      <a:prstClr val="black"/>
                    </a:solidFill>
                    <a:latin typeface="Calibri" panose="020F0502020204030204"/>
                  </a:rPr>
                  <a:t>(SCEM 04.08.80.072.6)</a:t>
                </a:r>
              </a:p>
              <a:p>
                <a:pPr defTabSz="685800"/>
                <a:r>
                  <a:rPr lang="en-GB" sz="1200" b="1" dirty="0">
                    <a:solidFill>
                      <a:prstClr val="black"/>
                    </a:solidFill>
                    <a:latin typeface="Calibri" panose="020F0502020204030204"/>
                  </a:rPr>
                  <a:t>- DCS Communication 25TWP</a:t>
                </a:r>
                <a:br>
                  <a:rPr lang="en-GB" sz="1200" b="1" dirty="0">
                    <a:solidFill>
                      <a:prstClr val="black"/>
                    </a:solidFill>
                    <a:latin typeface="Calibri" panose="020F0502020204030204"/>
                  </a:rPr>
                </a:br>
                <a:r>
                  <a:rPr lang="en-GB" sz="1200" b="1" dirty="0">
                    <a:solidFill>
                      <a:prstClr val="black"/>
                    </a:solidFill>
                    <a:latin typeface="Calibri" panose="020F0502020204030204"/>
                  </a:rPr>
                  <a:t>(SCEM 04.21.51.550.4) </a:t>
                </a:r>
                <a:br>
                  <a:rPr lang="en-GB" sz="1200" b="1" dirty="0">
                    <a:solidFill>
                      <a:prstClr val="black"/>
                    </a:solidFill>
                    <a:latin typeface="Calibri" panose="020F0502020204030204"/>
                  </a:rPr>
                </a:br>
                <a:r>
                  <a:rPr lang="en-GB" sz="1200" b="1" dirty="0">
                    <a:solidFill>
                      <a:prstClr val="black"/>
                    </a:solidFill>
                    <a:latin typeface="Calibri" panose="020F0502020204030204"/>
                  </a:rPr>
                  <a:t>- 48VDC Service power </a:t>
                </a:r>
                <a:br>
                  <a:rPr lang="en-GB" sz="1200" b="1" dirty="0">
                    <a:solidFill>
                      <a:prstClr val="black"/>
                    </a:solidFill>
                    <a:latin typeface="Calibri" panose="020F0502020204030204"/>
                  </a:rPr>
                </a:br>
                <a:r>
                  <a:rPr lang="en-GB" sz="1200" b="1" dirty="0">
                    <a:solidFill>
                      <a:prstClr val="black"/>
                    </a:solidFill>
                    <a:latin typeface="Calibri" panose="020F0502020204030204"/>
                  </a:rPr>
                  <a:t>(SCEM 04.08.61.450.0) </a:t>
                </a: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0328366" y="2895586"/>
              <a:ext cx="48987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GB" sz="1350" b="1" dirty="0">
                  <a:solidFill>
                    <a:prstClr val="black"/>
                  </a:solidFill>
                  <a:latin typeface="Calibri" panose="020F0502020204030204"/>
                </a:rPr>
                <a:t>X4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664986" y="310571"/>
            <a:ext cx="49339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2700" i="1" dirty="0">
                <a:solidFill>
                  <a:srgbClr val="002060"/>
                </a:solidFill>
                <a:latin typeface="Calibri" panose="020F0502020204030204"/>
              </a:rPr>
              <a:t>RPC LV cabling &amp; rack occupation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AAEDD9-9FE6-4157-AC52-FCE4D1FFA76B}"/>
              </a:ext>
            </a:extLst>
          </p:cNvPr>
          <p:cNvSpPr txBox="1"/>
          <p:nvPr/>
        </p:nvSpPr>
        <p:spPr>
          <a:xfrm>
            <a:off x="6733771" y="1661577"/>
            <a:ext cx="2075018" cy="161582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GB" sz="1350" b="1" dirty="0">
                <a:solidFill>
                  <a:prstClr val="black"/>
                </a:solidFill>
                <a:latin typeface="Calibri" panose="020F0502020204030204"/>
              </a:rPr>
              <a:t>mini Cable Chains NEAR for </a:t>
            </a:r>
            <a:br>
              <a:rPr lang="en-GB" sz="135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- LV power 230V 3-phase</a:t>
            </a:r>
            <a:br>
              <a:rPr lang="en-GB" sz="12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(SCEM 04.08.80.072.6)</a:t>
            </a:r>
          </a:p>
          <a:p>
            <a:pPr defTabSz="685800"/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- DCS Communication 25TWP</a:t>
            </a:r>
            <a:br>
              <a:rPr lang="en-GB" sz="12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(SCEM 04.21.51.550.4) </a:t>
            </a:r>
            <a:br>
              <a:rPr lang="en-GB" sz="12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- 48VDC Service power </a:t>
            </a:r>
            <a:br>
              <a:rPr lang="en-GB" sz="12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(SCEM 04.08.61.450.0)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27550" y="190857"/>
            <a:ext cx="2602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Upgrade requires crates in X2 near and X4 far. Already installed.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47382" y="5197685"/>
            <a:ext cx="1033261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RE3,4/1 Easy Crate X2 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5832846" y="4794644"/>
            <a:ext cx="1814536" cy="864707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18982" y="1737349"/>
            <a:ext cx="1033261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RE3,4/1 Easy Crate X4 </a:t>
            </a:r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>
            <a:off x="735613" y="2660679"/>
            <a:ext cx="1551512" cy="55406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372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86" y="2625931"/>
            <a:ext cx="8972551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Design the RPC Phase-II Upgrade Power System, 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/>
              </a:rPr>
              <a:t>DONE, Jun.2017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Install LV Power Distribution Cables between YE1PP and YE3X4 through mCC. Multiconductor cable with 7 conductors, 6 sq.mm. each for LV power (230V). 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/>
              </a:rPr>
              <a:t>INSTALLED, Sep.2020</a:t>
            </a:r>
          </a:p>
          <a:p>
            <a:pPr marL="214313" indent="-214313" defTabSz="6858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Install 48V DC Power &amp; Service cables between YE1PP (Far)/X4N19/55 (Near) and YE1X4. 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/>
              </a:rPr>
              <a:t>INSTALLED, Sep.2020</a:t>
            </a:r>
          </a:p>
          <a:p>
            <a:pPr marL="214313" indent="-214313" defTabSz="6858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Install 50-pin DCS communication jumper cable between YE1PP and YE1X4. 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/>
              </a:rPr>
              <a:t>To be procured</a:t>
            </a:r>
          </a:p>
          <a:p>
            <a:pPr marL="214313" indent="-214313" defTabSz="6858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Install 4 EASY3000S crates in racks X2J52, X4A51, X2V52, X4S51. 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/>
              </a:rPr>
              <a:t>INSTALLED, Jun.2019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Install 4 A1676A Branch Controllers with properly loaded maps. 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/>
              </a:rPr>
              <a:t>To be procured</a:t>
            </a:r>
          </a:p>
          <a:p>
            <a:pPr marL="214313" indent="-214313" defTabSz="6858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Install 4 A3486S AC/DC 48 VDC power supplies (MAO). 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/>
              </a:rPr>
              <a:t>To be procured</a:t>
            </a:r>
          </a:p>
          <a:p>
            <a:pPr marL="214313" indent="-214313" defTabSz="6858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Implement RPC Phase-II Power System Upgrade on DCS. </a:t>
            </a:r>
            <a:r>
              <a:rPr lang="en-GB" sz="1350" b="1" dirty="0">
                <a:solidFill>
                  <a:srgbClr val="FF0000"/>
                </a:solidFill>
                <a:latin typeface="Calibri" panose="020F0502020204030204"/>
              </a:rPr>
              <a:t>EYETS23/24, upon chamber installation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67" y="1240491"/>
            <a:ext cx="6196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2400" b="1" dirty="0">
                <a:solidFill>
                  <a:srgbClr val="002060"/>
                </a:solidFill>
                <a:latin typeface="Calibri" panose="020F0502020204030204"/>
              </a:rPr>
              <a:t>Status Report of RPC Power Service Installation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5262697"/>
            <a:ext cx="8212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https://twiki.cern.ch/twiki/bin/view/CMS/Services_RPCPhase2Upgrade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924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0377" y="1886092"/>
            <a:ext cx="60198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LV chamber power supply cabling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cables per chamber, 5A per cable ( 2.5mm2) with sense wire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Cables installed with all connectors.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9724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tangolo 42">
            <a:extLst>
              <a:ext uri="{FF2B5EF4-FFF2-40B4-BE49-F238E27FC236}">
                <a16:creationId xmlns:a16="http://schemas.microsoft.com/office/drawing/2014/main" id="{BBC06F21-F133-8E42-AF4A-28BBA9360C78}"/>
              </a:ext>
            </a:extLst>
          </p:cNvPr>
          <p:cNvSpPr/>
          <p:nvPr/>
        </p:nvSpPr>
        <p:spPr>
          <a:xfrm>
            <a:off x="122222" y="2696114"/>
            <a:ext cx="1228236" cy="1696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ttangolo 10">
            <a:extLst>
              <a:ext uri="{FF2B5EF4-FFF2-40B4-BE49-F238E27FC236}">
                <a16:creationId xmlns:a16="http://schemas.microsoft.com/office/drawing/2014/main" id="{AB3128E1-09C1-C04D-817F-25FA6FF9EE8C}"/>
              </a:ext>
            </a:extLst>
          </p:cNvPr>
          <p:cNvSpPr/>
          <p:nvPr/>
        </p:nvSpPr>
        <p:spPr>
          <a:xfrm>
            <a:off x="132086" y="705338"/>
            <a:ext cx="1228236" cy="1696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Forme libre 7"/>
          <p:cNvSpPr/>
          <p:nvPr/>
        </p:nvSpPr>
        <p:spPr>
          <a:xfrm>
            <a:off x="2135369" y="1524904"/>
            <a:ext cx="4755754" cy="45719"/>
          </a:xfrm>
          <a:custGeom>
            <a:avLst/>
            <a:gdLst>
              <a:gd name="connsiteX0" fmla="*/ 4899992 w 4899992"/>
              <a:gd name="connsiteY0" fmla="*/ 0 h 0"/>
              <a:gd name="connsiteX1" fmla="*/ 0 w 489999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99992">
                <a:moveTo>
                  <a:pt x="4899992" y="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47E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3" name="Connecteur droit 9"/>
          <p:cNvCxnSpPr/>
          <p:nvPr/>
        </p:nvCxnSpPr>
        <p:spPr>
          <a:xfrm>
            <a:off x="6891123" y="196786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11"/>
          <p:cNvCxnSpPr/>
          <p:nvPr/>
        </p:nvCxnSpPr>
        <p:spPr>
          <a:xfrm flipH="1">
            <a:off x="2309960" y="1616793"/>
            <a:ext cx="4581163" cy="7942"/>
          </a:xfrm>
          <a:prstGeom prst="line">
            <a:avLst/>
          </a:prstGeom>
          <a:ln>
            <a:solidFill>
              <a:srgbClr val="47E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13"/>
          <p:cNvSpPr txBox="1"/>
          <p:nvPr/>
        </p:nvSpPr>
        <p:spPr>
          <a:xfrm>
            <a:off x="3720809" y="1280273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3.8 V (5 A)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ZoneTexte 14"/>
          <p:cNvSpPr txBox="1"/>
          <p:nvPr/>
        </p:nvSpPr>
        <p:spPr>
          <a:xfrm>
            <a:off x="3720809" y="1487145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GND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Forme libre 15"/>
          <p:cNvSpPr/>
          <p:nvPr/>
        </p:nvSpPr>
        <p:spPr>
          <a:xfrm>
            <a:off x="1400127" y="953777"/>
            <a:ext cx="711414" cy="2996302"/>
          </a:xfrm>
          <a:custGeom>
            <a:avLst/>
            <a:gdLst>
              <a:gd name="connsiteX0" fmla="*/ 0 w 735496"/>
              <a:gd name="connsiteY0" fmla="*/ 0 h 1480930"/>
              <a:gd name="connsiteX1" fmla="*/ 735496 w 735496"/>
              <a:gd name="connsiteY1" fmla="*/ 9939 h 1480930"/>
              <a:gd name="connsiteX2" fmla="*/ 735496 w 735496"/>
              <a:gd name="connsiteY2" fmla="*/ 1480930 h 1480930"/>
              <a:gd name="connsiteX3" fmla="*/ 49696 w 735496"/>
              <a:gd name="connsiteY3" fmla="*/ 1480930 h 148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96" h="1480930">
                <a:moveTo>
                  <a:pt x="0" y="0"/>
                </a:moveTo>
                <a:lnTo>
                  <a:pt x="735496" y="9939"/>
                </a:lnTo>
                <a:lnTo>
                  <a:pt x="735496" y="1480930"/>
                </a:lnTo>
                <a:lnTo>
                  <a:pt x="49696" y="1480930"/>
                </a:lnTo>
              </a:path>
            </a:pathLst>
          </a:custGeom>
          <a:noFill/>
          <a:ln w="28575">
            <a:solidFill>
              <a:srgbClr val="47E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orme libre 16"/>
          <p:cNvSpPr/>
          <p:nvPr/>
        </p:nvSpPr>
        <p:spPr>
          <a:xfrm>
            <a:off x="1366649" y="2003595"/>
            <a:ext cx="5577342" cy="47516"/>
          </a:xfrm>
          <a:custGeom>
            <a:avLst/>
            <a:gdLst>
              <a:gd name="connsiteX0" fmla="*/ 4899992 w 4899992"/>
              <a:gd name="connsiteY0" fmla="*/ 0 h 0"/>
              <a:gd name="connsiteX1" fmla="*/ 0 w 489999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99992">
                <a:moveTo>
                  <a:pt x="4899992" y="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9" name="Connecteur droit 18"/>
          <p:cNvCxnSpPr>
            <a:cxnSpLocks/>
          </p:cNvCxnSpPr>
          <p:nvPr/>
        </p:nvCxnSpPr>
        <p:spPr>
          <a:xfrm flipH="1">
            <a:off x="1364295" y="2166922"/>
            <a:ext cx="5601438" cy="170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20"/>
          <p:cNvSpPr txBox="1"/>
          <p:nvPr/>
        </p:nvSpPr>
        <p:spPr>
          <a:xfrm>
            <a:off x="3676278" y="1726578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V (5 A)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ZoneTexte 21"/>
          <p:cNvSpPr txBox="1"/>
          <p:nvPr/>
        </p:nvSpPr>
        <p:spPr>
          <a:xfrm>
            <a:off x="3854192" y="3267359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GND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Forme libre 24"/>
          <p:cNvSpPr/>
          <p:nvPr/>
        </p:nvSpPr>
        <p:spPr>
          <a:xfrm>
            <a:off x="1400126" y="1175160"/>
            <a:ext cx="909834" cy="2481514"/>
          </a:xfrm>
          <a:custGeom>
            <a:avLst/>
            <a:gdLst>
              <a:gd name="connsiteX0" fmla="*/ 0 w 735496"/>
              <a:gd name="connsiteY0" fmla="*/ 0 h 1480930"/>
              <a:gd name="connsiteX1" fmla="*/ 735496 w 735496"/>
              <a:gd name="connsiteY1" fmla="*/ 9939 h 1480930"/>
              <a:gd name="connsiteX2" fmla="*/ 735496 w 735496"/>
              <a:gd name="connsiteY2" fmla="*/ 1480930 h 1480930"/>
              <a:gd name="connsiteX3" fmla="*/ 49696 w 735496"/>
              <a:gd name="connsiteY3" fmla="*/ 1480930 h 148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96" h="1480930">
                <a:moveTo>
                  <a:pt x="0" y="0"/>
                </a:moveTo>
                <a:lnTo>
                  <a:pt x="735496" y="9939"/>
                </a:lnTo>
                <a:lnTo>
                  <a:pt x="735496" y="1480930"/>
                </a:lnTo>
                <a:lnTo>
                  <a:pt x="49696" y="1480930"/>
                </a:lnTo>
              </a:path>
            </a:pathLst>
          </a:custGeom>
          <a:noFill/>
          <a:ln>
            <a:solidFill>
              <a:srgbClr val="47E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ZoneTexte 26"/>
          <p:cNvSpPr txBox="1"/>
          <p:nvPr/>
        </p:nvSpPr>
        <p:spPr>
          <a:xfrm>
            <a:off x="314786" y="1201290"/>
            <a:ext cx="71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FEB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ZoneTexte 27"/>
          <p:cNvSpPr txBox="1"/>
          <p:nvPr/>
        </p:nvSpPr>
        <p:spPr>
          <a:xfrm>
            <a:off x="387154" y="3267358"/>
            <a:ext cx="71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FEB 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ZoneTexte 28"/>
          <p:cNvSpPr txBox="1"/>
          <p:nvPr/>
        </p:nvSpPr>
        <p:spPr>
          <a:xfrm>
            <a:off x="1366649" y="643393"/>
            <a:ext cx="95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3.8 V (5 A)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ZoneTexte 29"/>
          <p:cNvSpPr txBox="1"/>
          <p:nvPr/>
        </p:nvSpPr>
        <p:spPr>
          <a:xfrm>
            <a:off x="1289686" y="1681676"/>
            <a:ext cx="815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V (5 A)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ZoneTexte 30"/>
          <p:cNvSpPr txBox="1"/>
          <p:nvPr/>
        </p:nvSpPr>
        <p:spPr>
          <a:xfrm>
            <a:off x="1286546" y="3970981"/>
            <a:ext cx="913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5V (1.5 A)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ZoneTexte 31"/>
          <p:cNvSpPr txBox="1"/>
          <p:nvPr/>
        </p:nvSpPr>
        <p:spPr>
          <a:xfrm>
            <a:off x="1289686" y="2818387"/>
            <a:ext cx="815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V (5 A)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ZoneTexte 35"/>
          <p:cNvSpPr txBox="1"/>
          <p:nvPr/>
        </p:nvSpPr>
        <p:spPr>
          <a:xfrm>
            <a:off x="1359558" y="973299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GND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ZoneTexte 36"/>
          <p:cNvSpPr txBox="1"/>
          <p:nvPr/>
        </p:nvSpPr>
        <p:spPr>
          <a:xfrm>
            <a:off x="1289685" y="2124826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GND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ZoneTexte 37"/>
          <p:cNvSpPr txBox="1"/>
          <p:nvPr/>
        </p:nvSpPr>
        <p:spPr>
          <a:xfrm>
            <a:off x="1289685" y="3272460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GND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ZoneTexte 38"/>
          <p:cNvSpPr txBox="1"/>
          <p:nvPr/>
        </p:nvSpPr>
        <p:spPr>
          <a:xfrm>
            <a:off x="1333193" y="3603667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GND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Forme libre 16">
            <a:extLst>
              <a:ext uri="{FF2B5EF4-FFF2-40B4-BE49-F238E27FC236}">
                <a16:creationId xmlns:a16="http://schemas.microsoft.com/office/drawing/2014/main" id="{00C69293-0E36-2948-8518-2DC04E56E402}"/>
              </a:ext>
            </a:extLst>
          </p:cNvPr>
          <p:cNvSpPr/>
          <p:nvPr/>
        </p:nvSpPr>
        <p:spPr>
          <a:xfrm>
            <a:off x="1359558" y="3086444"/>
            <a:ext cx="5577342" cy="47516"/>
          </a:xfrm>
          <a:custGeom>
            <a:avLst/>
            <a:gdLst>
              <a:gd name="connsiteX0" fmla="*/ 4899992 w 4899992"/>
              <a:gd name="connsiteY0" fmla="*/ 0 h 0"/>
              <a:gd name="connsiteX1" fmla="*/ 0 w 489999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99992">
                <a:moveTo>
                  <a:pt x="4899992" y="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4" name="Connecteur droit 18">
            <a:extLst>
              <a:ext uri="{FF2B5EF4-FFF2-40B4-BE49-F238E27FC236}">
                <a16:creationId xmlns:a16="http://schemas.microsoft.com/office/drawing/2014/main" id="{38017CE4-1CD0-6044-879A-860088DD6209}"/>
              </a:ext>
            </a:extLst>
          </p:cNvPr>
          <p:cNvCxnSpPr>
            <a:cxnSpLocks/>
          </p:cNvCxnSpPr>
          <p:nvPr/>
        </p:nvCxnSpPr>
        <p:spPr>
          <a:xfrm flipH="1">
            <a:off x="1354600" y="3250284"/>
            <a:ext cx="5601438" cy="170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36">
            <a:extLst>
              <a:ext uri="{FF2B5EF4-FFF2-40B4-BE49-F238E27FC236}">
                <a16:creationId xmlns:a16="http://schemas.microsoft.com/office/drawing/2014/main" id="{CD0DCAF0-3DFE-9C43-8B38-D011F3B5C9F1}"/>
              </a:ext>
            </a:extLst>
          </p:cNvPr>
          <p:cNvSpPr txBox="1"/>
          <p:nvPr/>
        </p:nvSpPr>
        <p:spPr>
          <a:xfrm>
            <a:off x="3839674" y="2140248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GND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ZoneTexte 20">
            <a:extLst>
              <a:ext uri="{FF2B5EF4-FFF2-40B4-BE49-F238E27FC236}">
                <a16:creationId xmlns:a16="http://schemas.microsoft.com/office/drawing/2014/main" id="{6289CBAC-DF02-5443-B939-7CBEF73A9623}"/>
              </a:ext>
            </a:extLst>
          </p:cNvPr>
          <p:cNvSpPr txBox="1"/>
          <p:nvPr/>
        </p:nvSpPr>
        <p:spPr>
          <a:xfrm>
            <a:off x="3665641" y="2853195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V (5 A)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ángulo 66"/>
          <p:cNvSpPr/>
          <p:nvPr/>
        </p:nvSpPr>
        <p:spPr>
          <a:xfrm>
            <a:off x="2461354" y="590117"/>
            <a:ext cx="6580880" cy="77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0" lvl="0" indent="0" algn="just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9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Given the revised version of the FEB, Lyon engineers proposed an independent source of voltage.</a:t>
            </a:r>
          </a:p>
          <a:p>
            <a:pPr marL="6350" marR="0" lvl="0" indent="0" algn="just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9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A4543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It implies an additional LV cable for each RPC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MU Sans Serif Medium"/>
              <a:ea typeface="+mn-ea"/>
              <a:cs typeface="CMU Sans Serif Medium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2461354" y="3452378"/>
            <a:ext cx="6682646" cy="1436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0850" algn="just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900"/>
              <a:buFont typeface="Wingdings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216 Cables tested and prepared for installation (Length, </a:t>
            </a: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continuity test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connector protection installed, labeled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 </a:t>
            </a:r>
          </a:p>
          <a:p>
            <a:pPr marL="6350" marR="0" lvl="0" indent="0" algn="just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9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A4543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Installed:</a:t>
            </a:r>
          </a:p>
          <a:p>
            <a:pPr marL="349250" marR="0" lvl="0" indent="0" algn="just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900"/>
              <a:buFont typeface="Wingdings" charset="2"/>
              <a:buChar char="ü"/>
              <a:tabLst/>
              <a:defRPr/>
            </a:pP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RE+4/1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: 54 cables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ans Serif Medium"/>
                <a:ea typeface="Calibri"/>
                <a:cs typeface="CMU Sans Serif Medium"/>
                <a:sym typeface="Calibri"/>
              </a:rPr>
              <a:t> chamber to balcony racks.</a:t>
            </a:r>
          </a:p>
          <a:p>
            <a:pPr marL="349250" marR="0" lvl="0" indent="0" algn="just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900"/>
              <a:buFont typeface="Wingdings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RE+3/1: 54 cables  chamber to balcony racks.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MU Sans Serif Medium"/>
              <a:ea typeface="+mn-ea"/>
              <a:cs typeface="CMU Sans Serif Medium"/>
            </a:endParaRPr>
          </a:p>
          <a:p>
            <a:pPr marL="349250" marR="0" lvl="0" indent="0" algn="just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900"/>
              <a:buFont typeface="Wingdings" charset="2"/>
              <a:buChar char="ü"/>
              <a:tabLst/>
              <a:defRPr/>
            </a:pP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-3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/1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: 54 cables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ans Serif Medium"/>
                <a:ea typeface="Calibri"/>
                <a:cs typeface="CMU Sans Serif Medium"/>
                <a:sym typeface="Calibri"/>
              </a:rPr>
              <a:t>from chamber to balcony racks.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MU Sans Serif Medium"/>
              <a:ea typeface="+mn-ea"/>
              <a:cs typeface="CMU Sans Serif Medium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32086" y="5299088"/>
            <a:ext cx="8648637" cy="762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0" lvl="0" indent="0" algn="just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9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A4543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To be completed during September 2020:</a:t>
            </a:r>
          </a:p>
          <a:p>
            <a:pPr marL="349250" marR="0" lvl="0" indent="0" algn="just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9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MU Sans Serif Medium"/>
              <a:ea typeface="+mn-ea"/>
              <a:cs typeface="CMU Sans Serif Medium"/>
            </a:endParaRPr>
          </a:p>
          <a:p>
            <a:pPr marL="349250" marR="0" lvl="0" indent="0" algn="just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900"/>
              <a:buFont typeface="Wingdings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For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-4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/1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: 54 cables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A4543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[ In P5 week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BA4543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 39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A4543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, ready to be installed ],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BA4543"/>
              </a:solidFill>
              <a:effectLst/>
              <a:uLnTx/>
              <a:uFillTx/>
              <a:latin typeface="CMU Sans Serif Medium"/>
              <a:ea typeface="+mn-ea"/>
              <a:cs typeface="CMU Sans Serif Medium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7627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5D8E82-2BC4-445E-9E30-7A76C6D20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15" t="16297" r="22770" b="10957"/>
          <a:stretch/>
        </p:blipFill>
        <p:spPr>
          <a:xfrm>
            <a:off x="0" y="253218"/>
            <a:ext cx="9144000" cy="6490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D0AA77-5668-4231-AA33-DDB5E468820D}"/>
              </a:ext>
            </a:extLst>
          </p:cNvPr>
          <p:cNvSpPr txBox="1"/>
          <p:nvPr/>
        </p:nvSpPr>
        <p:spPr>
          <a:xfrm>
            <a:off x="483577" y="5943132"/>
            <a:ext cx="504502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example of essential work, cable routing and lengths for Russian team, by our colleague Ivan.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483577" y="2558562"/>
            <a:ext cx="1345223" cy="30773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7634654" y="1884485"/>
            <a:ext cx="1345223" cy="30773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5942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engine, person, train, snow&#10;&#10;Description automatically generated">
            <a:extLst>
              <a:ext uri="{FF2B5EF4-FFF2-40B4-BE49-F238E27FC236}">
                <a16:creationId xmlns:a16="http://schemas.microsoft.com/office/drawing/2014/main" id="{967FC5D5-25B5-48F3-B74B-127583603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9" y="2329769"/>
            <a:ext cx="4270327" cy="2402059"/>
          </a:xfrm>
          <a:prstGeom prst="rect">
            <a:avLst/>
          </a:prstGeom>
        </p:spPr>
      </p:pic>
      <p:pic>
        <p:nvPicPr>
          <p:cNvPr id="6" name="Picture 5" descr="A picture containing table, old&#10;&#10;Description automatically generated">
            <a:extLst>
              <a:ext uri="{FF2B5EF4-FFF2-40B4-BE49-F238E27FC236}">
                <a16:creationId xmlns:a16="http://schemas.microsoft.com/office/drawing/2014/main" id="{46871D78-5811-42C7-8C85-F09242C2E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56416" y="2671521"/>
            <a:ext cx="5183942" cy="29159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476F78-7499-4548-A152-33F09986D4ED}"/>
              </a:ext>
            </a:extLst>
          </p:cNvPr>
          <p:cNvSpPr txBox="1"/>
          <p:nvPr/>
        </p:nvSpPr>
        <p:spPr>
          <a:xfrm>
            <a:off x="787507" y="4745728"/>
            <a:ext cx="2915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LV cabling on the periphery, on the cart of YE+3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FA3A9F-AAF9-471F-BBFF-96E4455FE4E7}"/>
              </a:ext>
            </a:extLst>
          </p:cNvPr>
          <p:cNvSpPr txBox="1"/>
          <p:nvPr/>
        </p:nvSpPr>
        <p:spPr>
          <a:xfrm>
            <a:off x="5290404" y="466001"/>
            <a:ext cx="3537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Gas piping and cabling on the inner radius , IP side of YE+3 for RE+3/1, ready for chamber connection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923" y="209573"/>
            <a:ext cx="3132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LV Installation, from drawing to reality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2710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12276"/>
            <a:ext cx="914399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                                   Optical Fibres</a:t>
            </a:r>
          </a:p>
          <a:p>
            <a:endParaRPr lang="en-GB" sz="3200" dirty="0"/>
          </a:p>
          <a:p>
            <a:pPr algn="ctr"/>
            <a:r>
              <a:rPr lang="en-GB" dirty="0"/>
              <a:t>Fibres from Chamber to YE3 PP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Fibres from YE3 PP to USC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Details here;</a:t>
            </a:r>
          </a:p>
          <a:p>
            <a:r>
              <a:rPr lang="en-GB" sz="1200" dirty="0"/>
              <a:t>http://project-cms-rpc-endcap.web.cern.ch/project-cms-rpc-endcap/rpc/UpscopeHighEta/RPCDevelopements/RE31and41/Services/OpticalFibres/QA/Method/OpticalFiberTest.pptx</a:t>
            </a:r>
          </a:p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6409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2F5BB-ABE0-4661-9B9A-66E5360F8858}"/>
              </a:ext>
            </a:extLst>
          </p:cNvPr>
          <p:cNvSpPr txBox="1"/>
          <p:nvPr/>
        </p:nvSpPr>
        <p:spPr>
          <a:xfrm>
            <a:off x="1" y="1111348"/>
            <a:ext cx="900332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Services installed for RE3/1 and RE4/1</a:t>
            </a:r>
          </a:p>
          <a:p>
            <a:endParaRPr lang="en-US" dirty="0"/>
          </a:p>
          <a:p>
            <a:pPr algn="ctr"/>
            <a:r>
              <a:rPr lang="en-US" dirty="0"/>
              <a:t>High Voltage installation USC and UXC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Chamber Low Voltage installation in UXC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Power system cabling for YE3.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Cooling System RE4/1 on YE3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Gas system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Schedule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Manpower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7780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94;p48"/>
          <p:cNvSpPr txBox="1">
            <a:spLocks/>
          </p:cNvSpPr>
          <p:nvPr/>
        </p:nvSpPr>
        <p:spPr>
          <a:xfrm>
            <a:off x="136534" y="693208"/>
            <a:ext cx="4239684" cy="231245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spcBef>
                <a:spcPts val="1000"/>
              </a:spcBef>
              <a:buSzPts val="1800"/>
            </a:pPr>
            <a:r>
              <a:rPr lang="en" sz="2200" dirty="0">
                <a:latin typeface="CMU Sans Serif Medium"/>
                <a:cs typeface="CMU Sans Serif Medium"/>
              </a:rPr>
              <a:t>Length measurement and qualitative test for power loss</a:t>
            </a:r>
          </a:p>
          <a:p>
            <a:pPr marL="457200">
              <a:spcBef>
                <a:spcPts val="0"/>
              </a:spcBef>
              <a:buSzPts val="1800"/>
            </a:pPr>
            <a:r>
              <a:rPr lang="en" sz="2200" dirty="0">
                <a:latin typeface="CMU Sans Serif Medium"/>
                <a:cs typeface="CMU Sans Serif Medium"/>
              </a:rPr>
              <a:t>Connection mapping</a:t>
            </a:r>
          </a:p>
          <a:p>
            <a:pPr marL="457200">
              <a:spcBef>
                <a:spcPts val="0"/>
              </a:spcBef>
              <a:buSzPts val="1800"/>
            </a:pPr>
            <a:r>
              <a:rPr lang="en" sz="2200" dirty="0">
                <a:latin typeface="CMU Sans Serif Medium"/>
                <a:cs typeface="CMU Sans Serif Medium"/>
              </a:rPr>
              <a:t>Labeling</a:t>
            </a:r>
          </a:p>
        </p:txBody>
      </p:sp>
      <p:pic>
        <p:nvPicPr>
          <p:cNvPr id="13" name="Google Shape;296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17025" y="3258268"/>
            <a:ext cx="2348375" cy="312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7025" y="1590167"/>
            <a:ext cx="2348375" cy="1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98;p48"/>
          <p:cNvPicPr preferRelativeResize="0"/>
          <p:nvPr/>
        </p:nvPicPr>
        <p:blipFill rotWithShape="1">
          <a:blip r:embed="rId4">
            <a:alphaModFix/>
          </a:blip>
          <a:srcRect t="17640" b="31927"/>
          <a:stretch/>
        </p:blipFill>
        <p:spPr>
          <a:xfrm>
            <a:off x="4370910" y="814917"/>
            <a:ext cx="2074333" cy="1437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9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5052" y="2402417"/>
            <a:ext cx="2582332" cy="164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00;p48"/>
          <p:cNvPicPr preferRelativeResize="0"/>
          <p:nvPr/>
        </p:nvPicPr>
        <p:blipFill rotWithShape="1">
          <a:blip r:embed="rId6">
            <a:alphaModFix/>
          </a:blip>
          <a:srcRect l="30099"/>
          <a:stretch/>
        </p:blipFill>
        <p:spPr>
          <a:xfrm>
            <a:off x="155050" y="3779446"/>
            <a:ext cx="2348375" cy="2522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01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8557" y="4293417"/>
            <a:ext cx="3719400" cy="20893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5016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6;p49"/>
          <p:cNvSpPr txBox="1">
            <a:spLocks/>
          </p:cNvSpPr>
          <p:nvPr/>
        </p:nvSpPr>
        <p:spPr>
          <a:xfrm>
            <a:off x="169333" y="584776"/>
            <a:ext cx="8752417" cy="61132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" sz="28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Fiber protection: corrugated conduit installation on fibers </a:t>
            </a:r>
            <a:endParaRPr lang="en" sz="2800" dirty="0">
              <a:latin typeface="CMU Sans Serif Medium"/>
              <a:cs typeface="CMU Sans Serif Medium"/>
            </a:endParaRPr>
          </a:p>
        </p:txBody>
      </p:sp>
      <p:pic>
        <p:nvPicPr>
          <p:cNvPr id="8" name="Google Shape;308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55125" y="1266721"/>
            <a:ext cx="3654651" cy="466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09;p49"/>
          <p:cNvPicPr preferRelativeResize="0"/>
          <p:nvPr/>
        </p:nvPicPr>
        <p:blipFill rotWithShape="1">
          <a:blip r:embed="rId3">
            <a:alphaModFix/>
          </a:blip>
          <a:srcRect t="42083" b="19609"/>
          <a:stretch/>
        </p:blipFill>
        <p:spPr>
          <a:xfrm>
            <a:off x="308125" y="1266721"/>
            <a:ext cx="4400175" cy="200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10;p49"/>
          <p:cNvPicPr preferRelativeResize="0"/>
          <p:nvPr/>
        </p:nvPicPr>
        <p:blipFill rotWithShape="1">
          <a:blip r:embed="rId4">
            <a:alphaModFix/>
          </a:blip>
          <a:srcRect l="33442" r="35629"/>
          <a:stretch/>
        </p:blipFill>
        <p:spPr>
          <a:xfrm>
            <a:off x="2845725" y="3450946"/>
            <a:ext cx="1862572" cy="286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11;p49"/>
          <p:cNvPicPr preferRelativeResize="0"/>
          <p:nvPr/>
        </p:nvPicPr>
        <p:blipFill rotWithShape="1">
          <a:blip r:embed="rId5">
            <a:alphaModFix/>
          </a:blip>
          <a:srcRect l="38710" r="32578"/>
          <a:stretch/>
        </p:blipFill>
        <p:spPr>
          <a:xfrm>
            <a:off x="388852" y="3450946"/>
            <a:ext cx="2280098" cy="28683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9949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19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4127406"/>
            <a:ext cx="4572000" cy="23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2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35131"/>
            <a:ext cx="4572000" cy="236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2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600" y="1825625"/>
            <a:ext cx="3843752" cy="216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2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2605" y="4122525"/>
            <a:ext cx="3843752" cy="213877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16;p50"/>
          <p:cNvSpPr txBox="1">
            <a:spLocks/>
          </p:cNvSpPr>
          <p:nvPr/>
        </p:nvSpPr>
        <p:spPr>
          <a:xfrm>
            <a:off x="152367" y="425841"/>
            <a:ext cx="86529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" sz="30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YE3 Patch panel preparation in 904 and installation on the YE3 in one go.</a:t>
            </a:r>
            <a:endParaRPr lang="en" sz="3000" dirty="0">
              <a:latin typeface="CMU Sans Serif Medium"/>
              <a:cs typeface="CMU Sans Serif Medium"/>
            </a:endParaRPr>
          </a:p>
        </p:txBody>
      </p:sp>
      <p:sp>
        <p:nvSpPr>
          <p:cNvPr id="15" name="Google Shape;162;p23"/>
          <p:cNvSpPr txBox="1"/>
          <p:nvPr/>
        </p:nvSpPr>
        <p:spPr>
          <a:xfrm>
            <a:off x="5619751" y="5801320"/>
            <a:ext cx="129424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3F3F3"/>
                </a:solidFill>
              </a:rPr>
              <a:t>RE-3/1 FO</a:t>
            </a:r>
            <a:endParaRPr b="1" dirty="0">
              <a:solidFill>
                <a:srgbClr val="F3F3F3"/>
              </a:solidFill>
            </a:endParaRPr>
          </a:p>
        </p:txBody>
      </p:sp>
      <p:sp>
        <p:nvSpPr>
          <p:cNvPr id="16" name="Google Shape;163;p23"/>
          <p:cNvSpPr txBox="1"/>
          <p:nvPr/>
        </p:nvSpPr>
        <p:spPr>
          <a:xfrm>
            <a:off x="7511027" y="4876615"/>
            <a:ext cx="129424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</a:rPr>
              <a:t>RE-4/1 FO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9949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n 106" descr="Captura de pantalla 2019-10-02 a las 14.28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5" y="1722535"/>
            <a:ext cx="4538635" cy="308265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029856" y="747004"/>
            <a:ext cx="29891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</a:pPr>
            <a:r>
              <a:rPr lang="en-US" dirty="0">
                <a:latin typeface="CMU Sans Serif Medium"/>
                <a:cs typeface="CMU Sans Serif Medium"/>
              </a:rPr>
              <a:t>576 fibers tested with OTDR</a:t>
            </a:r>
          </a:p>
        </p:txBody>
      </p:sp>
      <p:sp>
        <p:nvSpPr>
          <p:cNvPr id="108" name="Rectángulo 107"/>
          <p:cNvSpPr/>
          <p:nvPr/>
        </p:nvSpPr>
        <p:spPr>
          <a:xfrm>
            <a:off x="2307102" y="1072625"/>
            <a:ext cx="6836898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Installed:</a:t>
            </a:r>
            <a:endParaRPr lang="en-US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292100" indent="-2857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MU Sans Serif Medium"/>
                <a:cs typeface="CMU Sans Serif Medium"/>
              </a:rPr>
              <a:t>YE+3, YE+1, YE-1 and YE-3 patch panels.</a:t>
            </a:r>
          </a:p>
          <a:p>
            <a:pPr marL="292100" indent="-285750" algn="just">
              <a:lnSpc>
                <a:spcPct val="80000"/>
              </a:lnSpc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dirty="0">
                <a:latin typeface="CMU Sans Serif Medium"/>
                <a:cs typeface="CMU Sans Serif Medium"/>
              </a:rPr>
              <a:t>For </a:t>
            </a:r>
            <a:r>
              <a:rPr lang="mr-IN" dirty="0">
                <a:latin typeface="CMU Sans Serif Medium"/>
                <a:cs typeface="CMU Sans Serif Medium"/>
              </a:rPr>
              <a:t>RE+</a:t>
            </a:r>
            <a:r>
              <a:rPr lang="en-US" dirty="0">
                <a:latin typeface="CMU Sans Serif Medium"/>
                <a:cs typeface="CMU Sans Serif Medium"/>
              </a:rPr>
              <a:t>3</a:t>
            </a:r>
            <a:r>
              <a:rPr lang="mr-IN" dirty="0">
                <a:latin typeface="CMU Sans Serif Medium"/>
                <a:cs typeface="CMU Sans Serif Medium"/>
              </a:rPr>
              <a:t>/1</a:t>
            </a:r>
            <a:r>
              <a:rPr lang="en-US" dirty="0">
                <a:latin typeface="CMU Sans Serif Medium"/>
                <a:cs typeface="CMU Sans Serif Medium"/>
              </a:rPr>
              <a:t>: 144 fibers </a:t>
            </a:r>
            <a:r>
              <a:rPr lang="en-GB" dirty="0">
                <a:latin typeface="CMU Sans Serif Medium"/>
                <a:ea typeface="Calibri"/>
                <a:cs typeface="CMU Sans Serif Medium"/>
                <a:sym typeface="Calibri"/>
              </a:rPr>
              <a:t>from YE+3 patch panel  to YE+1 patch panel.</a:t>
            </a:r>
          </a:p>
          <a:p>
            <a:pPr marL="292100" indent="-285750" algn="just">
              <a:lnSpc>
                <a:spcPct val="80000"/>
              </a:lnSpc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dirty="0">
                <a:latin typeface="CMU Sans Serif Medium"/>
                <a:cs typeface="CMU Sans Serif Medium"/>
              </a:rPr>
              <a:t>For </a:t>
            </a:r>
            <a:r>
              <a:rPr lang="mr-IN" dirty="0">
                <a:latin typeface="CMU Sans Serif Medium"/>
                <a:cs typeface="CMU Sans Serif Medium"/>
              </a:rPr>
              <a:t>RE+4/1</a:t>
            </a:r>
            <a:r>
              <a:rPr lang="en-US" dirty="0">
                <a:latin typeface="CMU Sans Serif Medium"/>
                <a:cs typeface="CMU Sans Serif Medium"/>
              </a:rPr>
              <a:t>: 144 fibers </a:t>
            </a:r>
            <a:r>
              <a:rPr lang="en-GB" dirty="0">
                <a:latin typeface="CMU Sans Serif Medium"/>
                <a:ea typeface="Calibri"/>
                <a:cs typeface="CMU Sans Serif Medium"/>
                <a:sym typeface="Calibri"/>
              </a:rPr>
              <a:t>from chamber side to YE+1 patch panel.</a:t>
            </a:r>
          </a:p>
          <a:p>
            <a:pPr marL="292100" indent="-285750" algn="just">
              <a:lnSpc>
                <a:spcPct val="80000"/>
              </a:lnSpc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dirty="0">
                <a:latin typeface="CMU Sans Serif Medium"/>
                <a:cs typeface="CMU Sans Serif Medium"/>
              </a:rPr>
              <a:t>For </a:t>
            </a:r>
            <a:r>
              <a:rPr lang="mr-IN" dirty="0">
                <a:latin typeface="CMU Sans Serif Medium"/>
                <a:cs typeface="CMU Sans Serif Medium"/>
              </a:rPr>
              <a:t>RE</a:t>
            </a:r>
            <a:r>
              <a:rPr lang="en-US" dirty="0">
                <a:latin typeface="CMU Sans Serif Medium"/>
                <a:cs typeface="CMU Sans Serif Medium"/>
              </a:rPr>
              <a:t>-3</a:t>
            </a:r>
            <a:r>
              <a:rPr lang="mr-IN" dirty="0">
                <a:latin typeface="CMU Sans Serif Medium"/>
                <a:cs typeface="CMU Sans Serif Medium"/>
              </a:rPr>
              <a:t>/1</a:t>
            </a:r>
            <a:r>
              <a:rPr lang="en-US" dirty="0">
                <a:latin typeface="CMU Sans Serif Medium"/>
                <a:cs typeface="CMU Sans Serif Medium"/>
              </a:rPr>
              <a:t>: 144 fibers </a:t>
            </a:r>
            <a:r>
              <a:rPr lang="en-GB" dirty="0">
                <a:latin typeface="CMU Sans Serif Medium"/>
                <a:ea typeface="Calibri"/>
                <a:cs typeface="CMU Sans Serif Medium"/>
                <a:sym typeface="Calibri"/>
              </a:rPr>
              <a:t>from chamber side to YE-1 patch panel.</a:t>
            </a:r>
          </a:p>
          <a:p>
            <a:pPr marL="292100" indent="-285750" algn="just">
              <a:lnSpc>
                <a:spcPct val="80000"/>
              </a:lnSpc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  <a:latin typeface="CMU Sans Serif Medium"/>
                <a:cs typeface="CMU Sans Serif Medium"/>
              </a:rPr>
              <a:t>For </a:t>
            </a:r>
            <a:r>
              <a:rPr lang="mr-IN" dirty="0">
                <a:solidFill>
                  <a:srgbClr val="FF0000"/>
                </a:solidFill>
                <a:latin typeface="CMU Sans Serif Medium"/>
                <a:cs typeface="CMU Sans Serif Medium"/>
              </a:rPr>
              <a:t>RE</a:t>
            </a:r>
            <a:r>
              <a:rPr lang="en-US" dirty="0">
                <a:solidFill>
                  <a:srgbClr val="FF0000"/>
                </a:solidFill>
                <a:latin typeface="CMU Sans Serif Medium"/>
                <a:cs typeface="CMU Sans Serif Medium"/>
              </a:rPr>
              <a:t>-4</a:t>
            </a:r>
            <a:r>
              <a:rPr lang="mr-IN" dirty="0">
                <a:solidFill>
                  <a:srgbClr val="FF0000"/>
                </a:solidFill>
                <a:latin typeface="CMU Sans Serif Medium"/>
                <a:cs typeface="CMU Sans Serif Medium"/>
              </a:rPr>
              <a:t>/1</a:t>
            </a:r>
            <a:r>
              <a:rPr lang="en-US" dirty="0">
                <a:solidFill>
                  <a:srgbClr val="FF0000"/>
                </a:solidFill>
                <a:latin typeface="CMU Sans Serif Medium"/>
                <a:cs typeface="CMU Sans Serif Medium"/>
              </a:rPr>
              <a:t>: 144 fibers </a:t>
            </a:r>
            <a:r>
              <a:rPr lang="en-GB" dirty="0">
                <a:solidFill>
                  <a:srgbClr val="FF0000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from YE-3 patch panel  to YE-1 patch panel.</a:t>
            </a:r>
          </a:p>
          <a:p>
            <a:pPr marL="292100" indent="-285750" algn="just">
              <a:lnSpc>
                <a:spcPct val="80000"/>
              </a:lnSpc>
              <a:buClr>
                <a:schemeClr val="dk1"/>
              </a:buClr>
              <a:buSzPts val="1900"/>
              <a:buFont typeface="Arial"/>
              <a:buChar char="•"/>
            </a:pPr>
            <a:r>
              <a:rPr lang="en-GB" dirty="0">
                <a:latin typeface="CMU Sans Serif Medium"/>
                <a:ea typeface="Calibri"/>
                <a:cs typeface="CMU Sans Serif Medium"/>
                <a:sym typeface="Calibri"/>
              </a:rPr>
              <a:t>For all disks: From YE±1 patch panel to USC rack.</a:t>
            </a:r>
          </a:p>
          <a:p>
            <a:pPr marL="292100" indent="-285750" algn="just">
              <a:lnSpc>
                <a:spcPct val="80000"/>
              </a:lnSpc>
              <a:buClr>
                <a:schemeClr val="dk1"/>
              </a:buClr>
              <a:buSzPts val="1900"/>
              <a:buFont typeface="Arial"/>
              <a:buChar char="•"/>
            </a:pPr>
            <a:endParaRPr lang="en-GB" dirty="0">
              <a:latin typeface="CMU Sans Serif Medium"/>
              <a:ea typeface="Calibri"/>
              <a:cs typeface="CMU Sans Serif Medium"/>
              <a:sym typeface="Calibri"/>
            </a:endParaRPr>
          </a:p>
        </p:txBody>
      </p:sp>
      <p:sp>
        <p:nvSpPr>
          <p:cNvPr id="109" name="Rectángulo 108"/>
          <p:cNvSpPr/>
          <p:nvPr/>
        </p:nvSpPr>
        <p:spPr>
          <a:xfrm>
            <a:off x="33365" y="5734931"/>
            <a:ext cx="8699284" cy="762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endParaRPr lang="en-US" dirty="0">
              <a:latin typeface="CMU Sans Serif Medium"/>
              <a:cs typeface="CMU Sans Serif Medium"/>
            </a:endParaRPr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To be completed:</a:t>
            </a:r>
            <a:endParaRPr lang="en-US" dirty="0">
              <a:latin typeface="CMU Sans Serif Medium"/>
              <a:cs typeface="CMU Sans Serif Medium"/>
            </a:endParaRP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dirty="0">
                <a:latin typeface="CMU Sans Serif Medium"/>
                <a:cs typeface="CMU Sans Serif Medium"/>
              </a:rPr>
              <a:t>For </a:t>
            </a:r>
            <a:r>
              <a:rPr lang="mr-IN" dirty="0">
                <a:latin typeface="CMU Sans Serif Medium"/>
                <a:cs typeface="CMU Sans Serif Medium"/>
              </a:rPr>
              <a:t>RE</a:t>
            </a:r>
            <a:r>
              <a:rPr lang="en-US" dirty="0">
                <a:latin typeface="CMU Sans Serif Medium"/>
                <a:cs typeface="CMU Sans Serif Medium"/>
              </a:rPr>
              <a:t>-4</a:t>
            </a:r>
            <a:r>
              <a:rPr lang="mr-IN" dirty="0">
                <a:latin typeface="CMU Sans Serif Medium"/>
                <a:cs typeface="CMU Sans Serif Medium"/>
              </a:rPr>
              <a:t>/1</a:t>
            </a:r>
            <a:r>
              <a:rPr lang="en-US" dirty="0">
                <a:latin typeface="CMU Sans Serif Medium"/>
                <a:cs typeface="CMU Sans Serif Medium"/>
              </a:rPr>
              <a:t>: 144 fibers </a:t>
            </a:r>
            <a:r>
              <a:rPr lang="en-GB" dirty="0">
                <a:latin typeface="CMU Sans Serif Medium"/>
                <a:ea typeface="Calibri"/>
                <a:cs typeface="CMU Sans Serif Medium"/>
                <a:sym typeface="Calibri"/>
              </a:rPr>
              <a:t>from YE-3 patch panel to the chamber.</a:t>
            </a:r>
          </a:p>
        </p:txBody>
      </p:sp>
      <p:pic>
        <p:nvPicPr>
          <p:cNvPr id="110" name="Imagen 109" descr="otdr results explained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t="25564" r="14489" b="30382"/>
          <a:stretch/>
        </p:blipFill>
        <p:spPr>
          <a:xfrm>
            <a:off x="4524428" y="3431114"/>
            <a:ext cx="4208221" cy="268775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4438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004646"/>
            <a:ext cx="9144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Cooling of chambers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RE4/1 x2 chambers in one circuit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RE3/1 chambers in series with RE3/2s</a:t>
            </a:r>
          </a:p>
          <a:p>
            <a:pPr algn="ctr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9692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67"/>
            <a:ext cx="8634046" cy="605790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0" y="6131932"/>
            <a:ext cx="815046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http://project-cms-rpc-endcap.web.cern.ch/project-cms-rpc-endcap/rpc/UpscopeHighEta/RPCDevelopements/RE31and41/Services/Cooling/PipingYoke/Modification/IvanInput/RPCCoolingHosesYEplus427072019.pdf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102" t="51142" r="66735" b="28684"/>
          <a:stretch/>
        </p:blipFill>
        <p:spPr>
          <a:xfrm>
            <a:off x="254977" y="2869999"/>
            <a:ext cx="4062046" cy="2851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5367" y="5327379"/>
            <a:ext cx="1107831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Link between x2 RE4/1s</a:t>
            </a:r>
          </a:p>
        </p:txBody>
      </p:sp>
      <p:sp>
        <p:nvSpPr>
          <p:cNvPr id="6" name="Rectangle 5"/>
          <p:cNvSpPr/>
          <p:nvPr/>
        </p:nvSpPr>
        <p:spPr>
          <a:xfrm>
            <a:off x="2031023" y="4923692"/>
            <a:ext cx="993531" cy="403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36631" y="5327379"/>
            <a:ext cx="307731" cy="53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118946" y="4457701"/>
            <a:ext cx="123092" cy="8704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42038" y="4588066"/>
            <a:ext cx="570034" cy="7320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0"/>
          </p:cNvCxnSpPr>
          <p:nvPr/>
        </p:nvCxnSpPr>
        <p:spPr>
          <a:xfrm flipV="1">
            <a:off x="2189283" y="5125535"/>
            <a:ext cx="1090248" cy="2018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 rot="19854473">
            <a:off x="4035669" y="397634"/>
            <a:ext cx="281354" cy="114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 rot="1864684">
            <a:off x="5128847" y="426427"/>
            <a:ext cx="281354" cy="114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 rot="16200000">
            <a:off x="5668108" y="1407010"/>
            <a:ext cx="281354" cy="114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 rot="16200000">
            <a:off x="3525716" y="1418733"/>
            <a:ext cx="281354" cy="114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 rot="19500421">
            <a:off x="5269524" y="2305050"/>
            <a:ext cx="281354" cy="114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 rot="1974787">
            <a:off x="3991707" y="2279595"/>
            <a:ext cx="281354" cy="114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4185139" y="1183496"/>
            <a:ext cx="10668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sz="1400" dirty="0"/>
              <a:t>x6 Mini Manifolds</a:t>
            </a:r>
          </a:p>
        </p:txBody>
      </p:sp>
      <p:pic>
        <p:nvPicPr>
          <p:cNvPr id="24" name="Picture 4" descr="Schermata 2019-09-23 alle 14.08.5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" r="1" b="20877"/>
          <a:stretch/>
        </p:blipFill>
        <p:spPr>
          <a:xfrm>
            <a:off x="5376134" y="3367479"/>
            <a:ext cx="3420930" cy="256361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706206" y="5607928"/>
            <a:ext cx="276078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“T”s added to the present RE4 SM manifold spigots.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1791" y="191189"/>
            <a:ext cx="281353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RE4/1 cooling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893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36" y="1047000"/>
            <a:ext cx="9146896" cy="4838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497" y="257451"/>
            <a:ext cx="7350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RE4/1 detailed look at Cooling and cables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541" y="5656590"/>
            <a:ext cx="1929913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Supply hose from under the off yoke ME2/2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0672" y="2705305"/>
            <a:ext cx="1399443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Inter link hose joining the two adjacent RE4/1s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24295" y="5256360"/>
            <a:ext cx="1929913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Return hose going under the off yoke ME2/2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8953" y="6021644"/>
            <a:ext cx="2092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Drawing by Ivan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063869" y="4141177"/>
            <a:ext cx="325316" cy="151541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938953" y="3463012"/>
            <a:ext cx="712178" cy="34405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603023" y="3740947"/>
            <a:ext cx="1228688" cy="15154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58534" y="1276186"/>
            <a:ext cx="138185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RE4/1 chambers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11615" y="5287313"/>
            <a:ext cx="1019908" cy="3692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ME4/2s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740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36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01663" y="1560362"/>
            <a:ext cx="3586480" cy="218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DD50986D-8084-2449-9308-B75963DAC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2" y="2408005"/>
            <a:ext cx="3962400" cy="2971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7537" y="201854"/>
            <a:ext cx="596997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dirty="0">
                <a:solidFill>
                  <a:prstClr val="black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RE3/1 cooling</a:t>
            </a:r>
          </a:p>
          <a:p>
            <a:pPr lvl="0"/>
            <a:r>
              <a:rPr lang="en-GB" dirty="0">
                <a:solidFill>
                  <a:prstClr val="black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Installation can only be done after the installation of RE3/1 as the flexibles will link to two adjacent RE3/2s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34706" y="3745523"/>
            <a:ext cx="3165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Rigid piping replaced with flexibles, less stress on the old RE3/2 fittings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B5FB23E2-B279-5D45-ADEA-A002F36281DA}"/>
              </a:ext>
            </a:extLst>
          </p:cNvPr>
          <p:cNvSpPr txBox="1"/>
          <p:nvPr/>
        </p:nvSpPr>
        <p:spPr>
          <a:xfrm>
            <a:off x="211796" y="4820362"/>
            <a:ext cx="1306756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Supply Blue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FB73748-5071-FF4A-9CEF-BF6DA4CBABF2}"/>
              </a:ext>
            </a:extLst>
          </p:cNvPr>
          <p:cNvSpPr txBox="1"/>
          <p:nvPr/>
        </p:nvSpPr>
        <p:spPr>
          <a:xfrm>
            <a:off x="2820745" y="2984594"/>
            <a:ext cx="1306755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Return Red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5946" y="5662248"/>
            <a:ext cx="2681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Pressure test done at x1.5 (gas) the operating pressure, which is ~9Bar.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4163" y="1633616"/>
            <a:ext cx="418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Components for both stations are identical to those in the rest of the RE cooling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277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95891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Gas System Services</a:t>
            </a:r>
          </a:p>
          <a:p>
            <a:pPr algn="ctr"/>
            <a:endParaRPr lang="en-GB" sz="3200" dirty="0"/>
          </a:p>
          <a:p>
            <a:pPr algn="ctr"/>
            <a:r>
              <a:rPr lang="en-GB" sz="2400" dirty="0"/>
              <a:t>Piping from UGX to UXC, through main and mini cable chains.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Piping around and on the face of the yokes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Impedances</a:t>
            </a:r>
          </a:p>
          <a:p>
            <a:endParaRPr lang="en-GB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1627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957996"/>
            <a:ext cx="6237011" cy="43760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52400"/>
            <a:ext cx="7990656" cy="661573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pre-distribution to distribution UXC racks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953000"/>
            <a:ext cx="8458200" cy="914400"/>
          </a:xfrm>
        </p:spPr>
        <p:txBody>
          <a:bodyPr>
            <a:noAutofit/>
          </a:bodyPr>
          <a:lstStyle/>
          <a:p>
            <a:pPr>
              <a:buClr>
                <a:schemeClr val="tx2"/>
              </a:buClr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Installed:</a:t>
            </a:r>
          </a:p>
          <a:p>
            <a:pPr lvl="1">
              <a:buClr>
                <a:schemeClr val="tx2"/>
              </a:buClr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Supply: ~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 m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inox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pipes of Ø 16;</a:t>
            </a:r>
          </a:p>
          <a:p>
            <a:pPr lvl="1">
              <a:buClr>
                <a:schemeClr val="tx2"/>
              </a:buClr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Return: ~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 m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inox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pipes of Ø 22;</a:t>
            </a:r>
          </a:p>
          <a:p>
            <a:pPr lvl="1">
              <a:buClr>
                <a:schemeClr val="tx2"/>
              </a:buClr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Flexible pipes for the chains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MCC+mCC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~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 m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flexible pipe of Ø 21; </a:t>
            </a:r>
          </a:p>
          <a:p>
            <a:pPr marL="0" indent="0">
              <a:buClr>
                <a:schemeClr val="tx2"/>
              </a:buClr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tx2"/>
              </a:buClr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28600" y="838200"/>
            <a:ext cx="3358662" cy="2625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From UC gas room to UXC gas racks: new pipes 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been installed (2 pipes per disk (negative/positive) for supply/return lines).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nstalled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Jan 2019 by ZEC team.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F2188-0B2E-4B28-A495-5A7C871BA28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84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.Focardi1 Tracker cooling plant Plant description Operational experience  Upgrade project. - pp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62945" y="5787292"/>
            <a:ext cx="225742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100m below surface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5177" y="4070892"/>
            <a:ext cx="98473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USC55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04692" y="2798938"/>
            <a:ext cx="98473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UXC55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3</a:t>
            </a:fld>
            <a:endParaRPr lang="es-ES"/>
          </a:p>
        </p:txBody>
      </p:sp>
      <p:sp>
        <p:nvSpPr>
          <p:cNvPr id="5" name="Rectangle 4"/>
          <p:cNvSpPr/>
          <p:nvPr/>
        </p:nvSpPr>
        <p:spPr>
          <a:xfrm>
            <a:off x="8141677" y="6312389"/>
            <a:ext cx="316523" cy="287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161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22582C-C2D3-44E1-9FD0-34D76BC69D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415" y="646331"/>
            <a:ext cx="3446585" cy="2313294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B336EB21-7A59-4507-BEA3-C53925D448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68" y="2548661"/>
            <a:ext cx="4286155" cy="4028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5B483E-9F32-4D9F-84D4-1B8F62CF0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1214"/>
            <a:ext cx="2981323" cy="2374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62D309-9636-48BE-A5F3-8209D859E605}"/>
              </a:ext>
            </a:extLst>
          </p:cNvPr>
          <p:cNvSpPr txBox="1"/>
          <p:nvPr/>
        </p:nvSpPr>
        <p:spPr>
          <a:xfrm>
            <a:off x="2981323" y="674467"/>
            <a:ext cx="27160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Installation by ZEC of pipes from the UGX to the UXC55, almost 0.5km,  in addition to those shown here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5E42FD-8B15-4CB1-8957-E648CD4ED55F}"/>
              </a:ext>
            </a:extLst>
          </p:cNvPr>
          <p:cNvSpPr txBox="1"/>
          <p:nvPr/>
        </p:nvSpPr>
        <p:spPr>
          <a:xfrm>
            <a:off x="5064271" y="3667284"/>
            <a:ext cx="41007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Gas distribution based on original piping to 3 points on the periphery requiring impedances. The chambers require individual channels.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4437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62;p55"/>
          <p:cNvSpPr txBox="1">
            <a:spLocks/>
          </p:cNvSpPr>
          <p:nvPr/>
        </p:nvSpPr>
        <p:spPr>
          <a:xfrm>
            <a:off x="28762" y="585664"/>
            <a:ext cx="4576083" cy="302533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>
              <a:spcBef>
                <a:spcPts val="1000"/>
              </a:spcBef>
              <a:buSzPts val="2000"/>
              <a:buNone/>
            </a:pPr>
            <a:r>
              <a:rPr lang="en" sz="2000" dirty="0">
                <a:latin typeface="CMU Sans Serif Medium"/>
                <a:cs typeface="CMU Sans Serif Medium"/>
              </a:rPr>
              <a:t>Drawings of RE+4/1 gas service. </a:t>
            </a:r>
          </a:p>
          <a:p>
            <a:pPr marL="457200" indent="-355600">
              <a:spcBef>
                <a:spcPts val="0"/>
              </a:spcBef>
              <a:buSzPts val="2000"/>
            </a:pPr>
            <a:r>
              <a:rPr lang="en" sz="2000" dirty="0">
                <a:latin typeface="CMU Sans Serif Medium"/>
                <a:cs typeface="CMU Sans Serif Medium"/>
              </a:rPr>
              <a:t>The RE-3/1 &amp; RE-4/1 gas service installation is 100% done (</a:t>
            </a:r>
            <a:r>
              <a:rPr lang="en" sz="2000" dirty="0">
                <a:latin typeface="CMU Sans Serif Medium"/>
                <a:ea typeface="Calibri"/>
                <a:cs typeface="CMU Sans Serif Medium"/>
                <a:sym typeface="Calibri"/>
              </a:rPr>
              <a:t>pipes and impedance boxes)</a:t>
            </a:r>
            <a:r>
              <a:rPr lang="en" sz="2000" dirty="0">
                <a:latin typeface="CMU Sans Serif Medium"/>
                <a:cs typeface="CMU Sans Serif Medium"/>
              </a:rPr>
              <a:t>. </a:t>
            </a:r>
            <a:endParaRPr lang="en-US" sz="2000" dirty="0">
              <a:latin typeface="CMU Sans Serif Medium"/>
              <a:cs typeface="CMU Sans Serif Medium"/>
            </a:endParaRPr>
          </a:p>
          <a:p>
            <a:pPr marL="101600" indent="0">
              <a:spcBef>
                <a:spcPts val="0"/>
              </a:spcBef>
              <a:buSzPts val="2000"/>
              <a:buNone/>
            </a:pPr>
            <a:r>
              <a:rPr lang="en-US" sz="2000" b="1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	</a:t>
            </a:r>
            <a:r>
              <a:rPr lang="en" sz="2000" b="1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Pressure test performed.</a:t>
            </a:r>
            <a:endParaRPr lang="en" sz="2000" b="1" dirty="0">
              <a:solidFill>
                <a:srgbClr val="BA4543"/>
              </a:solidFill>
              <a:latin typeface="CMU Sans Serif Medium"/>
              <a:cs typeface="CMU Sans Serif Medium"/>
            </a:endParaRPr>
          </a:p>
          <a:p>
            <a:pPr marL="457200" indent="-355600">
              <a:spcBef>
                <a:spcPts val="0"/>
              </a:spcBef>
              <a:buSzPts val="2000"/>
            </a:pPr>
            <a:r>
              <a:rPr lang="en" sz="2000" dirty="0">
                <a:latin typeface="CMU Sans Serif Medium"/>
                <a:cs typeface="CMU Sans Serif Medium"/>
              </a:rPr>
              <a:t> For RE+4/1 &amp; RE+3/1 gas service installation is 100% done (</a:t>
            </a:r>
            <a:r>
              <a:rPr lang="en" sz="2000" dirty="0">
                <a:latin typeface="CMU Sans Serif Medium"/>
                <a:ea typeface="Calibri"/>
                <a:cs typeface="CMU Sans Serif Medium"/>
                <a:sym typeface="Calibri"/>
              </a:rPr>
              <a:t>pipes and impedance boxes)</a:t>
            </a:r>
            <a:r>
              <a:rPr lang="en" sz="2000" dirty="0">
                <a:latin typeface="CMU Sans Serif Medium"/>
                <a:cs typeface="CMU Sans Serif Medium"/>
              </a:rPr>
              <a:t>. </a:t>
            </a:r>
            <a:endParaRPr lang="en-US" sz="2000" dirty="0">
              <a:latin typeface="CMU Sans Serif Medium"/>
              <a:cs typeface="CMU Sans Serif Medium"/>
            </a:endParaRPr>
          </a:p>
          <a:p>
            <a:pPr marL="101600" indent="0">
              <a:spcBef>
                <a:spcPts val="0"/>
              </a:spcBef>
              <a:buSzPts val="2000"/>
              <a:buNone/>
            </a:pPr>
            <a:r>
              <a:rPr lang="en-US" sz="2000" b="1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	</a:t>
            </a:r>
            <a:r>
              <a:rPr lang="en" sz="2000" b="1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Pressure test performed.</a:t>
            </a: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/>
              <a:ea typeface="Calibri"/>
              <a:cs typeface="CMU Sans Serif Medium"/>
              <a:sym typeface="Calibri"/>
            </a:endParaRP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/>
              <a:ea typeface="Calibri"/>
              <a:cs typeface="CMU Sans Serif Medium"/>
              <a:sym typeface="Calibri"/>
            </a:endParaRP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/>
              <a:cs typeface="CMU Sans Serif Medium"/>
            </a:endParaRPr>
          </a:p>
        </p:txBody>
      </p:sp>
      <p:pic>
        <p:nvPicPr>
          <p:cNvPr id="13" name="Google Shape;364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24250" y="869333"/>
            <a:ext cx="4267351" cy="197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275" y="3907548"/>
            <a:ext cx="2277975" cy="227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60;p23"/>
          <p:cNvSpPr txBox="1"/>
          <p:nvPr/>
        </p:nvSpPr>
        <p:spPr>
          <a:xfrm>
            <a:off x="281474" y="6185523"/>
            <a:ext cx="3005666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00FF"/>
                </a:solidFill>
                <a:latin typeface="CMU Sans Serif Medium"/>
                <a:cs typeface="CMU Sans Serif Medium"/>
              </a:rPr>
              <a:t>Gas impedance boxes</a:t>
            </a:r>
            <a:endParaRPr b="1" dirty="0">
              <a:solidFill>
                <a:srgbClr val="0000FF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604845" y="5438958"/>
            <a:ext cx="294615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GB" dirty="0">
                <a:latin typeface="CMU Sans Serif Medium"/>
                <a:cs typeface="CMU Sans Serif Medium"/>
              </a:rPr>
              <a:t>RE+4/1 is complete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GB" dirty="0">
                <a:latin typeface="CMU Sans Serif Medium"/>
                <a:cs typeface="CMU Sans Serif Medium"/>
              </a:rPr>
              <a:t>RE+3/1 is complete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GB" dirty="0">
                <a:latin typeface="CMU Sans Serif Medium"/>
                <a:cs typeface="CMU Sans Serif Medium"/>
              </a:rPr>
              <a:t>RE-3/1 is complete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GB" dirty="0">
                <a:latin typeface="CMU Sans Serif Medium"/>
                <a:cs typeface="CMU Sans Serif Medium"/>
              </a:rPr>
              <a:t>RE-4/1 is complete</a:t>
            </a:r>
            <a:endParaRPr lang="en-US" dirty="0">
              <a:latin typeface="CMU Sans Serif Medium"/>
              <a:cs typeface="CMU Sans Serif Medium"/>
            </a:endParaRPr>
          </a:p>
        </p:txBody>
      </p:sp>
      <p:pic>
        <p:nvPicPr>
          <p:cNvPr id="18" name="Google Shape;36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5477" y="2840546"/>
            <a:ext cx="2476340" cy="22371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7935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159" t="19363" r="8300" b="43405"/>
          <a:stretch/>
        </p:blipFill>
        <p:spPr>
          <a:xfrm>
            <a:off x="105508" y="1318846"/>
            <a:ext cx="8845062" cy="425547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32</a:t>
            </a:fld>
            <a:endParaRPr lang="es-ES"/>
          </a:p>
        </p:txBody>
      </p:sp>
      <p:sp>
        <p:nvSpPr>
          <p:cNvPr id="7" name="TextBox 6"/>
          <p:cNvSpPr txBox="1"/>
          <p:nvPr/>
        </p:nvSpPr>
        <p:spPr>
          <a:xfrm>
            <a:off x="3349869" y="219807"/>
            <a:ext cx="2022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Schedule, </a:t>
            </a:r>
            <a:r>
              <a:rPr lang="en-GB" dirty="0"/>
              <a:t>what was done</a:t>
            </a:r>
          </a:p>
        </p:txBody>
      </p:sp>
    </p:spTree>
    <p:extLst>
      <p:ext uri="{BB962C8B-B14F-4D97-AF65-F5344CB8AC3E}">
        <p14:creationId xmlns:p14="http://schemas.microsoft.com/office/powerpoint/2010/main" val="4220880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3257" y="3042139"/>
            <a:ext cx="8488917" cy="1445922"/>
            <a:chOff x="213257" y="2118946"/>
            <a:chExt cx="8488917" cy="14459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7612" t="56602" r="9201" b="36430"/>
            <a:stretch/>
          </p:blipFill>
          <p:spPr>
            <a:xfrm>
              <a:off x="215153" y="2118946"/>
              <a:ext cx="8487021" cy="77665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7543" t="88781" r="9100" b="5203"/>
            <a:stretch/>
          </p:blipFill>
          <p:spPr>
            <a:xfrm>
              <a:off x="213257" y="2895600"/>
              <a:ext cx="8488917" cy="66926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198" b="81406"/>
          <a:stretch/>
        </p:blipFill>
        <p:spPr>
          <a:xfrm>
            <a:off x="148969" y="2267797"/>
            <a:ext cx="8553206" cy="77434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33</a:t>
            </a:fld>
            <a:endParaRPr lang="es-ES"/>
          </a:p>
        </p:txBody>
      </p:sp>
      <p:sp>
        <p:nvSpPr>
          <p:cNvPr id="8" name="TextBox 7"/>
          <p:cNvSpPr txBox="1"/>
          <p:nvPr/>
        </p:nvSpPr>
        <p:spPr>
          <a:xfrm>
            <a:off x="3349869" y="567813"/>
            <a:ext cx="2022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u="sng" dirty="0"/>
              <a:t>Schedule,</a:t>
            </a:r>
            <a:r>
              <a:rPr lang="en-GB" sz="3600" dirty="0"/>
              <a:t> </a:t>
            </a:r>
            <a:r>
              <a:rPr lang="en-GB" dirty="0"/>
              <a:t>what is left to do</a:t>
            </a:r>
          </a:p>
        </p:txBody>
      </p:sp>
    </p:spTree>
    <p:extLst>
      <p:ext uri="{BB962C8B-B14F-4D97-AF65-F5344CB8AC3E}">
        <p14:creationId xmlns:p14="http://schemas.microsoft.com/office/powerpoint/2010/main" val="36483967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9;p39"/>
          <p:cNvSpPr txBox="1">
            <a:spLocks/>
          </p:cNvSpPr>
          <p:nvPr/>
        </p:nvSpPr>
        <p:spPr>
          <a:xfrm>
            <a:off x="113446" y="1698670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The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 RPC 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community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wish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 to 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thank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the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teams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, 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shown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below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, 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for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their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persistant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work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, 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specifically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during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this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very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difficult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period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due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 to 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the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Sars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-</a:t>
            </a:r>
            <a:r>
              <a:rPr lang="es-ES" sz="2400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Cov</a:t>
            </a:r>
            <a:r>
              <a:rPr lang="es-ES" sz="2400" dirty="0">
                <a:solidFill>
                  <a:srgbClr val="FF0000"/>
                </a:solidFill>
                <a:latin typeface="CMU Sans Serif Medium"/>
                <a:cs typeface="CMU Sans Serif Medium"/>
              </a:rPr>
              <a:t>-II virus.</a:t>
            </a:r>
          </a:p>
          <a:p>
            <a:pPr marL="0" indent="0" algn="ctr">
              <a:spcBef>
                <a:spcPts val="0"/>
              </a:spcBef>
              <a:buNone/>
            </a:pP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Gas and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cooling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-&gt; ZEC </a:t>
            </a:r>
          </a:p>
          <a:p>
            <a:pPr marL="0" indent="0" algn="ctr">
              <a:spcBef>
                <a:spcPts val="0"/>
              </a:spcBef>
              <a:buNone/>
            </a:pP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Optical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Fibers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-&gt;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Russian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team</a:t>
            </a: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High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Voltage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-&gt;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Russian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team</a:t>
            </a: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Low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Voltage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and Rack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Power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P2 -&gt;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Russian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team</a:t>
            </a: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None/>
            </a:pPr>
            <a:endParaRPr lang="es-ES" sz="1600" dirty="0"/>
          </a:p>
          <a:p>
            <a:pPr marL="0" indent="0">
              <a:spcBef>
                <a:spcPts val="0"/>
              </a:spcBef>
              <a:buNone/>
            </a:pPr>
            <a:endParaRPr lang="es-ES" sz="1600" dirty="0"/>
          </a:p>
          <a:p>
            <a:pPr marL="0" indent="0">
              <a:spcBef>
                <a:spcPts val="0"/>
              </a:spcBef>
              <a:buNone/>
            </a:pPr>
            <a:endParaRPr lang="es-E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34</a:t>
            </a:fld>
            <a:endParaRPr lang="es-ES"/>
          </a:p>
        </p:txBody>
      </p:sp>
      <p:sp>
        <p:nvSpPr>
          <p:cNvPr id="5" name="TextBox 4"/>
          <p:cNvSpPr txBox="1"/>
          <p:nvPr/>
        </p:nvSpPr>
        <p:spPr>
          <a:xfrm>
            <a:off x="2804745" y="481508"/>
            <a:ext cx="2945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u="sng" dirty="0"/>
              <a:t>Manpower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453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35</a:t>
            </a:fld>
            <a:endParaRPr lang="es-ES"/>
          </a:p>
        </p:txBody>
      </p:sp>
      <p:sp>
        <p:nvSpPr>
          <p:cNvPr id="3" name="TextBox 2"/>
          <p:cNvSpPr txBox="1"/>
          <p:nvPr/>
        </p:nvSpPr>
        <p:spPr>
          <a:xfrm>
            <a:off x="2804745" y="912331"/>
            <a:ext cx="2945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u="sng" dirty="0"/>
              <a:t>Conclusions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86001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Majority of services for chamber operation are installed. </a:t>
            </a:r>
          </a:p>
          <a:p>
            <a:endParaRPr lang="en-GB" dirty="0"/>
          </a:p>
          <a:p>
            <a:r>
              <a:rPr lang="en-GB" dirty="0"/>
              <a:t>A large work to install crates and their final modules, both in UXC and USC, has still to be done.</a:t>
            </a:r>
          </a:p>
          <a:p>
            <a:endParaRPr lang="en-GB" dirty="0"/>
          </a:p>
          <a:p>
            <a:r>
              <a:rPr lang="en-GB" dirty="0"/>
              <a:t>The commissioning, consisting of the map verification (labels) and performance validation, can now start before the final and complete electronic module installation.</a:t>
            </a:r>
          </a:p>
          <a:p>
            <a:endParaRPr lang="en-GB" dirty="0"/>
          </a:p>
          <a:p>
            <a:r>
              <a:rPr lang="en-GB" dirty="0"/>
              <a:t>A significant amount of work was done in P5 by numerous colleagues/teams and all this despite the </a:t>
            </a:r>
            <a:r>
              <a:rPr lang="en-GB" dirty="0" err="1"/>
              <a:t>Sars</a:t>
            </a:r>
            <a:r>
              <a:rPr lang="en-GB" dirty="0"/>
              <a:t>-</a:t>
            </a:r>
            <a:r>
              <a:rPr lang="en-GB" dirty="0" err="1"/>
              <a:t>Cov</a:t>
            </a:r>
            <a:r>
              <a:rPr lang="en-GB" dirty="0"/>
              <a:t>-II virus. The world can go on.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9476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2418379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0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Thanks</a:t>
            </a:r>
            <a:r>
              <a:rPr lang="es-ES" sz="6000" dirty="0">
                <a:solidFill>
                  <a:srgbClr val="B94543"/>
                </a:solidFill>
                <a:latin typeface="CMU Sans Serif Medium"/>
                <a:cs typeface="CMU Sans Serif Medium"/>
              </a:rPr>
              <a:t> </a:t>
            </a:r>
            <a:r>
              <a:rPr lang="es-ES" sz="60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for</a:t>
            </a:r>
            <a:r>
              <a:rPr lang="es-ES" sz="6000" dirty="0">
                <a:solidFill>
                  <a:srgbClr val="B94543"/>
                </a:solidFill>
                <a:latin typeface="CMU Sans Serif Medium"/>
                <a:cs typeface="CMU Sans Serif Medium"/>
              </a:rPr>
              <a:t> </a:t>
            </a:r>
            <a:r>
              <a:rPr lang="es-ES" sz="60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your</a:t>
            </a:r>
            <a:r>
              <a:rPr lang="es-ES" sz="6000" dirty="0">
                <a:solidFill>
                  <a:srgbClr val="B94543"/>
                </a:solidFill>
                <a:latin typeface="CMU Sans Serif Medium"/>
                <a:cs typeface="CMU Sans Serif Medium"/>
              </a:rPr>
              <a:t> </a:t>
            </a:r>
            <a:r>
              <a:rPr lang="es-ES" sz="60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attention</a:t>
            </a:r>
            <a:r>
              <a:rPr lang="es-ES" sz="6000" dirty="0">
                <a:solidFill>
                  <a:srgbClr val="B94543"/>
                </a:solidFill>
                <a:latin typeface="CMU Sans Serif Medium"/>
                <a:cs typeface="CMU Sans Serif Medium"/>
              </a:rPr>
              <a:t> 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1907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2418379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6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Backup</a:t>
            </a:r>
            <a:r>
              <a:rPr lang="es-ES" sz="6600" dirty="0">
                <a:solidFill>
                  <a:srgbClr val="B94543"/>
                </a:solidFill>
                <a:latin typeface="CMU Sans Serif Medium"/>
                <a:cs typeface="CMU Sans Serif Medium"/>
              </a:rPr>
              <a:t> </a:t>
            </a:r>
            <a:r>
              <a:rPr lang="es-ES" sz="66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Slides</a:t>
            </a:r>
            <a:endParaRPr lang="es-ES" sz="6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EA2BC8-47B8-464C-A3A2-C438E034BB6D}"/>
              </a:ext>
            </a:extLst>
          </p:cNvPr>
          <p:cNvSpPr txBox="1"/>
          <p:nvPr/>
        </p:nvSpPr>
        <p:spPr>
          <a:xfrm>
            <a:off x="0" y="4728415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https://twiki.cern.ch/twiki/bin/viewauth/CMS/Services_RPCPhase2Upgrade#Inox_pipes_Details</a:t>
            </a:r>
            <a:endParaRPr lang="en-GB" dirty="0"/>
          </a:p>
          <a:p>
            <a:endParaRPr lang="en-GB" dirty="0"/>
          </a:p>
          <a:p>
            <a:r>
              <a:rPr lang="en-GB" dirty="0"/>
              <a:t>This presentation;</a:t>
            </a:r>
          </a:p>
          <a:p>
            <a:r>
              <a:rPr lang="en-GB" sz="1200" dirty="0"/>
              <a:t>http://project-cms-rpc-endcap.web.cern.ch/rpc/UpscopeHighEta/RPCDevelopements/RE31and41/Services/Presentations/MuonReview22sept2020/RPCservices22Sept2020.pptx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2973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08000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799658" y="1993721"/>
            <a:ext cx="242152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srgbClr val="002060"/>
                </a:solidFill>
                <a:latin typeface="Calibri" panose="020F0502020204030204"/>
              </a:rPr>
              <a:t>The HV power system will be based on CAEN EASY system</a:t>
            </a:r>
          </a:p>
          <a:p>
            <a:pPr defTabSz="685800"/>
            <a:r>
              <a:rPr lang="en-US" sz="1350" b="1" dirty="0">
                <a:solidFill>
                  <a:srgbClr val="002060"/>
                </a:solidFill>
                <a:latin typeface="Calibri" panose="020F0502020204030204"/>
              </a:rPr>
              <a:t>(practically, extension of the existing HV system): </a:t>
            </a:r>
            <a:br>
              <a:rPr lang="en-US" sz="1350" b="1" dirty="0">
                <a:solidFill>
                  <a:srgbClr val="002060"/>
                </a:solidFill>
                <a:latin typeface="Calibri" panose="020F0502020204030204"/>
              </a:rPr>
            </a:br>
            <a:endParaRPr lang="en-US" sz="1350" b="1" dirty="0">
              <a:solidFill>
                <a:srgbClr val="002060"/>
              </a:solidFill>
              <a:latin typeface="Calibri" panose="020F0502020204030204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SY4527 – 1 (existing)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A3485S - 2 modules (existing)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</a:pPr>
            <a:r>
              <a:rPr lang="en-US" sz="1350" b="1" dirty="0">
                <a:solidFill>
                  <a:srgbClr val="FF0000"/>
                </a:solidFill>
                <a:latin typeface="Calibri" panose="020F0502020204030204"/>
              </a:rPr>
              <a:t>2 EASY3000 crates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</a:pPr>
            <a:r>
              <a:rPr lang="en-US" sz="1350" b="1" dirty="0">
                <a:solidFill>
                  <a:srgbClr val="FF0000"/>
                </a:solidFill>
                <a:latin typeface="Calibri" panose="020F0502020204030204"/>
              </a:rPr>
              <a:t>A3512N – 12 HV Boards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228850" y="3943350"/>
            <a:ext cx="0" cy="15430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28850" y="5486400"/>
            <a:ext cx="552722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756073" y="4457700"/>
            <a:ext cx="0" cy="1028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10647" y="2686050"/>
            <a:ext cx="1961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4 HV multiconductor cables per endcap. Each with 20 HV channels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All must go via the YE1’s main cable chains (MCC)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9364" y="4763862"/>
            <a:ext cx="46831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Long term maintenance will be secured by CERN-CAEN contract. 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To be integrated in the RPC DCS.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297918" y="1543050"/>
            <a:ext cx="0" cy="30289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 descr="1177_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3055" y="3485167"/>
            <a:ext cx="1586848" cy="813260"/>
          </a:xfrm>
          <a:prstGeom prst="rect">
            <a:avLst/>
          </a:prstGeom>
        </p:spPr>
      </p:pic>
      <p:pic>
        <p:nvPicPr>
          <p:cNvPr id="19" name="Picture 18" descr="840_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9491" y="3300005"/>
            <a:ext cx="422910" cy="914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14654" y="3693522"/>
            <a:ext cx="7489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A3512N</a:t>
            </a:r>
          </a:p>
        </p:txBody>
      </p:sp>
      <p:pic>
        <p:nvPicPr>
          <p:cNvPr id="22" name="Picture 21" descr="download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0241" y="2090053"/>
            <a:ext cx="1800225" cy="14287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75605" y="3549833"/>
            <a:ext cx="742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A3485S 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9297" y="2057401"/>
            <a:ext cx="742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SY4527 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408467" y="2122712"/>
            <a:ext cx="1367204" cy="1135344"/>
            <a:chOff x="3211289" y="2105298"/>
            <a:chExt cx="1822939" cy="1513792"/>
          </a:xfrm>
        </p:grpSpPr>
        <p:pic>
          <p:nvPicPr>
            <p:cNvPr id="17" name="Picture 16" descr="874_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11289" y="2137952"/>
              <a:ext cx="1822939" cy="148113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579224" y="2105298"/>
              <a:ext cx="124532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EASY3000 </a:t>
              </a:r>
              <a:endParaRPr lang="en-GB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11096" y="1023833"/>
            <a:ext cx="700961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2700" i="1" dirty="0">
                <a:solidFill>
                  <a:srgbClr val="002060"/>
                </a:solidFill>
                <a:latin typeface="Calibri" panose="020F0502020204030204"/>
              </a:rPr>
              <a:t>HV Power System Upgrade for RE3/1 &amp; RE4/1 (II)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37756" y="1626325"/>
            <a:ext cx="4683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b="1" i="1" u="sng" dirty="0">
                <a:solidFill>
                  <a:srgbClr val="7030A0"/>
                </a:solidFill>
                <a:latin typeface="Calibri" panose="020F0502020204030204"/>
              </a:rPr>
              <a:t>USC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78358" y="1626325"/>
            <a:ext cx="4772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b="1" i="1" u="sng" dirty="0">
                <a:solidFill>
                  <a:srgbClr val="7030A0"/>
                </a:solidFill>
                <a:latin typeface="Calibri" panose="020F0502020204030204"/>
              </a:rPr>
              <a:t>UXC</a:t>
            </a:r>
          </a:p>
        </p:txBody>
      </p:sp>
      <p:sp>
        <p:nvSpPr>
          <p:cNvPr id="29" name="TextBox 28"/>
          <p:cNvSpPr txBox="1"/>
          <p:nvPr/>
        </p:nvSpPr>
        <p:spPr>
          <a:xfrm rot="19508341">
            <a:off x="6654550" y="2060556"/>
            <a:ext cx="18689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i="1" dirty="0">
                <a:solidFill>
                  <a:srgbClr val="002060"/>
                </a:solidFill>
                <a:latin typeface="Calibri" panose="020F0502020204030204"/>
                <a:cs typeface="Arial" charset="0"/>
              </a:rPr>
              <a:t>TDR Baseline: Variant II</a:t>
            </a:r>
            <a:endParaRPr lang="en-GB" sz="1350" b="1" i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86423" y="5744750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050" dirty="0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46D1B0-F8CB-4852-B30F-9B377C59BE03}"/>
              </a:ext>
            </a:extLst>
          </p:cNvPr>
          <p:cNvSpPr txBox="1"/>
          <p:nvPr/>
        </p:nvSpPr>
        <p:spPr>
          <a:xfrm rot="19508341">
            <a:off x="7848274" y="4526090"/>
            <a:ext cx="9417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350" b="1" i="1" dirty="0">
                <a:solidFill>
                  <a:srgbClr val="00B050"/>
                </a:solidFill>
                <a:latin typeface="Calibri" panose="020F0502020204030204"/>
                <a:cs typeface="Arial" charset="0"/>
              </a:rPr>
              <a:t>INSTALLED</a:t>
            </a:r>
            <a:br>
              <a:rPr lang="en-US" sz="1350" b="1" i="1" dirty="0">
                <a:solidFill>
                  <a:srgbClr val="00B050"/>
                </a:solidFill>
                <a:latin typeface="Calibri" panose="020F0502020204030204"/>
                <a:cs typeface="Arial" charset="0"/>
              </a:rPr>
            </a:br>
            <a:r>
              <a:rPr lang="en-US" sz="1350" b="1" i="1" dirty="0">
                <a:solidFill>
                  <a:srgbClr val="00B050"/>
                </a:solidFill>
                <a:latin typeface="Calibri" panose="020F0502020204030204"/>
                <a:cs typeface="Arial" charset="0"/>
              </a:rPr>
              <a:t> JAN.2019</a:t>
            </a:r>
            <a:endParaRPr lang="en-GB" sz="1350" b="1" i="1" dirty="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349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2A2713-9AFB-4C78-9894-3C9324F8C948}"/>
              </a:ext>
            </a:extLst>
          </p:cNvPr>
          <p:cNvSpPr txBox="1"/>
          <p:nvPr/>
        </p:nvSpPr>
        <p:spPr>
          <a:xfrm>
            <a:off x="1057226" y="2602327"/>
            <a:ext cx="6862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RE3/1 &amp; RE4/1 High voltage cables on the YE3 linking to YE1 </a:t>
            </a:r>
            <a:endParaRPr lang="en-GB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7645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7208687" y="1088348"/>
            <a:ext cx="1772214" cy="4827376"/>
            <a:chOff x="209003" y="574764"/>
            <a:chExt cx="2455820" cy="6035042"/>
          </a:xfrm>
        </p:grpSpPr>
        <p:sp>
          <p:nvSpPr>
            <p:cNvPr id="4" name="Rectangle 3"/>
            <p:cNvSpPr/>
            <p:nvPr/>
          </p:nvSpPr>
          <p:spPr>
            <a:xfrm>
              <a:off x="209003" y="875211"/>
              <a:ext cx="2455820" cy="5734595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2067" y="5773785"/>
              <a:ext cx="2416612" cy="5486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  <a:t>A3485S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7711" y="5207728"/>
              <a:ext cx="2416612" cy="5486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  <a:t>A3485S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7711" y="4646025"/>
              <a:ext cx="2416612" cy="5486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  <a:t>A3485S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7712" y="4084321"/>
              <a:ext cx="2416612" cy="5486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  <a:t>A3485S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7711" y="2821575"/>
              <a:ext cx="2425321" cy="107986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  <a:t>SY4527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3355" y="1733004"/>
              <a:ext cx="2425321" cy="107986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  <a:t>SY4527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45026" y="574764"/>
              <a:ext cx="882316" cy="375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S1H07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84354" y="3844834"/>
              <a:ext cx="566885" cy="317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GB" sz="1050" b="1" dirty="0">
                  <a:solidFill>
                    <a:prstClr val="black"/>
                  </a:solidFill>
                  <a:latin typeface="Calibri" panose="020F0502020204030204"/>
                </a:rPr>
                <a:t>HEX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53872" y="796825"/>
              <a:ext cx="566885" cy="317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GB" sz="1050" b="1" dirty="0">
                  <a:solidFill>
                    <a:prstClr val="black"/>
                  </a:solidFill>
                  <a:latin typeface="Calibri" panose="020F0502020204030204"/>
                </a:rPr>
                <a:t>HEX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077571" y="1467430"/>
            <a:ext cx="4921624" cy="1601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350" dirty="0">
                <a:solidFill>
                  <a:prstClr val="white"/>
                </a:solidFill>
                <a:latin typeface="Calibri" panose="020F0502020204030204"/>
              </a:rPr>
              <a:t>ENDCAP RACKS</a:t>
            </a:r>
            <a:br>
              <a:rPr lang="en-GB" sz="1350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GB" sz="1350" dirty="0">
                <a:solidFill>
                  <a:prstClr val="white"/>
                </a:solidFill>
                <a:latin typeface="Calibri" panose="020F0502020204030204"/>
              </a:rPr>
              <a:t>S1H11 – S1H08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0719" y="1090084"/>
            <a:ext cx="1772214" cy="4792763"/>
            <a:chOff x="134292" y="310444"/>
            <a:chExt cx="2362952" cy="6390351"/>
          </a:xfrm>
        </p:grpSpPr>
        <p:sp>
          <p:nvSpPr>
            <p:cNvPr id="10" name="Rectangle 9"/>
            <p:cNvSpPr/>
            <p:nvPr/>
          </p:nvSpPr>
          <p:spPr>
            <a:xfrm>
              <a:off x="134292" y="584728"/>
              <a:ext cx="2362952" cy="6116067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1050" y="4726837"/>
              <a:ext cx="2333606" cy="104489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  <a:t>Crate4</a:t>
              </a:r>
            </a:p>
            <a:p>
              <a:pPr algn="ctr" defTabSz="685800"/>
              <a: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  <a:t>RE-3/1</a:t>
              </a:r>
              <a:b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</a:br>
              <a: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  <a:t>RE-4/1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50557" y="3668012"/>
              <a:ext cx="2341984" cy="10402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  <a:t>Crate4</a:t>
              </a:r>
            </a:p>
            <a:p>
              <a:pPr algn="ctr" defTabSz="685800"/>
              <a: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  <a:t>RE+3/1</a:t>
              </a:r>
              <a:b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</a:br>
              <a: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  <a:t>RE+4/1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55243" y="3347591"/>
              <a:ext cx="2325226" cy="29721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  <a:t>HV Distribution Box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51051" y="3036443"/>
              <a:ext cx="2325226" cy="29721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  <a:t>HV Distribution Box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51051" y="2520933"/>
              <a:ext cx="2325226" cy="29721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  <a:t>HV Distribution Box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51051" y="2217940"/>
              <a:ext cx="2325226" cy="29721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  <a:t>HV Distribution Box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51051" y="1807808"/>
              <a:ext cx="2325226" cy="29721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  <a:t>HV Distribution Box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51051" y="1515239"/>
              <a:ext cx="2325226" cy="29721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  <a:t>HV Distribution Box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93711" y="2781357"/>
              <a:ext cx="54544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GB" sz="1050" b="1" dirty="0">
                  <a:solidFill>
                    <a:prstClr val="black"/>
                  </a:solidFill>
                  <a:latin typeface="Calibri" panose="020F0502020204030204"/>
                </a:rPr>
                <a:t>HEX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14657" y="524069"/>
              <a:ext cx="54544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GB" sz="1050" b="1" dirty="0">
                  <a:solidFill>
                    <a:prstClr val="black"/>
                  </a:solidFill>
                  <a:latin typeface="Calibri" panose="020F0502020204030204"/>
                </a:rPr>
                <a:t>HEX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056007" y="310444"/>
              <a:ext cx="84895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S1H12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55534" y="1106519"/>
              <a:ext cx="2325226" cy="29721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  <a:t>HV Distribution Box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55534" y="813950"/>
              <a:ext cx="2325226" cy="29721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350" b="1" dirty="0">
                  <a:solidFill>
                    <a:srgbClr val="FF0000"/>
                  </a:solidFill>
                  <a:latin typeface="Calibri" panose="020F0502020204030204"/>
                </a:rPr>
                <a:t>HV Distribution Box</a:t>
              </a:r>
            </a:p>
          </p:txBody>
        </p:sp>
      </p:grpSp>
      <p:cxnSp>
        <p:nvCxnSpPr>
          <p:cNvPr id="6" name="Straight Arrow Connector 5"/>
          <p:cNvCxnSpPr/>
          <p:nvPr/>
        </p:nvCxnSpPr>
        <p:spPr>
          <a:xfrm flipH="1" flipV="1">
            <a:off x="1869406" y="3639635"/>
            <a:ext cx="4420360" cy="97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 flipV="1">
            <a:off x="1885734" y="5125989"/>
            <a:ext cx="4420360" cy="89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87368" y="3366559"/>
            <a:ext cx="37573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48V DC cable connected after Crate3 in rack S1H09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084101" y="4874569"/>
            <a:ext cx="37573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48V DC cable connected after Crate3 in rack S1H11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3140" y="3764465"/>
            <a:ext cx="3489353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b="1" dirty="0">
                <a:solidFill>
                  <a:srgbClr val="FF0000"/>
                </a:solidFill>
                <a:latin typeface="Calibri" panose="020F0502020204030204"/>
              </a:rPr>
              <a:t>1 new rack (S1H12)</a:t>
            </a:r>
          </a:p>
          <a:p>
            <a:pPr defTabSz="685800"/>
            <a:r>
              <a:rPr lang="en-GB" sz="1350" b="1" dirty="0">
                <a:solidFill>
                  <a:srgbClr val="FF0000"/>
                </a:solidFill>
                <a:latin typeface="Calibri" panose="020F0502020204030204"/>
              </a:rPr>
              <a:t>2 EASY crates</a:t>
            </a:r>
          </a:p>
          <a:p>
            <a:pPr defTabSz="685800"/>
            <a:r>
              <a:rPr lang="en-GB" sz="1350" b="1" dirty="0">
                <a:solidFill>
                  <a:srgbClr val="FF0000"/>
                </a:solidFill>
                <a:latin typeface="Calibri" panose="020F0502020204030204"/>
              </a:rPr>
              <a:t>8 umbilical cables all arriving to one rack</a:t>
            </a:r>
          </a:p>
          <a:p>
            <a:pPr defTabSz="685800"/>
            <a:r>
              <a:rPr lang="en-GB" sz="1350" b="1" dirty="0">
                <a:solidFill>
                  <a:srgbClr val="FF0000"/>
                </a:solidFill>
                <a:latin typeface="Calibri" panose="020F0502020204030204"/>
              </a:rPr>
              <a:t>12 A3512N HV boards (6 boards in each crate)</a:t>
            </a:r>
          </a:p>
          <a:p>
            <a:pPr defTabSz="685800"/>
            <a:r>
              <a:rPr lang="en-GB" sz="1350" b="1" dirty="0">
                <a:solidFill>
                  <a:srgbClr val="FF0000"/>
                </a:solidFill>
                <a:latin typeface="Calibri" panose="020F0502020204030204"/>
              </a:rPr>
              <a:t>8 HV Distributor Boxes in total (all in one rack)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6377941" y="3639635"/>
            <a:ext cx="621254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6374674" y="5135334"/>
            <a:ext cx="621254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935409" y="5744750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050" dirty="0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987437" y="2571751"/>
            <a:ext cx="1165860" cy="979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7751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41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High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Voltage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pic>
        <p:nvPicPr>
          <p:cNvPr id="12" name="Google Shape;250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6422" y="759889"/>
            <a:ext cx="6051938" cy="56535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ángulo 12"/>
          <p:cNvSpPr/>
          <p:nvPr/>
        </p:nvSpPr>
        <p:spPr>
          <a:xfrm>
            <a:off x="184535" y="3013388"/>
            <a:ext cx="85578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6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All</a:t>
            </a:r>
            <a:r>
              <a:rPr lang="es-ES" sz="6600" dirty="0">
                <a:solidFill>
                  <a:srgbClr val="B94543"/>
                </a:solidFill>
                <a:latin typeface="CMU Sans Serif Medium"/>
                <a:cs typeface="CMU Sans Serif Medium"/>
              </a:rPr>
              <a:t> cables </a:t>
            </a:r>
            <a:r>
              <a:rPr lang="es-ES" sz="66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tested</a:t>
            </a:r>
            <a:r>
              <a:rPr lang="es-ES" sz="6600" dirty="0">
                <a:solidFill>
                  <a:srgbClr val="B94543"/>
                </a:solidFill>
                <a:latin typeface="CMU Sans Serif Medium"/>
                <a:cs typeface="CMU Sans Serif Medium"/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9443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42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Low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Voltage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pic>
        <p:nvPicPr>
          <p:cNvPr id="8" name="Google Shape;273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0261" y="584776"/>
            <a:ext cx="9013740" cy="58498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03161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43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Low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Voltage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pic>
        <p:nvPicPr>
          <p:cNvPr id="6" name="Google Shape;280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84776"/>
            <a:ext cx="9032051" cy="58922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5925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44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Google Shape;219;p39"/>
          <p:cNvSpPr txBox="1">
            <a:spLocks/>
          </p:cNvSpPr>
          <p:nvPr/>
        </p:nvSpPr>
        <p:spPr>
          <a:xfrm>
            <a:off x="623400" y="1232678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RE-3/1 cable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installation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 9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days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Thu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13/06/19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Tue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25/06/19  </a:t>
            </a:r>
            <a:r>
              <a:rPr lang="es-ES" sz="1500" dirty="0">
                <a:solidFill>
                  <a:srgbClr val="222222"/>
                </a:solidFill>
                <a:latin typeface="CMU Sans Serif Medium"/>
                <a:cs typeface="CMU Sans Serif Medium"/>
              </a:rPr>
              <a:t>	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(Done)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ES" sz="1500" b="1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RE+4/1 cable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installation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14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days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Fri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02/08/19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Wed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21/08/19 </a:t>
            </a:r>
            <a:r>
              <a:rPr lang="es-ES" sz="1500" dirty="0">
                <a:solidFill>
                  <a:srgbClr val="222222"/>
                </a:solidFill>
                <a:latin typeface="CMU Sans Serif Medium"/>
                <a:cs typeface="CMU Sans Serif Medium"/>
              </a:rPr>
              <a:t>	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(Done)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ES" sz="1500" b="1" dirty="0">
              <a:solidFill>
                <a:srgbClr val="FF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RE+3/1 cable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installation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11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days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Wed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13/05/20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Wed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27/05/20  </a:t>
            </a:r>
            <a:r>
              <a:rPr lang="es-ES" sz="1500" dirty="0">
                <a:solidFill>
                  <a:srgbClr val="222222"/>
                </a:solidFill>
                <a:latin typeface="CMU Sans Serif Medium"/>
                <a:cs typeface="CMU Sans Serif Medium"/>
              </a:rPr>
              <a:t>	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(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Ready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, 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cooling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incomplete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)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ES" sz="1500" b="1" dirty="0">
              <a:solidFill>
                <a:srgbClr val="FF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RE-4/1 cable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installation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10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days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Wed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15/04/20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Tue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28/04/20 </a:t>
            </a:r>
            <a:r>
              <a:rPr lang="es-ES" sz="1500" dirty="0">
                <a:solidFill>
                  <a:srgbClr val="222222"/>
                </a:solidFill>
                <a:latin typeface="CMU Sans Serif Medium"/>
                <a:cs typeface="CMU Sans Serif Medium"/>
              </a:rPr>
              <a:t>	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(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Ready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, 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cooling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incomplete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)</a:t>
            </a:r>
            <a:endParaRPr lang="es-ES" sz="1500" dirty="0">
              <a:solidFill>
                <a:srgbClr val="222222"/>
              </a:solidFill>
              <a:latin typeface="CMU Sans Serif Medium"/>
              <a:cs typeface="CMU Sans Serif Medium"/>
            </a:endParaRP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endParaRPr lang="es-ES" sz="1600" b="1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endParaRPr lang="es-ES" sz="1600" b="1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es-ES" sz="1600" dirty="0" err="1">
                <a:latin typeface="CMU Sans Serif Medium"/>
                <a:cs typeface="CMU Sans Serif Medium"/>
              </a:rPr>
              <a:t>Optical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fibre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from</a:t>
            </a:r>
            <a:r>
              <a:rPr lang="es-ES" sz="1600" dirty="0">
                <a:latin typeface="CMU Sans Serif Medium"/>
                <a:cs typeface="CMU Sans Serif Medium"/>
              </a:rPr>
              <a:t> UXC </a:t>
            </a:r>
            <a:r>
              <a:rPr lang="es-ES" sz="1600" dirty="0" err="1">
                <a:latin typeface="CMU Sans Serif Medium"/>
                <a:cs typeface="CMU Sans Serif Medium"/>
              </a:rPr>
              <a:t>to</a:t>
            </a:r>
            <a:r>
              <a:rPr lang="es-ES" sz="1600" dirty="0">
                <a:latin typeface="CMU Sans Serif Medium"/>
                <a:cs typeface="CMU Sans Serif Medium"/>
              </a:rPr>
              <a:t> USC: </a:t>
            </a:r>
          </a:p>
          <a:p>
            <a:pPr marL="285750" indent="-285750">
              <a:spcAft>
                <a:spcPts val="1600"/>
              </a:spcAft>
              <a:buFont typeface="Wingdings" charset="2"/>
              <a:buChar char="ü"/>
            </a:pPr>
            <a:r>
              <a:rPr lang="es-ES" sz="1600" dirty="0">
                <a:latin typeface="CMU Sans Serif Medium"/>
                <a:cs typeface="CMU Sans Serif Medium"/>
              </a:rPr>
              <a:t>Positive </a:t>
            </a:r>
            <a:r>
              <a:rPr lang="es-ES" sz="1600" dirty="0" err="1">
                <a:latin typeface="CMU Sans Serif Medium"/>
                <a:cs typeface="CMU Sans Serif Medium"/>
              </a:rPr>
              <a:t>side</a:t>
            </a:r>
            <a:r>
              <a:rPr lang="es-ES" sz="1600" dirty="0">
                <a:latin typeface="CMU Sans Serif Medium"/>
                <a:cs typeface="CMU Sans Serif Medium"/>
              </a:rPr>
              <a:t>: 04-11.May.2020 (6 </a:t>
            </a:r>
            <a:r>
              <a:rPr lang="es-ES" sz="1600" dirty="0" err="1">
                <a:latin typeface="CMU Sans Serif Medium"/>
                <a:cs typeface="CMU Sans Serif Medium"/>
              </a:rPr>
              <a:t>days</a:t>
            </a:r>
            <a:r>
              <a:rPr lang="es-ES" sz="1600" dirty="0">
                <a:latin typeface="CMU Sans Serif Medium"/>
                <a:cs typeface="CMU Sans Serif Medium"/>
              </a:rPr>
              <a:t>)</a:t>
            </a:r>
          </a:p>
          <a:p>
            <a:pPr marL="285750" indent="-285750">
              <a:spcAft>
                <a:spcPts val="1600"/>
              </a:spcAft>
              <a:buFont typeface="Wingdings" charset="2"/>
              <a:buChar char="ü"/>
            </a:pPr>
            <a:r>
              <a:rPr lang="es-ES" sz="1600" dirty="0" err="1">
                <a:latin typeface="CMU Sans Serif Medium"/>
                <a:cs typeface="CMU Sans Serif Medium"/>
              </a:rPr>
              <a:t>Negative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side</a:t>
            </a:r>
            <a:r>
              <a:rPr lang="es-ES" sz="1600" dirty="0">
                <a:latin typeface="CMU Sans Serif Medium"/>
                <a:cs typeface="CMU Sans Serif Medium"/>
              </a:rPr>
              <a:t>: </a:t>
            </a:r>
            <a:r>
              <a:rPr lang="es-ES" sz="1600" dirty="0" err="1">
                <a:latin typeface="CMU Sans Serif Medium"/>
                <a:cs typeface="CMU Sans Serif Medium"/>
              </a:rPr>
              <a:t>after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the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end</a:t>
            </a:r>
            <a:r>
              <a:rPr lang="es-ES" sz="1600" dirty="0">
                <a:latin typeface="CMU Sans Serif Medium"/>
                <a:cs typeface="CMU Sans Serif Medium"/>
              </a:rPr>
              <a:t> of </a:t>
            </a:r>
            <a:r>
              <a:rPr lang="es-ES" sz="1600" dirty="0" err="1">
                <a:latin typeface="CMU Sans Serif Medium"/>
                <a:cs typeface="CMU Sans Serif Medium"/>
              </a:rPr>
              <a:t>the</a:t>
            </a:r>
            <a:r>
              <a:rPr lang="es-ES" sz="1600" dirty="0">
                <a:latin typeface="CMU Sans Serif Medium"/>
                <a:cs typeface="CMU Sans Serif Medium"/>
              </a:rPr>
              <a:t> muon </a:t>
            </a:r>
            <a:r>
              <a:rPr lang="es-ES" sz="1600" dirty="0" err="1">
                <a:latin typeface="CMU Sans Serif Medium"/>
                <a:cs typeface="CMU Sans Serif Medium"/>
              </a:rPr>
              <a:t>critical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path</a:t>
            </a:r>
            <a:endParaRPr lang="es-ES" sz="1600" dirty="0">
              <a:latin typeface="CMU Sans Serif Medium"/>
              <a:cs typeface="CMU Sans Serif Medium"/>
            </a:endParaRPr>
          </a:p>
          <a:p>
            <a:pPr marL="0" indent="0">
              <a:spcAft>
                <a:spcPts val="1600"/>
              </a:spcAft>
              <a:buFont typeface="Arial"/>
              <a:buNone/>
            </a:pPr>
            <a:endParaRPr lang="es-ES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Readiness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and Schedule  (to be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updated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0778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2120"/>
            <a:ext cx="7886700" cy="3734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/>
              <a:t>RE Power Cabling:  YE-3 Run2 &amp; Run3 Configurations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96" y="1409514"/>
            <a:ext cx="3310579" cy="4680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259D6-6D2F-1547-A8FD-7A6630D41A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517" y="1409514"/>
            <a:ext cx="3310579" cy="4680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981003" y="4505568"/>
            <a:ext cx="375972" cy="43167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443852" y="2597087"/>
            <a:ext cx="375972" cy="43167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00920" y="1889591"/>
            <a:ext cx="12688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new power distribution boxes will be added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 endcap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747813" y="2853149"/>
            <a:ext cx="1776260" cy="46469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992203" y="3446912"/>
            <a:ext cx="217343" cy="15391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372369" y="3317842"/>
            <a:ext cx="609601" cy="88137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24223" y="3324841"/>
            <a:ext cx="589488" cy="88137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42195" y="2777112"/>
            <a:ext cx="1002662" cy="123679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8481" y="4013908"/>
            <a:ext cx="1062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…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“going over the top” of YE3 steel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028001" y="2003251"/>
            <a:ext cx="2434756" cy="72338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143" y="1831638"/>
            <a:ext cx="1062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Existing RE power cable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feeds both sides of YE3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87707" y="3343395"/>
            <a:ext cx="12688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need to install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on-detector power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cable on far side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21048" y="5374720"/>
            <a:ext cx="1418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&amp; route through mini cable-chain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7356975" y="3317841"/>
            <a:ext cx="612694" cy="167598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-74265" y="6493962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http://project-cms-rpc-endcap.web.cern.ch/rpc/Services/LV%20LS2%20Upgrade/re_ls2_power_upgrade.pptx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31223" y="254977"/>
            <a:ext cx="1808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by S.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Lusin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9190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46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Labeling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Status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today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graphicFrame>
        <p:nvGraphicFramePr>
          <p:cNvPr id="8" name="Google Shape;371;p56"/>
          <p:cNvGraphicFramePr/>
          <p:nvPr>
            <p:extLst>
              <p:ext uri="{D42A27DB-BD31-4B8C-83A1-F6EECF244321}">
                <p14:modId xmlns:p14="http://schemas.microsoft.com/office/powerpoint/2010/main" val="784083136"/>
              </p:ext>
            </p:extLst>
          </p:nvPr>
        </p:nvGraphicFramePr>
        <p:xfrm>
          <a:off x="265361" y="835876"/>
          <a:ext cx="8440925" cy="535238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2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5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56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77558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Location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Printed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Installed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 Individual Labels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 Copies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Comments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RE+3/1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Done by Fatma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RE-3/1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68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RE+4/1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Done by Fatma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 July finished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558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RE-4/1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Done by Fatma, Gamal, Ekhlas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 July finished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RE+3/1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RE-3/1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4294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RE+4/1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Done by Fatma, Gamal, Ekhlas, Manuel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Correction done on UXC by Daniel and Andres, missing chamber</a:t>
                      </a:r>
                      <a:r>
                        <a:rPr lang="en" sz="1200" baseline="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side</a:t>
                      </a:r>
                      <a:endParaRPr lang="en" sz="1200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7558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RE-4/1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Done by Fatma, Gamal, Ekhlas, Manuel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2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Correction done on </a:t>
                      </a:r>
                      <a:r>
                        <a:rPr lang="en-US" sz="12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904</a:t>
                      </a:r>
                      <a:r>
                        <a:rPr lang="en" sz="12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by </a:t>
                      </a:r>
                      <a:r>
                        <a:rPr lang="en-US" sz="12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Manuel</a:t>
                      </a:r>
                      <a:r>
                        <a:rPr lang="en" sz="12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and Andres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Fiber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RE+3/1 Cable 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Fiber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RE-3/1 Cable 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7558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Fiber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RE+4/1 Cable 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Correction done on 904 by Daniel and Andres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39912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Fiber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RE-4/1 Cable 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Correction done on UXC by Daniel and Andres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05834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 for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tests of the impedances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9F2188-0B2E-4B28-A495-5A7C871BA28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5375261"/>
            <a:ext cx="4419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Gas: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freon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Rotameter and flowmeter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Pressure sensor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goal: define the tube specification for RE4.1, RE3.1 impedance boxes.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4400" y="5398593"/>
            <a:ext cx="4076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Two types of capillary: </a:t>
            </a:r>
          </a:p>
          <a:p>
            <a:pPr marL="800100" marR="0" lvl="1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OD 1.59mm, ID 0.99 mm (used for RE4) </a:t>
            </a:r>
          </a:p>
          <a:p>
            <a:pPr marL="800100" marR="0" lvl="1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OD 1.59 mm, ID 0.87 mm</a:t>
            </a:r>
          </a:p>
        </p:txBody>
      </p:sp>
      <p:pic>
        <p:nvPicPr>
          <p:cNvPr id="9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66800"/>
            <a:ext cx="7404100" cy="413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26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Readiness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MU Sans Serif Medium"/>
                <a:ea typeface="+mn-ea"/>
                <a:cs typeface="CMU Sans Serif Medium"/>
              </a:rPr>
              <a:t> and Schedule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E7BFC73-A1C9-1C46-93F4-A647C0198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5101"/>
            <a:ext cx="9144000" cy="17116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8B35C4E-5CF0-7F40-B4B8-5383544B8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" y="584776"/>
            <a:ext cx="9144000" cy="53893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D0C1DDD-169B-1B4B-B7EF-C0DFDF211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" y="3198235"/>
            <a:ext cx="9144000" cy="170435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96D2003-1030-B044-8740-A58D54838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1" y="3007077"/>
            <a:ext cx="9144000" cy="2256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B43730D-DD4C-BD4A-BAD3-7923054D5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" y="2807123"/>
            <a:ext cx="9144000" cy="23446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16EA060-8696-CA4B-9CD1-A5BDD278F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1" y="1129118"/>
            <a:ext cx="9144000" cy="17060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01562" y="2807123"/>
            <a:ext cx="1899138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are here now. Covid-19 Delay.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month delay</a:t>
            </a:r>
          </a:p>
        </p:txBody>
      </p:sp>
      <p:sp>
        <p:nvSpPr>
          <p:cNvPr id="6" name="Bent Arrow 5"/>
          <p:cNvSpPr/>
          <p:nvPr/>
        </p:nvSpPr>
        <p:spPr>
          <a:xfrm rot="5400000">
            <a:off x="5515447" y="3161058"/>
            <a:ext cx="668216" cy="497710"/>
          </a:xfrm>
          <a:prstGeom prst="ben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0155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326204"/>
          <a:ext cx="8229599" cy="5073955"/>
        </p:xfrm>
        <a:graphic>
          <a:graphicData uri="http://schemas.openxmlformats.org/drawingml/2006/table">
            <a:tbl>
              <a:tblPr firstRow="1" firstCol="1" bandRow="1"/>
              <a:tblGrid>
                <a:gridCol w="270651">
                  <a:extLst>
                    <a:ext uri="{9D8B030D-6E8A-4147-A177-3AD203B41FA5}">
                      <a16:colId xmlns:a16="http://schemas.microsoft.com/office/drawing/2014/main" val="2158584213"/>
                    </a:ext>
                  </a:extLst>
                </a:gridCol>
                <a:gridCol w="2997380">
                  <a:extLst>
                    <a:ext uri="{9D8B030D-6E8A-4147-A177-3AD203B41FA5}">
                      <a16:colId xmlns:a16="http://schemas.microsoft.com/office/drawing/2014/main" val="1751603469"/>
                    </a:ext>
                  </a:extLst>
                </a:gridCol>
                <a:gridCol w="703581">
                  <a:extLst>
                    <a:ext uri="{9D8B030D-6E8A-4147-A177-3AD203B41FA5}">
                      <a16:colId xmlns:a16="http://schemas.microsoft.com/office/drawing/2014/main" val="4003725383"/>
                    </a:ext>
                  </a:extLst>
                </a:gridCol>
                <a:gridCol w="951211">
                  <a:extLst>
                    <a:ext uri="{9D8B030D-6E8A-4147-A177-3AD203B41FA5}">
                      <a16:colId xmlns:a16="http://schemas.microsoft.com/office/drawing/2014/main" val="2608039787"/>
                    </a:ext>
                  </a:extLst>
                </a:gridCol>
                <a:gridCol w="951211">
                  <a:extLst>
                    <a:ext uri="{9D8B030D-6E8A-4147-A177-3AD203B41FA5}">
                      <a16:colId xmlns:a16="http://schemas.microsoft.com/office/drawing/2014/main" val="3664716166"/>
                    </a:ext>
                  </a:extLst>
                </a:gridCol>
                <a:gridCol w="579486">
                  <a:extLst>
                    <a:ext uri="{9D8B030D-6E8A-4147-A177-3AD203B41FA5}">
                      <a16:colId xmlns:a16="http://schemas.microsoft.com/office/drawing/2014/main" val="2748676072"/>
                    </a:ext>
                  </a:extLst>
                </a:gridCol>
                <a:gridCol w="703581">
                  <a:extLst>
                    <a:ext uri="{9D8B030D-6E8A-4147-A177-3AD203B41FA5}">
                      <a16:colId xmlns:a16="http://schemas.microsoft.com/office/drawing/2014/main" val="1862949735"/>
                    </a:ext>
                  </a:extLst>
                </a:gridCol>
                <a:gridCol w="455391">
                  <a:extLst>
                    <a:ext uri="{9D8B030D-6E8A-4147-A177-3AD203B41FA5}">
                      <a16:colId xmlns:a16="http://schemas.microsoft.com/office/drawing/2014/main" val="347517983"/>
                    </a:ext>
                  </a:extLst>
                </a:gridCol>
                <a:gridCol w="331295">
                  <a:extLst>
                    <a:ext uri="{9D8B030D-6E8A-4147-A177-3AD203B41FA5}">
                      <a16:colId xmlns:a16="http://schemas.microsoft.com/office/drawing/2014/main" val="3773001215"/>
                    </a:ext>
                  </a:extLst>
                </a:gridCol>
                <a:gridCol w="285812">
                  <a:extLst>
                    <a:ext uri="{9D8B030D-6E8A-4147-A177-3AD203B41FA5}">
                      <a16:colId xmlns:a16="http://schemas.microsoft.com/office/drawing/2014/main" val="468511987"/>
                    </a:ext>
                  </a:extLst>
                </a:gridCol>
              </a:tblGrid>
              <a:tr h="256052">
                <a:tc gridSpan="10">
                  <a:txBody>
                    <a:bodyPr/>
                    <a:lstStyle/>
                    <a:p>
                      <a:pPr marL="558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Muon LS2 Schedule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017995"/>
                  </a:ext>
                </a:extLst>
              </a:tr>
              <a:tr h="439107">
                <a:tc>
                  <a:txBody>
                    <a:bodyPr/>
                    <a:lstStyle/>
                    <a:p>
                      <a:pPr marL="133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ID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Task Name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Duration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Start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Finish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Predecessors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Resource Names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206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Complete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Sub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206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6491720"/>
                  </a:ext>
                </a:extLst>
              </a:tr>
              <a:tr h="302096">
                <a:tc>
                  <a:txBody>
                    <a:bodyPr/>
                    <a:lstStyle/>
                    <a:p>
                      <a:pPr marL="1231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Install RE-3/1 &amp; RE-4/1 HV umbilical cables in MCC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days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Wed 09/01/19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 18/01/19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2FS+1 day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RTech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058989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112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YE-3 Activities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days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 06/06/19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Tue 25/06/19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564727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RE-3/1 cable installation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days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 13/06/19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Tue 25/06/19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111FS+0.5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dRTech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404413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214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YE+4 Activities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 days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 05/07/19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 11/10/19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944734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215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RE+4/1 service installation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 days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 05/07/19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 11/10/19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847295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218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 YE+3 OF Patch Panel Installation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day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 09/08/19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 09/08/19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179,217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009887"/>
                  </a:ext>
                </a:extLst>
              </a:tr>
              <a:tr h="317257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219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RE+4/1 HV FAR cable installation CH2mCC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days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 08/08/19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 12/08/19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217FS+1 da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RTech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404803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220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RE+4/1 HV NEAR cable installation CH2mCC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days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 09/08/19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Tue 13/08/19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219FS-2 da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yRTech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19948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221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RE+4/1 LV cable installation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days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Tue 13/08/19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 15/08/19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220FS-1 da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yRTech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027143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222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RE+4/1 HV&amp;OF installation in mCC Near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day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 16/08/19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 16/08/19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RTech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226771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223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RE+4/1 OF installation CH2PP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days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 19/08/19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 23/08/19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RTech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731009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225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RE+4/1 HV installation in mCC Far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day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 26/08/19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 26/08/19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RTech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046193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227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RE+4/1 LV cable correction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day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 02/09/19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 02/09/19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RTech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416580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236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Recabling &amp; commissioning X4A51 &amp; X4S51 racks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days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Tue 08/10/19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 11/10/19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630525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426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YE+3 Activities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19.5 days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Tue 09/06/20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 06/07/20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895991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427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RE+3/1 cable installation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days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Tue 09/06/20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Tue 30/06/20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RTech B5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473824"/>
                  </a:ext>
                </a:extLst>
              </a:tr>
              <a:tr h="317257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428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RE+3/1 ground cable installation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day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 02/07/20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 02/07/20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427FS+1 da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Anton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4738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451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 Optical Fibre Installation Positive End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days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 24/08/20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 28/08/20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453SS-5 da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yRTech A5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932659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455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ME-x/1 refurbishment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121 days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 28/05/20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Wed 18/11/20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73%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CSC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091686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479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RE-3/1 3rd LV cable installation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days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 03/07/20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 06/07/20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RTech A4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494465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485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RE-3/1 ground cable installation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day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 09/07/20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 09/07/20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483SS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Anton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720264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" y="13255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873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99074" y="1325962"/>
            <a:ext cx="262075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HV power system will be based on CAEN NON-EASY system: 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SY4527 – 2 (new)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New HV boards – prototype ready in 2019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50982" y="5016815"/>
            <a:ext cx="5527223" cy="1543050"/>
            <a:chOff x="2228850" y="3943350"/>
            <a:chExt cx="5527223" cy="154305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2228850" y="3943350"/>
              <a:ext cx="0" cy="154305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228850" y="5486400"/>
              <a:ext cx="5527223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7756073" y="4457700"/>
              <a:ext cx="0" cy="10287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6810647" y="2686050"/>
            <a:ext cx="1961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HV multiconductor cables per endcap. Each with 20 HV channels 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go via the YE1’s main cable chains (MCC)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33257" y="5486400"/>
            <a:ext cx="46831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 term maintenance will be secured by CERN-CAEN contract.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be integrated in the RPC DCS.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504344" y="1543050"/>
            <a:ext cx="0" cy="30289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Picture 18" descr="840_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5884" y="2670688"/>
            <a:ext cx="422910" cy="914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92882" y="3594633"/>
            <a:ext cx="27489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boards similar to the A3512N.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Connectors at the rear  </a:t>
            </a:r>
          </a:p>
        </p:txBody>
      </p:sp>
      <p:pic>
        <p:nvPicPr>
          <p:cNvPr id="22" name="Picture 21" descr="download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551" y="1423144"/>
            <a:ext cx="1800225" cy="14287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9886" y="1175921"/>
            <a:ext cx="742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SY4527 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55156" y="472015"/>
            <a:ext cx="69230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 Power System Upgrade for RE3/1 &amp; RE4/1 (I)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63640" y="1051454"/>
            <a:ext cx="4683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33400" y="1160622"/>
            <a:ext cx="4772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UXC</a:t>
            </a:r>
          </a:p>
        </p:txBody>
      </p:sp>
      <p:sp>
        <p:nvSpPr>
          <p:cNvPr id="29" name="TextBox 28"/>
          <p:cNvSpPr txBox="1"/>
          <p:nvPr/>
        </p:nvSpPr>
        <p:spPr>
          <a:xfrm rot="19508341">
            <a:off x="6554775" y="2050757"/>
            <a:ext cx="21273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Preferred Variant: Variant I</a:t>
            </a:r>
            <a:endParaRPr kumimoji="0" lang="en-GB" sz="135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A82AD-D5B3-45E9-A48E-B1CA9F5F8CC1}"/>
              </a:ext>
            </a:extLst>
          </p:cNvPr>
          <p:cNvSpPr txBox="1"/>
          <p:nvPr/>
        </p:nvSpPr>
        <p:spPr>
          <a:xfrm rot="19508341">
            <a:off x="7848274" y="4526090"/>
            <a:ext cx="9417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INSTALLED</a:t>
            </a:r>
            <a:b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JAN.2019</a:t>
            </a:r>
            <a:endParaRPr kumimoji="0" lang="en-GB" sz="135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b="21034"/>
          <a:stretch/>
        </p:blipFill>
        <p:spPr>
          <a:xfrm rot="2371996">
            <a:off x="543635" y="3327024"/>
            <a:ext cx="2418281" cy="257717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861279" y="4615610"/>
            <a:ext cx="1569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Anton’s slide</a:t>
            </a:r>
          </a:p>
        </p:txBody>
      </p:sp>
      <p:sp>
        <p:nvSpPr>
          <p:cNvPr id="31" name="TextBox 30"/>
          <p:cNvSpPr txBox="1"/>
          <p:nvPr/>
        </p:nvSpPr>
        <p:spPr>
          <a:xfrm rot="17879953">
            <a:off x="1372165" y="4002435"/>
            <a:ext cx="636713" cy="30008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S1H1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245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6882" y="4268350"/>
          <a:ext cx="8229599" cy="1347431"/>
        </p:xfrm>
        <a:graphic>
          <a:graphicData uri="http://schemas.openxmlformats.org/drawingml/2006/table">
            <a:tbl>
              <a:tblPr firstRow="1" firstCol="1" bandRow="1"/>
              <a:tblGrid>
                <a:gridCol w="270651">
                  <a:extLst>
                    <a:ext uri="{9D8B030D-6E8A-4147-A177-3AD203B41FA5}">
                      <a16:colId xmlns:a16="http://schemas.microsoft.com/office/drawing/2014/main" val="180383509"/>
                    </a:ext>
                  </a:extLst>
                </a:gridCol>
                <a:gridCol w="2997380">
                  <a:extLst>
                    <a:ext uri="{9D8B030D-6E8A-4147-A177-3AD203B41FA5}">
                      <a16:colId xmlns:a16="http://schemas.microsoft.com/office/drawing/2014/main" val="1634664335"/>
                    </a:ext>
                  </a:extLst>
                </a:gridCol>
                <a:gridCol w="703581">
                  <a:extLst>
                    <a:ext uri="{9D8B030D-6E8A-4147-A177-3AD203B41FA5}">
                      <a16:colId xmlns:a16="http://schemas.microsoft.com/office/drawing/2014/main" val="3104129293"/>
                    </a:ext>
                  </a:extLst>
                </a:gridCol>
                <a:gridCol w="951211">
                  <a:extLst>
                    <a:ext uri="{9D8B030D-6E8A-4147-A177-3AD203B41FA5}">
                      <a16:colId xmlns:a16="http://schemas.microsoft.com/office/drawing/2014/main" val="1332961346"/>
                    </a:ext>
                  </a:extLst>
                </a:gridCol>
                <a:gridCol w="951211">
                  <a:extLst>
                    <a:ext uri="{9D8B030D-6E8A-4147-A177-3AD203B41FA5}">
                      <a16:colId xmlns:a16="http://schemas.microsoft.com/office/drawing/2014/main" val="3947441399"/>
                    </a:ext>
                  </a:extLst>
                </a:gridCol>
                <a:gridCol w="579486">
                  <a:extLst>
                    <a:ext uri="{9D8B030D-6E8A-4147-A177-3AD203B41FA5}">
                      <a16:colId xmlns:a16="http://schemas.microsoft.com/office/drawing/2014/main" val="2055971664"/>
                    </a:ext>
                  </a:extLst>
                </a:gridCol>
                <a:gridCol w="703581">
                  <a:extLst>
                    <a:ext uri="{9D8B030D-6E8A-4147-A177-3AD203B41FA5}">
                      <a16:colId xmlns:a16="http://schemas.microsoft.com/office/drawing/2014/main" val="625034885"/>
                    </a:ext>
                  </a:extLst>
                </a:gridCol>
                <a:gridCol w="455391">
                  <a:extLst>
                    <a:ext uri="{9D8B030D-6E8A-4147-A177-3AD203B41FA5}">
                      <a16:colId xmlns:a16="http://schemas.microsoft.com/office/drawing/2014/main" val="181035387"/>
                    </a:ext>
                  </a:extLst>
                </a:gridCol>
                <a:gridCol w="331295">
                  <a:extLst>
                    <a:ext uri="{9D8B030D-6E8A-4147-A177-3AD203B41FA5}">
                      <a16:colId xmlns:a16="http://schemas.microsoft.com/office/drawing/2014/main" val="3476083704"/>
                    </a:ext>
                  </a:extLst>
                </a:gridCol>
                <a:gridCol w="285812">
                  <a:extLst>
                    <a:ext uri="{9D8B030D-6E8A-4147-A177-3AD203B41FA5}">
                      <a16:colId xmlns:a16="http://schemas.microsoft.com/office/drawing/2014/main" val="3156984749"/>
                    </a:ext>
                  </a:extLst>
                </a:gridCol>
              </a:tblGrid>
              <a:tr h="256052">
                <a:tc gridSpan="2">
                  <a:txBody>
                    <a:bodyPr/>
                    <a:lstStyle/>
                    <a:p>
                      <a:pPr marL="558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Muon LS2 Schedule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274816"/>
                  </a:ext>
                </a:extLst>
              </a:tr>
              <a:tr h="439107">
                <a:tc>
                  <a:txBody>
                    <a:bodyPr/>
                    <a:lstStyle/>
                    <a:p>
                      <a:pPr marL="133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ID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Task Name</a:t>
                      </a:r>
                      <a:endParaRPr lang="en-GB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Duration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Start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Finish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Predecessors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Resource Names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206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Complete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Sub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206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993524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554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RE-4/1 OF installation CH2PP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days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 01/10/20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 08/10/20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RTech A4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449864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555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RE-4/1 HV&amp;OF installation in mCC Near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days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Wed 07/10/20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 08/10/20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552,553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RTech B4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33651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556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Drill and tap holes for RE-4/1 grounding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day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 09/10/20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 09/10/20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RTech B2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733478"/>
                  </a:ext>
                </a:extLst>
              </a:tr>
              <a:tr h="158629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557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RE-4/1 ground cable installation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day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 12/10/20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 12/10/20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RTech B2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5373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6882" y="1847907"/>
          <a:ext cx="8230237" cy="1896949"/>
        </p:xfrm>
        <a:graphic>
          <a:graphicData uri="http://schemas.openxmlformats.org/drawingml/2006/table">
            <a:tbl>
              <a:tblPr firstRow="1" firstCol="1" bandRow="1"/>
              <a:tblGrid>
                <a:gridCol w="274036">
                  <a:extLst>
                    <a:ext uri="{9D8B030D-6E8A-4147-A177-3AD203B41FA5}">
                      <a16:colId xmlns:a16="http://schemas.microsoft.com/office/drawing/2014/main" val="3703147013"/>
                    </a:ext>
                  </a:extLst>
                </a:gridCol>
                <a:gridCol w="3034860">
                  <a:extLst>
                    <a:ext uri="{9D8B030D-6E8A-4147-A177-3AD203B41FA5}">
                      <a16:colId xmlns:a16="http://schemas.microsoft.com/office/drawing/2014/main" val="2503142814"/>
                    </a:ext>
                  </a:extLst>
                </a:gridCol>
                <a:gridCol w="712379">
                  <a:extLst>
                    <a:ext uri="{9D8B030D-6E8A-4147-A177-3AD203B41FA5}">
                      <a16:colId xmlns:a16="http://schemas.microsoft.com/office/drawing/2014/main" val="1531443147"/>
                    </a:ext>
                  </a:extLst>
                </a:gridCol>
                <a:gridCol w="963105">
                  <a:extLst>
                    <a:ext uri="{9D8B030D-6E8A-4147-A177-3AD203B41FA5}">
                      <a16:colId xmlns:a16="http://schemas.microsoft.com/office/drawing/2014/main" val="2248054804"/>
                    </a:ext>
                  </a:extLst>
                </a:gridCol>
                <a:gridCol w="963105">
                  <a:extLst>
                    <a:ext uri="{9D8B030D-6E8A-4147-A177-3AD203B41FA5}">
                      <a16:colId xmlns:a16="http://schemas.microsoft.com/office/drawing/2014/main" val="1046846827"/>
                    </a:ext>
                  </a:extLst>
                </a:gridCol>
                <a:gridCol w="586732">
                  <a:extLst>
                    <a:ext uri="{9D8B030D-6E8A-4147-A177-3AD203B41FA5}">
                      <a16:colId xmlns:a16="http://schemas.microsoft.com/office/drawing/2014/main" val="1991610280"/>
                    </a:ext>
                  </a:extLst>
                </a:gridCol>
                <a:gridCol w="712379">
                  <a:extLst>
                    <a:ext uri="{9D8B030D-6E8A-4147-A177-3AD203B41FA5}">
                      <a16:colId xmlns:a16="http://schemas.microsoft.com/office/drawing/2014/main" val="4250456751"/>
                    </a:ext>
                  </a:extLst>
                </a:gridCol>
                <a:gridCol w="461085">
                  <a:extLst>
                    <a:ext uri="{9D8B030D-6E8A-4147-A177-3AD203B41FA5}">
                      <a16:colId xmlns:a16="http://schemas.microsoft.com/office/drawing/2014/main" val="1113636041"/>
                    </a:ext>
                  </a:extLst>
                </a:gridCol>
                <a:gridCol w="335438">
                  <a:extLst>
                    <a:ext uri="{9D8B030D-6E8A-4147-A177-3AD203B41FA5}">
                      <a16:colId xmlns:a16="http://schemas.microsoft.com/office/drawing/2014/main" val="3769338534"/>
                    </a:ext>
                  </a:extLst>
                </a:gridCol>
                <a:gridCol w="187118">
                  <a:extLst>
                    <a:ext uri="{9D8B030D-6E8A-4147-A177-3AD203B41FA5}">
                      <a16:colId xmlns:a16="http://schemas.microsoft.com/office/drawing/2014/main" val="1054820759"/>
                    </a:ext>
                  </a:extLst>
                </a:gridCol>
              </a:tblGrid>
              <a:tr h="323434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543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YE-4 Activities</a:t>
                      </a:r>
                      <a:endParaRPr lang="en-GB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 days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 20/07/20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 12/10/20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31%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0859" marR="80859" marT="40429" marB="4042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55397648"/>
                  </a:ext>
                </a:extLst>
              </a:tr>
              <a:tr h="323434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550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RE-4/1 cable installation</a:t>
                      </a:r>
                      <a:endParaRPr lang="en-GB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days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 25/09/20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 12/10/20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0859" marR="80859" marT="40429" marB="4042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92148492"/>
                  </a:ext>
                </a:extLst>
              </a:tr>
              <a:tr h="323434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551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RE-4/1 HV FAR cable installation CH2mCC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days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 25/09/20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Wed 30/09/20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549FS-1 da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yRTech A4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0859" marR="80859" marT="40429" marB="4042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61172635"/>
                  </a:ext>
                </a:extLst>
              </a:tr>
              <a:tr h="323434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552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RE-4/1 HV NEAR cable installation CH2mCC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days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 28/09/20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Wed 30/09/20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RTech B4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0859" marR="80859" marT="40429" marB="4042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99642978"/>
                  </a:ext>
                </a:extLst>
              </a:tr>
              <a:tr h="323434">
                <a:tc>
                  <a:txBody>
                    <a:bodyPr/>
                    <a:lstStyle/>
                    <a:p>
                      <a:pPr marL="62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553</a:t>
                      </a:r>
                      <a:endParaRPr lang="en-GB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RE-4/1 LV cable installation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days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 01/10/20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Tue 06/10/20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RTech B4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4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0859" marR="80859" marT="40429" marB="4042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41592672"/>
                  </a:ext>
                </a:extLst>
              </a:tr>
              <a:tr h="273459">
                <a:tc gridSpan="10">
                  <a:txBody>
                    <a:bodyPr/>
                    <a:lstStyle/>
                    <a:p>
                      <a:pPr marR="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Page 1</a:t>
                      </a:r>
                      <a:endParaRPr lang="en-GB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285255"/>
                  </a:ext>
                </a:extLst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56882" y="49418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31657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9276" y="512104"/>
            <a:ext cx="75086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hlinkClick r:id="rId2"/>
            </a:endParaRPr>
          </a:p>
          <a:p>
            <a:endParaRPr lang="en-GB" dirty="0">
              <a:hlinkClick r:id="rId2"/>
            </a:endParaRPr>
          </a:p>
          <a:p>
            <a:r>
              <a:rPr lang="en-GB" dirty="0">
                <a:hlinkClick r:id="rId2"/>
              </a:rPr>
              <a:t>Material for slide showing Caverns</a:t>
            </a:r>
          </a:p>
          <a:p>
            <a:endParaRPr lang="en-GB" dirty="0">
              <a:hlinkClick r:id="rId2"/>
            </a:endParaRPr>
          </a:p>
          <a:p>
            <a:endParaRPr lang="en-GB" dirty="0">
              <a:hlinkClick r:id="rId2"/>
            </a:endParaRPr>
          </a:p>
          <a:p>
            <a:r>
              <a:rPr lang="en-GB" dirty="0">
                <a:hlinkClick r:id="rId2"/>
              </a:rPr>
              <a:t>https://edms.cern.ch/ui/file/167912/AA/cmsdiexl0011-vAA.pdf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https://edms.cern.ch/ui/file/167920/AB/cmsdiexl0003-vAB.pdf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45347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engineering needed for particle physics | Philosophical Transactions of  the Royal Society A: Mathematical, Physical and Engineering Scienc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48848"/>
          <a:stretch/>
        </p:blipFill>
        <p:spPr bwMode="auto">
          <a:xfrm>
            <a:off x="667610" y="436518"/>
            <a:ext cx="3631828" cy="26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MS Safety Tour ITINERARY during LS2 - ppt downlo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4" t="14279" r="4802" b="34536"/>
          <a:stretch/>
        </p:blipFill>
        <p:spPr bwMode="auto">
          <a:xfrm>
            <a:off x="2963007" y="3147646"/>
            <a:ext cx="5503277" cy="265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he LHC-Project of CERN œ Large Caverns in Soft Rock a Challenge for  Scientists and Engine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57" y="277079"/>
            <a:ext cx="3517211" cy="262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he Large Hadron Collider at CERN | SpringerLi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77" y="3569677"/>
            <a:ext cx="2166250" cy="223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0720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2" y="0"/>
            <a:ext cx="5482492" cy="3895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499" t="12102" r="20641" b="10794"/>
          <a:stretch/>
        </p:blipFill>
        <p:spPr>
          <a:xfrm>
            <a:off x="3508131" y="2699238"/>
            <a:ext cx="4783016" cy="339383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4401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093" t="45367" r="17729" b="915"/>
          <a:stretch/>
        </p:blipFill>
        <p:spPr>
          <a:xfrm>
            <a:off x="281353" y="773722"/>
            <a:ext cx="4171324" cy="2690447"/>
          </a:xfrm>
          <a:prstGeom prst="rect">
            <a:avLst/>
          </a:prstGeom>
        </p:spPr>
      </p:pic>
      <p:pic>
        <p:nvPicPr>
          <p:cNvPr id="4" name="Picture 2" descr="The engineering needed for particle physics | Philosophical Transactions of  the Royal Society A: Mathematical, Physical and Engineering Scienc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48848"/>
          <a:stretch/>
        </p:blipFill>
        <p:spPr bwMode="auto">
          <a:xfrm>
            <a:off x="4598563" y="3270739"/>
            <a:ext cx="4261472" cy="30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37663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9745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0177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7208687" y="1058956"/>
            <a:ext cx="1772214" cy="4827376"/>
            <a:chOff x="209003" y="574764"/>
            <a:chExt cx="2455820" cy="6035042"/>
          </a:xfrm>
        </p:grpSpPr>
        <p:sp>
          <p:nvSpPr>
            <p:cNvPr id="4" name="Rectangle 3"/>
            <p:cNvSpPr/>
            <p:nvPr/>
          </p:nvSpPr>
          <p:spPr>
            <a:xfrm>
              <a:off x="209003" y="875211"/>
              <a:ext cx="2455820" cy="5734595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2067" y="5773785"/>
              <a:ext cx="2416612" cy="5486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A3485S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7711" y="5207728"/>
              <a:ext cx="2416612" cy="5486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A3485S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7711" y="4646025"/>
              <a:ext cx="2416612" cy="5486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A3485S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7712" y="4084321"/>
              <a:ext cx="2416612" cy="5486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A3485S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7711" y="2821575"/>
              <a:ext cx="2425321" cy="107986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SY4527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3355" y="1733004"/>
              <a:ext cx="2425321" cy="107986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SY4527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45026" y="574764"/>
              <a:ext cx="882316" cy="375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S1H07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84354" y="3844834"/>
              <a:ext cx="566885" cy="317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53872" y="796825"/>
              <a:ext cx="566885" cy="317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091710" y="1289381"/>
            <a:ext cx="4921624" cy="1601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ENDCAP RACKS</a:t>
            </a:r>
            <a:b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S1H11 – S1H08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0719" y="1285999"/>
            <a:ext cx="1772214" cy="458705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6635" y="5414463"/>
            <a:ext cx="1743920" cy="3273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 Distribution Box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20282" y="3441834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5993" y="1229615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HEX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92006" y="1069396"/>
            <a:ext cx="6367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S1H1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7194" y="3127648"/>
            <a:ext cx="4970656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No EASY system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 no EASY crates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- 2 SY4527 mainframes more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- 8 umbilical cables all arriving to one rack (S1H12)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New type of HV boards!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- 8 HV Distributor Boxes in total (all in one rack), but bigger in size</a:t>
            </a:r>
            <a:b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since all inputs and outputs should be at the back side of the rack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No rack cross reference in DSS Action Matrix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08756" y="4224494"/>
            <a:ext cx="1750205" cy="8637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SY4527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05492" y="2026667"/>
            <a:ext cx="1750205" cy="8637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SY4527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03368" y="5087887"/>
            <a:ext cx="1743920" cy="3273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 Distribution Box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03368" y="3931824"/>
            <a:ext cx="1743920" cy="3273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 Distribution Box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09898" y="3615045"/>
            <a:ext cx="1743920" cy="3273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 Distribution Box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03368" y="3167648"/>
            <a:ext cx="1743920" cy="3273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 Distribution Box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09898" y="2850869"/>
            <a:ext cx="1743920" cy="3273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 Distribution Box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09898" y="1724196"/>
            <a:ext cx="1743920" cy="3273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 Distribution Box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6631" y="1407417"/>
            <a:ext cx="1743920" cy="3273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 Distribution Box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26827" y="5881818"/>
            <a:ext cx="1569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Anton’s slide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5A5-BE2C-4DDB-9919-C70B03BFA5D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535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High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Voltage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QA and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Installation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Google Shape;236;p41"/>
          <p:cNvSpPr txBox="1">
            <a:spLocks/>
          </p:cNvSpPr>
          <p:nvPr/>
        </p:nvSpPr>
        <p:spPr>
          <a:xfrm>
            <a:off x="1381212" y="2306408"/>
            <a:ext cx="6567033" cy="3637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08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Cables certified up to 15 kV during one hour.</a:t>
            </a:r>
          </a:p>
          <a:p>
            <a:pPr marL="457200" indent="-4508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144 Cables tested -&gt; 143 Ok / 1 Rejected and fixed.</a:t>
            </a:r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endParaRPr lang="en-US" sz="1800" dirty="0">
              <a:latin typeface="CMU Sans Serif Medium"/>
              <a:cs typeface="CMU Sans Serif Medium"/>
            </a:endParaRPr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sz="1800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Installed: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For </a:t>
            </a:r>
            <a:r>
              <a:rPr lang="mr-IN" sz="1800" dirty="0">
                <a:latin typeface="CMU Sans Serif Medium"/>
                <a:cs typeface="CMU Sans Serif Medium"/>
              </a:rPr>
              <a:t>RE+4/1</a:t>
            </a:r>
            <a:r>
              <a:rPr lang="en-US" sz="1800" dirty="0">
                <a:latin typeface="CMU Sans Serif Medium"/>
                <a:cs typeface="CMU Sans Serif Medium"/>
              </a:rPr>
              <a:t>: 36 cables </a:t>
            </a:r>
            <a:r>
              <a:rPr lang="en-GB" sz="1800" dirty="0">
                <a:latin typeface="CMU Sans Serif Medium"/>
                <a:ea typeface="Calibri"/>
                <a:cs typeface="CMU Sans Serif Medium"/>
                <a:sym typeface="Calibri"/>
              </a:rPr>
              <a:t>from chamber to YE+1 patch panel</a:t>
            </a:r>
            <a:endParaRPr lang="en-US" sz="1800" dirty="0">
              <a:latin typeface="CMU Sans Serif Medium"/>
              <a:cs typeface="CMU Sans Serif Medium"/>
            </a:endParaRP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For </a:t>
            </a:r>
            <a:r>
              <a:rPr lang="mr-IN" sz="1800" dirty="0">
                <a:latin typeface="CMU Sans Serif Medium"/>
                <a:cs typeface="CMU Sans Serif Medium"/>
              </a:rPr>
              <a:t>RE</a:t>
            </a:r>
            <a:r>
              <a:rPr lang="en-US" sz="1800" dirty="0">
                <a:latin typeface="CMU Sans Serif Medium"/>
                <a:cs typeface="CMU Sans Serif Medium"/>
              </a:rPr>
              <a:t>-3</a:t>
            </a:r>
            <a:r>
              <a:rPr lang="mr-IN" sz="1800" dirty="0">
                <a:latin typeface="CMU Sans Serif Medium"/>
                <a:cs typeface="CMU Sans Serif Medium"/>
              </a:rPr>
              <a:t>/1</a:t>
            </a:r>
            <a:r>
              <a:rPr lang="en-US" sz="1800" dirty="0">
                <a:latin typeface="CMU Sans Serif Medium"/>
                <a:cs typeface="CMU Sans Serif Medium"/>
              </a:rPr>
              <a:t>: 36 cables </a:t>
            </a:r>
            <a:r>
              <a:rPr lang="en-GB" sz="1800" dirty="0">
                <a:latin typeface="CMU Sans Serif Medium"/>
                <a:ea typeface="Calibri"/>
                <a:cs typeface="CMU Sans Serif Medium"/>
                <a:sym typeface="Calibri"/>
              </a:rPr>
              <a:t>from chamber to YE-1 patch panel</a:t>
            </a:r>
          </a:p>
          <a:p>
            <a:pPr marL="292100" indent="-2857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panose="05000000000000000000" pitchFamily="2" charset="2"/>
              <a:buChar char="ü"/>
            </a:pPr>
            <a:r>
              <a:rPr lang="en-GB" sz="1800" dirty="0">
                <a:latin typeface="CMU Sans Serif Medium"/>
                <a:cs typeface="CMU Sans Serif Medium"/>
              </a:rPr>
              <a:t>For RE+3/1: 36 cables from chamber to YE-1 patch panel</a:t>
            </a:r>
            <a:endParaRPr lang="en-US" sz="1800" dirty="0">
              <a:latin typeface="CMU Sans Serif Medium"/>
              <a:cs typeface="CMU Sans Serif Medium"/>
            </a:endParaRPr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endParaRPr lang="en-US" sz="1800" b="1" dirty="0">
              <a:solidFill>
                <a:srgbClr val="BA4543"/>
              </a:solidFill>
              <a:latin typeface="CMU Sans Serif Medium"/>
              <a:cs typeface="CMU Sans Serif Medium"/>
            </a:endParaRPr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endParaRPr lang="en-US" sz="1800" b="1" dirty="0">
              <a:solidFill>
                <a:srgbClr val="BA4543"/>
              </a:solidFill>
              <a:latin typeface="CMU Sans Serif Medium"/>
              <a:cs typeface="CMU Sans Serif Medium"/>
            </a:endParaRPr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sz="1800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To be completed: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For </a:t>
            </a:r>
            <a:r>
              <a:rPr lang="mr-IN" sz="1800" dirty="0">
                <a:latin typeface="CMU Sans Serif Medium"/>
                <a:cs typeface="CMU Sans Serif Medium"/>
              </a:rPr>
              <a:t>RE</a:t>
            </a:r>
            <a:r>
              <a:rPr lang="en-US" sz="1800" dirty="0">
                <a:latin typeface="CMU Sans Serif Medium"/>
                <a:cs typeface="CMU Sans Serif Medium"/>
              </a:rPr>
              <a:t>-4</a:t>
            </a:r>
            <a:r>
              <a:rPr lang="mr-IN" sz="1800" dirty="0">
                <a:latin typeface="CMU Sans Serif Medium"/>
                <a:cs typeface="CMU Sans Serif Medium"/>
              </a:rPr>
              <a:t>/1</a:t>
            </a:r>
            <a:r>
              <a:rPr lang="en-US" sz="1800" dirty="0">
                <a:latin typeface="CMU Sans Serif Medium"/>
                <a:cs typeface="CMU Sans Serif Medium"/>
              </a:rPr>
              <a:t>: 36 cables </a:t>
            </a:r>
            <a:r>
              <a:rPr lang="en-US" sz="1800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[Ready to be installed week 39]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Cable </a:t>
            </a:r>
            <a:r>
              <a:rPr lang="en-US" sz="1800" dirty="0" err="1">
                <a:latin typeface="CMU Sans Serif Medium"/>
                <a:cs typeface="CMU Sans Serif Medium"/>
              </a:rPr>
              <a:t>connectorisation</a:t>
            </a:r>
            <a:r>
              <a:rPr lang="en-US" sz="1800" dirty="0">
                <a:latin typeface="CMU Sans Serif Medium"/>
                <a:cs typeface="CMU Sans Serif Medium"/>
              </a:rPr>
              <a:t> in UXC/USC.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Patch panel modification in UXC.</a:t>
            </a:r>
          </a:p>
          <a:p>
            <a:pPr marL="457200" indent="-4508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endParaRPr lang="en-US" sz="1800" dirty="0"/>
          </a:p>
          <a:p>
            <a:pPr marL="457200" indent="-4508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Calibri"/>
              <a:buAutoNum type="arabicPeriod"/>
            </a:pPr>
            <a:endParaRPr lang="en-US" sz="1800" dirty="0"/>
          </a:p>
          <a:p>
            <a:pPr marL="457200" indent="-4508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Calibri"/>
              <a:buAutoNum type="arabicPeriod"/>
            </a:pPr>
            <a:endParaRPr lang="en-US" sz="2000" dirty="0"/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sz="2000" dirty="0"/>
              <a:t> </a:t>
            </a:r>
            <a:endParaRPr lang="en" sz="2000" dirty="0"/>
          </a:p>
          <a:p>
            <a:pPr marL="457200" indent="-330200" algn="just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ts val="2000"/>
              <a:buFont typeface="Calibri"/>
              <a:buNone/>
            </a:pPr>
            <a:endParaRPr lang="en" sz="2000" dirty="0"/>
          </a:p>
        </p:txBody>
      </p:sp>
      <p:sp>
        <p:nvSpPr>
          <p:cNvPr id="15" name="Google Shape;243;p41"/>
          <p:cNvSpPr txBox="1"/>
          <p:nvPr/>
        </p:nvSpPr>
        <p:spPr>
          <a:xfrm>
            <a:off x="1200279" y="1176589"/>
            <a:ext cx="6321300" cy="62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QA carried out by;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 Fatma, Manuel, Margarida, Darwish</a:t>
            </a:r>
            <a:endParaRPr dirty="0">
              <a:solidFill>
                <a:srgbClr val="BA4543"/>
              </a:solidFill>
              <a:latin typeface="CMU Sans Serif Medium"/>
              <a:ea typeface="Calibri"/>
              <a:cs typeface="CMU Sans Serif Medium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  <a:hlinkClick r:id="rId2"/>
              </a:rPr>
              <a:t>https://indico.cern.ch/event/835724/</a:t>
            </a:r>
            <a:r>
              <a:rPr lang="en-US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 </a:t>
            </a:r>
            <a:endParaRPr dirty="0">
              <a:solidFill>
                <a:srgbClr val="BA4543"/>
              </a:solidFill>
              <a:latin typeface="CMU Sans Serif Medium"/>
              <a:ea typeface="Calibri"/>
              <a:cs typeface="CMU Sans Serif Medium"/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431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rcuit board&#10;&#10;Description automatically generated">
            <a:extLst>
              <a:ext uri="{FF2B5EF4-FFF2-40B4-BE49-F238E27FC236}">
                <a16:creationId xmlns:a16="http://schemas.microsoft.com/office/drawing/2014/main" id="{8FA7174E-E118-4172-93CA-38FDFB332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" y="136525"/>
            <a:ext cx="4572000" cy="2571750"/>
          </a:xfrm>
          <a:prstGeom prst="rect">
            <a:avLst/>
          </a:prstGeom>
        </p:spPr>
      </p:pic>
      <p:pic>
        <p:nvPicPr>
          <p:cNvPr id="8" name="Picture 7" descr="A circuit board&#10;&#10;Description automatically generated">
            <a:extLst>
              <a:ext uri="{FF2B5EF4-FFF2-40B4-BE49-F238E27FC236}">
                <a16:creationId xmlns:a16="http://schemas.microsoft.com/office/drawing/2014/main" id="{2816B4FD-8C8B-4BA0-B7F2-ACFA3B516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27" y="3013661"/>
            <a:ext cx="4572001" cy="25717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9F4133-DC51-4B68-B9D9-06027367955C}"/>
              </a:ext>
            </a:extLst>
          </p:cNvPr>
          <p:cNvSpPr txBox="1"/>
          <p:nvPr/>
        </p:nvSpPr>
        <p:spPr>
          <a:xfrm>
            <a:off x="4783015" y="633046"/>
            <a:ext cx="4149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RE1/1 HV cables removed to allow for the RE3/1 &amp; RE4/1 HV cables to come down from the Mini cable chain to the YE1 PP</a:t>
            </a:r>
            <a:endParaRPr lang="en-GB" dirty="0"/>
          </a:p>
        </p:txBody>
      </p:sp>
      <p:pic>
        <p:nvPicPr>
          <p:cNvPr id="11" name="Picture 10" descr="A circuit board&#10;&#10;Description automatically generated">
            <a:extLst>
              <a:ext uri="{FF2B5EF4-FFF2-40B4-BE49-F238E27FC236}">
                <a16:creationId xmlns:a16="http://schemas.microsoft.com/office/drawing/2014/main" id="{18AC9FEE-7355-410B-90D3-76786C0EE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82" t="32543" r="58410" b="38466"/>
          <a:stretch/>
        </p:blipFill>
        <p:spPr>
          <a:xfrm>
            <a:off x="2893521" y="4479142"/>
            <a:ext cx="2034553" cy="1633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ACF8E3-B22B-490C-AE3A-112D6679A836}"/>
              </a:ext>
            </a:extLst>
          </p:cNvPr>
          <p:cNvSpPr txBox="1"/>
          <p:nvPr/>
        </p:nvSpPr>
        <p:spPr>
          <a:xfrm>
            <a:off x="689315" y="6002172"/>
            <a:ext cx="181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Jupiters</a:t>
            </a:r>
            <a:r>
              <a:rPr lang="en-US" dirty="0"/>
              <a:t> arrived at the YE1 PP</a:t>
            </a:r>
            <a:endParaRPr lang="en-GB" dirty="0"/>
          </a:p>
        </p:txBody>
      </p:sp>
      <p:pic>
        <p:nvPicPr>
          <p:cNvPr id="14" name="Picture 13" descr="A picture containing computer, person&#10;&#10;Description automatically generated">
            <a:extLst>
              <a:ext uri="{FF2B5EF4-FFF2-40B4-BE49-F238E27FC236}">
                <a16:creationId xmlns:a16="http://schemas.microsoft.com/office/drawing/2014/main" id="{B183F92A-D68E-4772-BC2A-A3ACE7D4D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990" y="2708275"/>
            <a:ext cx="3540370" cy="19914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5CC00DA-B2A4-4A75-A59A-8D7F9C0F072B}"/>
              </a:ext>
            </a:extLst>
          </p:cNvPr>
          <p:cNvSpPr txBox="1"/>
          <p:nvPr/>
        </p:nvSpPr>
        <p:spPr>
          <a:xfrm>
            <a:off x="6293905" y="4951298"/>
            <a:ext cx="2343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Russian crew cabling in the mini cable chains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6050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3FB04892-94E4-4E8D-B60C-542EB0150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286" y="2749585"/>
            <a:ext cx="2203792" cy="3917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4FE9DD-5117-4A9B-AE43-F3D1BC910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564" y="94827"/>
            <a:ext cx="2029207" cy="3607479"/>
          </a:xfrm>
          <a:prstGeom prst="rect">
            <a:avLst/>
          </a:prstGeom>
        </p:spPr>
      </p:pic>
      <p:pic>
        <p:nvPicPr>
          <p:cNvPr id="10" name="Picture 9" descr="A picture containing building, sitting, table, baseball&#10;&#10;Description automatically generated">
            <a:extLst>
              <a:ext uri="{FF2B5EF4-FFF2-40B4-BE49-F238E27FC236}">
                <a16:creationId xmlns:a16="http://schemas.microsoft.com/office/drawing/2014/main" id="{4371A160-5D63-4A6F-AA75-DB9EE7DB6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395" y="4338557"/>
            <a:ext cx="3699803" cy="2081139"/>
          </a:xfrm>
          <a:prstGeom prst="rect">
            <a:avLst/>
          </a:prstGeom>
        </p:spPr>
      </p:pic>
      <p:pic>
        <p:nvPicPr>
          <p:cNvPr id="12" name="Picture 11" descr="A picture containing building, blue, sitting, table&#10;&#10;Description automatically generated">
            <a:extLst>
              <a:ext uri="{FF2B5EF4-FFF2-40B4-BE49-F238E27FC236}">
                <a16:creationId xmlns:a16="http://schemas.microsoft.com/office/drawing/2014/main" id="{47415417-8988-45C9-89C8-C43D7011C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988" y="438304"/>
            <a:ext cx="1836001" cy="3264002"/>
          </a:xfrm>
          <a:prstGeom prst="rect">
            <a:avLst/>
          </a:prstGeom>
        </p:spPr>
      </p:pic>
      <p:pic>
        <p:nvPicPr>
          <p:cNvPr id="15" name="Picture 14" descr="A picture containing rack, computer, engine&#10;&#10;Description automatically generated">
            <a:extLst>
              <a:ext uri="{FF2B5EF4-FFF2-40B4-BE49-F238E27FC236}">
                <a16:creationId xmlns:a16="http://schemas.microsoft.com/office/drawing/2014/main" id="{0539ECB7-1C16-49D1-9FFE-D8AF8E504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07" y="1341255"/>
            <a:ext cx="2029207" cy="3607480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FA709A5A-2801-40C2-81D7-A7D8F8A46F68}"/>
              </a:ext>
            </a:extLst>
          </p:cNvPr>
          <p:cNvSpPr/>
          <p:nvPr/>
        </p:nvSpPr>
        <p:spPr>
          <a:xfrm>
            <a:off x="985685" y="3861363"/>
            <a:ext cx="6456123" cy="36512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E4C438-E383-4EC5-A4BB-D2B05B7BE817}"/>
              </a:ext>
            </a:extLst>
          </p:cNvPr>
          <p:cNvSpPr txBox="1"/>
          <p:nvPr/>
        </p:nvSpPr>
        <p:spPr>
          <a:xfrm>
            <a:off x="290146" y="308636"/>
            <a:ext cx="3376245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Umbilical HV cables (x8) from the YE1 PP to the USC S1H racks 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2F361A-055F-4275-9DBF-50ED2A96BD11}"/>
              </a:ext>
            </a:extLst>
          </p:cNvPr>
          <p:cNvSpPr txBox="1"/>
          <p:nvPr/>
        </p:nvSpPr>
        <p:spPr>
          <a:xfrm>
            <a:off x="404316" y="1338056"/>
            <a:ext cx="126158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UXC YE1 PP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D6562E-5C9C-4725-9E50-07C812E69BE8}"/>
              </a:ext>
            </a:extLst>
          </p:cNvPr>
          <p:cNvSpPr txBox="1"/>
          <p:nvPr/>
        </p:nvSpPr>
        <p:spPr>
          <a:xfrm>
            <a:off x="2385168" y="5106753"/>
            <a:ext cx="181831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Main cable Chain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AD4741-4AA1-4E55-A610-C0C0CE0A3EF4}"/>
              </a:ext>
            </a:extLst>
          </p:cNvPr>
          <p:cNvSpPr txBox="1"/>
          <p:nvPr/>
        </p:nvSpPr>
        <p:spPr>
          <a:xfrm>
            <a:off x="4525031" y="2960329"/>
            <a:ext cx="181831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Under CMS X0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37BE7C-1A72-421C-BE9E-E30CA9216C84}"/>
              </a:ext>
            </a:extLst>
          </p:cNvPr>
          <p:cNvSpPr txBox="1"/>
          <p:nvPr/>
        </p:nvSpPr>
        <p:spPr>
          <a:xfrm>
            <a:off x="7081201" y="174111"/>
            <a:ext cx="128184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USC S1H12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D4741-4AA1-4E55-A610-C0C0CE0A3EF4}"/>
              </a:ext>
            </a:extLst>
          </p:cNvPr>
          <p:cNvSpPr txBox="1"/>
          <p:nvPr/>
        </p:nvSpPr>
        <p:spPr>
          <a:xfrm>
            <a:off x="5538360" y="6170295"/>
            <a:ext cx="2532415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Coming up from X0 through the UL55 shafts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82109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ends 7">
    <a:dk1>
      <a:srgbClr val="000000"/>
    </a:dk1>
    <a:lt1>
      <a:srgbClr val="FFFFFF"/>
    </a:lt1>
    <a:dk2>
      <a:srgbClr val="515F7B"/>
    </a:dk2>
    <a:lt2>
      <a:srgbClr val="808080"/>
    </a:lt2>
    <a:accent1>
      <a:srgbClr val="9FCAD3"/>
    </a:accent1>
    <a:accent2>
      <a:srgbClr val="C0C0C0"/>
    </a:accent2>
    <a:accent3>
      <a:srgbClr val="FFFFFF"/>
    </a:accent3>
    <a:accent4>
      <a:srgbClr val="000000"/>
    </a:accent4>
    <a:accent5>
      <a:srgbClr val="CDE1E6"/>
    </a:accent5>
    <a:accent6>
      <a:srgbClr val="AEAEAE"/>
    </a:accent6>
    <a:hlink>
      <a:srgbClr val="91AFBF"/>
    </a:hlink>
    <a:folHlink>
      <a:srgbClr val="ECEAAC"/>
    </a:folHlink>
  </a:clrScheme>
</a:themeOverride>
</file>

<file path=ppt/theme/themeOverride2.xml><?xml version="1.0" encoding="utf-8"?>
<a:themeOverride xmlns:a="http://schemas.openxmlformats.org/drawingml/2006/main">
  <a:clrScheme name="Blends 7">
    <a:dk1>
      <a:srgbClr val="000000"/>
    </a:dk1>
    <a:lt1>
      <a:srgbClr val="FFFFFF"/>
    </a:lt1>
    <a:dk2>
      <a:srgbClr val="515F7B"/>
    </a:dk2>
    <a:lt2>
      <a:srgbClr val="808080"/>
    </a:lt2>
    <a:accent1>
      <a:srgbClr val="9FCAD3"/>
    </a:accent1>
    <a:accent2>
      <a:srgbClr val="C0C0C0"/>
    </a:accent2>
    <a:accent3>
      <a:srgbClr val="FFFFFF"/>
    </a:accent3>
    <a:accent4>
      <a:srgbClr val="000000"/>
    </a:accent4>
    <a:accent5>
      <a:srgbClr val="CDE1E6"/>
    </a:accent5>
    <a:accent6>
      <a:srgbClr val="AEAEAE"/>
    </a:accent6>
    <a:hlink>
      <a:srgbClr val="91AFBF"/>
    </a:hlink>
    <a:folHlink>
      <a:srgbClr val="ECEAA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2704</TotalTime>
  <Words>3120</Words>
  <Application>Microsoft Office PowerPoint</Application>
  <PresentationFormat>On-screen Show (4:3)</PresentationFormat>
  <Paragraphs>902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69" baseType="lpstr">
      <vt:lpstr>Arial</vt:lpstr>
      <vt:lpstr>Calibri</vt:lpstr>
      <vt:lpstr>Calibri Light</vt:lpstr>
      <vt:lpstr>CMU Sans Serif Medium</vt:lpstr>
      <vt:lpstr>Mangal</vt:lpstr>
      <vt:lpstr>Segoe UI</vt:lpstr>
      <vt:lpstr>Tahoma</vt:lpstr>
      <vt:lpstr>Times New Roman</vt:lpstr>
      <vt:lpstr>Wingdings</vt:lpstr>
      <vt:lpstr>Tema de Office</vt:lpstr>
      <vt:lpstr>Office Theme</vt:lpstr>
      <vt:lpstr>1_Blends</vt:lpstr>
      <vt:lpstr>Blends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pre-distribution to distribution UXC racks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 Power Cabling:  YE-3 Run2 &amp; Run3 Configurations</vt:lpstr>
      <vt:lpstr>PowerPoint Presentation</vt:lpstr>
      <vt:lpstr>Experimental setup for ΔP tests of the impedances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Andres Cabrera</dc:creator>
  <cp:lastModifiedBy>Ian Crotty</cp:lastModifiedBy>
  <cp:revision>460</cp:revision>
  <cp:lastPrinted>2020-09-21T16:27:53Z</cp:lastPrinted>
  <dcterms:created xsi:type="dcterms:W3CDTF">2019-10-02T09:31:32Z</dcterms:created>
  <dcterms:modified xsi:type="dcterms:W3CDTF">2020-09-22T08:44:19Z</dcterms:modified>
</cp:coreProperties>
</file>