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257" r:id="rId4"/>
    <p:sldId id="329" r:id="rId5"/>
    <p:sldId id="330" r:id="rId6"/>
    <p:sldId id="302" r:id="rId7"/>
    <p:sldId id="262" r:id="rId8"/>
    <p:sldId id="336" r:id="rId9"/>
    <p:sldId id="337" r:id="rId10"/>
    <p:sldId id="331" r:id="rId11"/>
    <p:sldId id="344" r:id="rId12"/>
    <p:sldId id="304" r:id="rId13"/>
    <p:sldId id="335" r:id="rId14"/>
    <p:sldId id="338" r:id="rId15"/>
    <p:sldId id="299" r:id="rId16"/>
    <p:sldId id="306" r:id="rId17"/>
    <p:sldId id="307" r:id="rId18"/>
    <p:sldId id="308" r:id="rId19"/>
    <p:sldId id="319" r:id="rId20"/>
    <p:sldId id="310" r:id="rId21"/>
    <p:sldId id="301" r:id="rId22"/>
    <p:sldId id="340" r:id="rId23"/>
    <p:sldId id="342" r:id="rId24"/>
    <p:sldId id="343" r:id="rId25"/>
    <p:sldId id="341" r:id="rId26"/>
    <p:sldId id="294" r:id="rId27"/>
    <p:sldId id="327" r:id="rId28"/>
    <p:sldId id="339" r:id="rId29"/>
    <p:sldId id="334" r:id="rId30"/>
    <p:sldId id="324" r:id="rId31"/>
    <p:sldId id="326" r:id="rId32"/>
    <p:sldId id="321" r:id="rId33"/>
    <p:sldId id="312" r:id="rId34"/>
    <p:sldId id="311" r:id="rId35"/>
    <p:sldId id="318" r:id="rId36"/>
    <p:sldId id="317" r:id="rId37"/>
    <p:sldId id="316" r:id="rId38"/>
    <p:sldId id="323" r:id="rId39"/>
    <p:sldId id="322" r:id="rId4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4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4"/>
  </p:normalViewPr>
  <p:slideViewPr>
    <p:cSldViewPr snapToGrid="0" snapToObjects="1"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8B557-948E-4B4C-992B-5BA88CC9A075}" type="datetimeFigureOut">
              <a:rPr lang="es-ES" smtClean="0"/>
              <a:t>15/09/2020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5E34A-3CEE-9040-80BD-D0F1C87C34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86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72E7F-9844-1E44-9DCD-B5A1A2862C42}" type="datetime1">
              <a:rPr lang="es-ES_tradnl" smtClean="0"/>
              <a:t>15/09/2020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820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BC08-A051-1349-919E-6CA2734661CE}" type="datetime1">
              <a:rPr lang="es-ES_tradnl" smtClean="0"/>
              <a:t>15/09/2020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55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7FE1-ECA4-E345-AFE4-84E83E1E857C}" type="datetime1">
              <a:rPr lang="es-ES_tradnl" smtClean="0"/>
              <a:t>15/09/2020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974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 userDrawn="1"/>
        </p:nvSpPr>
        <p:spPr bwMode="auto">
          <a:xfrm>
            <a:off x="304800" y="304800"/>
            <a:ext cx="7696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838200"/>
          </a:xfrm>
          <a:solidFill>
            <a:schemeClr val="bg1"/>
          </a:solidFill>
        </p:spPr>
        <p:txBody>
          <a:bodyPr lIns="91440" tIns="4572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716EB91-6FAC-438A-B1F9-392CA847EFFA}" type="datetime1">
              <a:rPr lang="el-GR" smtClean="0"/>
              <a:t>15/9/2020</a:t>
            </a:fld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Aleksandar Aleksandrov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10B1B00-0C2E-464C-B8FA-4E986328A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54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127000"/>
            <a:ext cx="63658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6394E3-F313-475E-BA84-92D01148E272}" type="datetime1">
              <a:rPr lang="el-GR" smtClean="0"/>
              <a:t>15/9/2020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Aleksandar Aleksandrov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F2188-0B2E-4B28-A495-5A7C871BA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16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662C7-CF14-4994-99CF-1164AA5D491D}" type="datetime1">
              <a:rPr lang="el-GR" smtClean="0"/>
              <a:t>15/9/2020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Aleksandar Aleksandrov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8F5E7-BB46-48B5-9D57-5E5454B2D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08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063" y="1371600"/>
            <a:ext cx="4143375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71600"/>
            <a:ext cx="4143375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C2CC-5F6D-4E0F-ACD3-6E994B6C6ADB}" type="datetime1">
              <a:rPr lang="el-GR" smtClean="0"/>
              <a:t>15/9/2020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Aleksandar Aleksandrov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90F5F-E2CF-4A20-A094-6FF5D5ECF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56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477C1-03B2-4B68-AD8D-C9A8ECC09567}" type="datetime1">
              <a:rPr lang="el-GR" smtClean="0"/>
              <a:t>15/9/2020</a:t>
            </a:fld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Aleksandar Aleksandrov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2D428-6093-4D73-BBEC-9D1011540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18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FDA30-9719-4CEB-B162-F1F51E60141B}" type="datetime1">
              <a:rPr lang="el-GR" smtClean="0"/>
              <a:t>15/9/2020</a:t>
            </a:fld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Aleksandar Aleksandrov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AD080-5015-44B8-B9EB-365FCDD3D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45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35013-4920-47D5-A260-2F48D10DB2B4}" type="datetime1">
              <a:rPr lang="el-GR" smtClean="0"/>
              <a:t>15/9/2020</a:t>
            </a:fld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Aleksandar Aleksandrov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D4525-4DF3-48CC-9A12-D2594FF99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86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51569-86FE-406A-89CA-FC4B41007FCC}" type="datetime1">
              <a:rPr lang="el-GR" smtClean="0"/>
              <a:t>15/9/2020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Aleksandar Aleksandrov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F6575-5A5F-4910-9E77-F7B7B5858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7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FABB-97F0-5F48-9067-5778F9C550EB}" type="datetime1">
              <a:rPr lang="es-ES_tradnl" smtClean="0"/>
              <a:t>15/09/2020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592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F81B-8B38-4CB4-ABD9-CA0B17E7A358}" type="datetime1">
              <a:rPr lang="el-GR" smtClean="0"/>
              <a:t>15/9/2020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Aleksandar Aleksandrov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4E974-D9C3-4920-A9E1-16895BE59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94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555C9-B68D-45EA-A7CD-EBAEEED62A29}" type="datetime1">
              <a:rPr lang="el-GR" smtClean="0"/>
              <a:t>15/9/2020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Aleksandar Aleksandrov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4D506-D086-4936-A1CC-0DB567229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00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114300"/>
            <a:ext cx="2109788" cy="6054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063" y="114300"/>
            <a:ext cx="6176962" cy="6054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36854-0212-41EE-BF2C-62744E43B66A}" type="datetime1">
              <a:rPr lang="el-GR" smtClean="0"/>
              <a:t>15/9/2020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Aleksandar Aleksandrov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8BEA2-C078-4D72-A856-07EC2810D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39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EF5D7-B8A0-4C15-A36D-5563F755D8A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976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EF5D7-B8A0-4C15-A36D-5563F755D8A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752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EF5D7-B8A0-4C15-A36D-5563F755D8A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10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EF5D7-B8A0-4C15-A36D-5563F755D8A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323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EF5D7-B8A0-4C15-A36D-5563F755D8A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628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EF5D7-B8A0-4C15-A36D-5563F755D8A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726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EF5D7-B8A0-4C15-A36D-5563F755D8A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EB2A-19DB-B04D-8E59-A1616DC29FC6}" type="datetime1">
              <a:rPr lang="es-ES_tradnl" smtClean="0"/>
              <a:t>15/09/2020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2053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EF5D7-B8A0-4C15-A36D-5563F755D8A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516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EF5D7-B8A0-4C15-A36D-5563F755D8A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35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EF5D7-B8A0-4C15-A36D-5563F755D8A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4266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EF5D7-B8A0-4C15-A36D-5563F755D8A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21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59E1-4EAB-FE4A-8D6A-11CC10749492}" type="datetime1">
              <a:rPr lang="es-ES_tradnl" smtClean="0"/>
              <a:t>15/09/2020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418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E05A-6F11-7E46-9B8C-CC1D31C5B30F}" type="datetime1">
              <a:rPr lang="es-ES_tradnl" smtClean="0"/>
              <a:t>15/09/2020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2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86693-64C1-B946-8CC1-7B22847CD4BC}" type="datetime1">
              <a:rPr lang="es-ES_tradnl" smtClean="0"/>
              <a:t>15/09/2020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91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E72D-0019-AD47-9348-44AD914057CC}" type="datetime1">
              <a:rPr lang="es-ES_tradnl" smtClean="0"/>
              <a:t>15/09/2020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78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6225-D852-7A4E-AA5A-C7020DE75F56}" type="datetime1">
              <a:rPr lang="es-ES_tradnl" smtClean="0"/>
              <a:t>15/09/2020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742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9A7D-E1FB-364F-BC69-A7BAD5653889}" type="datetime1">
              <a:rPr lang="es-ES_tradnl" smtClean="0"/>
              <a:t>15/09/2020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834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E5D84-0F68-424A-9E1C-3BCC4542EAFA}" type="datetime1">
              <a:rPr lang="es-ES_tradnl" smtClean="0"/>
              <a:t>15/09/2020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RPC LS2 and Upgrade workshop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93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gray">
          <a:xfrm>
            <a:off x="366713" y="228600"/>
            <a:ext cx="31750" cy="727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kumimoji="1" lang="en-GB" altLang="en-US" sz="2400"/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gray">
          <a:xfrm flipV="1">
            <a:off x="228600" y="722313"/>
            <a:ext cx="8763000" cy="3968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kumimoji="1" lang="en-GB" altLang="en-US" sz="2400"/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14300"/>
            <a:ext cx="8439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 Master title style</a:t>
            </a: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063" y="1371600"/>
            <a:ext cx="843915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fld id="{ED969391-84A6-40F6-9987-504EE99E2506}" type="datetime1">
              <a:rPr lang="el-GR" smtClean="0"/>
              <a:t>15/9/2020</a:t>
            </a:fld>
            <a:endParaRPr lang="en-US"/>
          </a:p>
        </p:txBody>
      </p:sp>
      <p:sp>
        <p:nvSpPr>
          <p:cNvPr id="174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/>
              <a:t>Aleksandar Aleksandrov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A106DE6-0D57-4FCE-BE1C-3350F400C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8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EF5D7-B8A0-4C15-A36D-5563F755D8A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mmm.cern.ch/owa/redir.aspx?C=gOHzszhXkhGhOCcpIYHHKC99NKIkXFseXrbl3GuPhcpvF8cgQQ_XCA..&amp;URL=http://project-cms-rpc-endcap.web.cern.ch/project-cms-rpc-endcap/rpc/UpscopeHighEta/RPCDevelopements/RE31and41/Services/OpticalFibres/QA/Method/OpticalFiberTest.pptx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dh.cern.ch/Document/SupplyChain/DAI/7818647" TargetMode="External"/><Relationship Id="rId2" Type="http://schemas.openxmlformats.org/officeDocument/2006/relationships/hyperlink" Target="https://edh.cern.ch/Document/SupplyChain/DAI/7826363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dh.cern.ch/Document/SupplyChain/MAG/7819757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dh.cern.ch/Document/SupplyChain/DAI/7818647" TargetMode="External"/><Relationship Id="rId2" Type="http://schemas.openxmlformats.org/officeDocument/2006/relationships/hyperlink" Target="https://edh.cern.ch/Document/SupplyChain/DAI/7826363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dh.cern.ch/Document/SupplyChain/MAG/7819757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twiki.cern.ch/twiki/bin/viewauth/CMS/Services_RPCPhase2Upgrade#Inox_pipes_Details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835724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314325" y="862843"/>
            <a:ext cx="8515350" cy="2169583"/>
          </a:xfrm>
          <a:prstGeom prst="roundRect">
            <a:avLst/>
          </a:prstGeom>
          <a:solidFill>
            <a:srgbClr val="F3F3F3"/>
          </a:solidFill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>
                <a:ln w="11430"/>
                <a:solidFill>
                  <a:srgbClr val="B9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Service Installation for RE3/1 and RE4/1:</a:t>
            </a:r>
            <a:r>
              <a:rPr lang="es-ES" sz="5000" b="1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status and plan</a:t>
            </a:r>
            <a:r>
              <a:rPr lang="en-US" sz="5000" b="1" spc="50" dirty="0">
                <a:ln w="11430"/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</a:p>
        </p:txBody>
      </p:sp>
      <p:pic>
        <p:nvPicPr>
          <p:cNvPr id="2" name="Imagen 1" descr="an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2" y="3678757"/>
            <a:ext cx="2807208" cy="10972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9608" y="3299641"/>
            <a:ext cx="5439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latin typeface="CMU Sans Serif Medium"/>
                <a:cs typeface="CMU Sans Serif Medium"/>
              </a:rPr>
              <a:t>Andrés Leonardo Cabrera Mora</a:t>
            </a:r>
          </a:p>
          <a:p>
            <a:pPr algn="ctr"/>
            <a:endParaRPr lang="es-ES" sz="2200" dirty="0">
              <a:latin typeface="CMU Sans Serif Medium"/>
              <a:cs typeface="CMU Sans Serif Medium"/>
            </a:endParaRPr>
          </a:p>
        </p:txBody>
      </p:sp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1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962407" y="3247870"/>
            <a:ext cx="13901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err="1">
                <a:latin typeface="CMU Sans Serif Medium"/>
                <a:cs typeface="CMU Sans Serif Medium"/>
              </a:rPr>
              <a:t>Ian</a:t>
            </a:r>
            <a:r>
              <a:rPr lang="es-ES" sz="2200" dirty="0">
                <a:latin typeface="CMU Sans Serif Medium"/>
                <a:cs typeface="CMU Sans Serif Medium"/>
              </a:rPr>
              <a:t> </a:t>
            </a:r>
            <a:r>
              <a:rPr lang="es-ES" sz="2200" dirty="0" err="1">
                <a:latin typeface="CMU Sans Serif Medium"/>
                <a:cs typeface="CMU Sans Serif Medium"/>
              </a:rPr>
              <a:t>Crotty</a:t>
            </a:r>
            <a:endParaRPr lang="es-ES" sz="2200" dirty="0">
              <a:latin typeface="CMU Sans Serif Medium"/>
              <a:cs typeface="CMU Sans Serif Medium"/>
            </a:endParaRPr>
          </a:p>
        </p:txBody>
      </p:sp>
      <p:pic>
        <p:nvPicPr>
          <p:cNvPr id="7" name="Imagen 6" descr="color-center-UWlogo-pr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90" y="3731672"/>
            <a:ext cx="2116667" cy="139534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974190" y="5445670"/>
            <a:ext cx="340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U Sans Serif Medium"/>
                <a:cs typeface="CMU Sans Serif Medium"/>
              </a:rPr>
              <a:t>O</a:t>
            </a:r>
            <a:r>
              <a:rPr lang="x-none" dirty="0">
                <a:latin typeface="CMU Sans Serif Medium"/>
                <a:cs typeface="CMU Sans Serif Medium"/>
              </a:rPr>
              <a:t>n behalf of the RPC group</a:t>
            </a:r>
          </a:p>
        </p:txBody>
      </p:sp>
    </p:spTree>
    <p:extLst>
      <p:ext uri="{BB962C8B-B14F-4D97-AF65-F5344CB8AC3E}">
        <p14:creationId xmlns:p14="http://schemas.microsoft.com/office/powerpoint/2010/main" val="2689600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Low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40" name="Rettangolo 42">
            <a:extLst>
              <a:ext uri="{FF2B5EF4-FFF2-40B4-BE49-F238E27FC236}">
                <a16:creationId xmlns:a16="http://schemas.microsoft.com/office/drawing/2014/main" id="{BBC06F21-F133-8E42-AF4A-28BBA9360C78}"/>
              </a:ext>
            </a:extLst>
          </p:cNvPr>
          <p:cNvSpPr/>
          <p:nvPr/>
        </p:nvSpPr>
        <p:spPr>
          <a:xfrm>
            <a:off x="122222" y="2696114"/>
            <a:ext cx="1228236" cy="169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10">
            <a:extLst>
              <a:ext uri="{FF2B5EF4-FFF2-40B4-BE49-F238E27FC236}">
                <a16:creationId xmlns:a16="http://schemas.microsoft.com/office/drawing/2014/main" id="{AB3128E1-09C1-C04D-817F-25FA6FF9EE8C}"/>
              </a:ext>
            </a:extLst>
          </p:cNvPr>
          <p:cNvSpPr/>
          <p:nvPr/>
        </p:nvSpPr>
        <p:spPr>
          <a:xfrm>
            <a:off x="132086" y="705338"/>
            <a:ext cx="1228236" cy="169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orme libre 7"/>
          <p:cNvSpPr/>
          <p:nvPr/>
        </p:nvSpPr>
        <p:spPr>
          <a:xfrm>
            <a:off x="2135369" y="1524904"/>
            <a:ext cx="4755754" cy="45719"/>
          </a:xfrm>
          <a:custGeom>
            <a:avLst/>
            <a:gdLst>
              <a:gd name="connsiteX0" fmla="*/ 4899992 w 4899992"/>
              <a:gd name="connsiteY0" fmla="*/ 0 h 0"/>
              <a:gd name="connsiteX1" fmla="*/ 0 w 489999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99992">
                <a:moveTo>
                  <a:pt x="4899992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47E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necteur droit 9"/>
          <p:cNvCxnSpPr/>
          <p:nvPr/>
        </p:nvCxnSpPr>
        <p:spPr>
          <a:xfrm>
            <a:off x="6891123" y="196786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11"/>
          <p:cNvCxnSpPr/>
          <p:nvPr/>
        </p:nvCxnSpPr>
        <p:spPr>
          <a:xfrm flipH="1">
            <a:off x="2309960" y="1616793"/>
            <a:ext cx="4581163" cy="7942"/>
          </a:xfrm>
          <a:prstGeom prst="line">
            <a:avLst/>
          </a:prstGeom>
          <a:ln>
            <a:solidFill>
              <a:srgbClr val="47E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13"/>
          <p:cNvSpPr txBox="1"/>
          <p:nvPr/>
        </p:nvSpPr>
        <p:spPr>
          <a:xfrm>
            <a:off x="3720809" y="1280273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3.8 V (5 A)</a:t>
            </a:r>
            <a:endParaRPr lang="en-US" sz="1200" b="1" dirty="0"/>
          </a:p>
        </p:txBody>
      </p:sp>
      <p:sp>
        <p:nvSpPr>
          <p:cNvPr id="46" name="ZoneTexte 14"/>
          <p:cNvSpPr txBox="1"/>
          <p:nvPr/>
        </p:nvSpPr>
        <p:spPr>
          <a:xfrm>
            <a:off x="3720809" y="1487145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47" name="Forme libre 15"/>
          <p:cNvSpPr/>
          <p:nvPr/>
        </p:nvSpPr>
        <p:spPr>
          <a:xfrm>
            <a:off x="1400127" y="953777"/>
            <a:ext cx="711414" cy="2996302"/>
          </a:xfrm>
          <a:custGeom>
            <a:avLst/>
            <a:gdLst>
              <a:gd name="connsiteX0" fmla="*/ 0 w 735496"/>
              <a:gd name="connsiteY0" fmla="*/ 0 h 1480930"/>
              <a:gd name="connsiteX1" fmla="*/ 735496 w 735496"/>
              <a:gd name="connsiteY1" fmla="*/ 9939 h 1480930"/>
              <a:gd name="connsiteX2" fmla="*/ 735496 w 735496"/>
              <a:gd name="connsiteY2" fmla="*/ 1480930 h 1480930"/>
              <a:gd name="connsiteX3" fmla="*/ 49696 w 735496"/>
              <a:gd name="connsiteY3" fmla="*/ 1480930 h 148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96" h="1480930">
                <a:moveTo>
                  <a:pt x="0" y="0"/>
                </a:moveTo>
                <a:lnTo>
                  <a:pt x="735496" y="9939"/>
                </a:lnTo>
                <a:lnTo>
                  <a:pt x="735496" y="1480930"/>
                </a:lnTo>
                <a:lnTo>
                  <a:pt x="49696" y="1480930"/>
                </a:lnTo>
              </a:path>
            </a:pathLst>
          </a:custGeom>
          <a:noFill/>
          <a:ln w="28575">
            <a:solidFill>
              <a:srgbClr val="47E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rme libre 16"/>
          <p:cNvSpPr/>
          <p:nvPr/>
        </p:nvSpPr>
        <p:spPr>
          <a:xfrm>
            <a:off x="1366649" y="2003595"/>
            <a:ext cx="5577342" cy="47516"/>
          </a:xfrm>
          <a:custGeom>
            <a:avLst/>
            <a:gdLst>
              <a:gd name="connsiteX0" fmla="*/ 4899992 w 4899992"/>
              <a:gd name="connsiteY0" fmla="*/ 0 h 0"/>
              <a:gd name="connsiteX1" fmla="*/ 0 w 489999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99992">
                <a:moveTo>
                  <a:pt x="4899992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Connecteur droit 18"/>
          <p:cNvCxnSpPr>
            <a:cxnSpLocks/>
          </p:cNvCxnSpPr>
          <p:nvPr/>
        </p:nvCxnSpPr>
        <p:spPr>
          <a:xfrm flipH="1">
            <a:off x="1364295" y="2166922"/>
            <a:ext cx="5601438" cy="170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20"/>
          <p:cNvSpPr txBox="1"/>
          <p:nvPr/>
        </p:nvSpPr>
        <p:spPr>
          <a:xfrm>
            <a:off x="3676278" y="1726578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2 V (5 A)</a:t>
            </a:r>
            <a:endParaRPr lang="en-US" sz="1200" b="1" dirty="0"/>
          </a:p>
        </p:txBody>
      </p:sp>
      <p:sp>
        <p:nvSpPr>
          <p:cNvPr id="51" name="ZoneTexte 21"/>
          <p:cNvSpPr txBox="1"/>
          <p:nvPr/>
        </p:nvSpPr>
        <p:spPr>
          <a:xfrm>
            <a:off x="3854192" y="3267359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52" name="Forme libre 24"/>
          <p:cNvSpPr/>
          <p:nvPr/>
        </p:nvSpPr>
        <p:spPr>
          <a:xfrm>
            <a:off x="1400126" y="1175160"/>
            <a:ext cx="909834" cy="2481514"/>
          </a:xfrm>
          <a:custGeom>
            <a:avLst/>
            <a:gdLst>
              <a:gd name="connsiteX0" fmla="*/ 0 w 735496"/>
              <a:gd name="connsiteY0" fmla="*/ 0 h 1480930"/>
              <a:gd name="connsiteX1" fmla="*/ 735496 w 735496"/>
              <a:gd name="connsiteY1" fmla="*/ 9939 h 1480930"/>
              <a:gd name="connsiteX2" fmla="*/ 735496 w 735496"/>
              <a:gd name="connsiteY2" fmla="*/ 1480930 h 1480930"/>
              <a:gd name="connsiteX3" fmla="*/ 49696 w 735496"/>
              <a:gd name="connsiteY3" fmla="*/ 1480930 h 148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96" h="1480930">
                <a:moveTo>
                  <a:pt x="0" y="0"/>
                </a:moveTo>
                <a:lnTo>
                  <a:pt x="735496" y="9939"/>
                </a:lnTo>
                <a:lnTo>
                  <a:pt x="735496" y="1480930"/>
                </a:lnTo>
                <a:lnTo>
                  <a:pt x="49696" y="1480930"/>
                </a:lnTo>
              </a:path>
            </a:pathLst>
          </a:custGeom>
          <a:noFill/>
          <a:ln>
            <a:solidFill>
              <a:srgbClr val="47E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ZoneTexte 26"/>
          <p:cNvSpPr txBox="1"/>
          <p:nvPr/>
        </p:nvSpPr>
        <p:spPr>
          <a:xfrm>
            <a:off x="314786" y="1201290"/>
            <a:ext cx="71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FEB 1</a:t>
            </a:r>
            <a:endParaRPr lang="en-US" dirty="0"/>
          </a:p>
        </p:txBody>
      </p:sp>
      <p:sp>
        <p:nvSpPr>
          <p:cNvPr id="54" name="ZoneTexte 27"/>
          <p:cNvSpPr txBox="1"/>
          <p:nvPr/>
        </p:nvSpPr>
        <p:spPr>
          <a:xfrm>
            <a:off x="387154" y="3267358"/>
            <a:ext cx="71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FEB 2</a:t>
            </a:r>
            <a:endParaRPr lang="en-US" dirty="0"/>
          </a:p>
        </p:txBody>
      </p:sp>
      <p:sp>
        <p:nvSpPr>
          <p:cNvPr id="55" name="ZoneTexte 28"/>
          <p:cNvSpPr txBox="1"/>
          <p:nvPr/>
        </p:nvSpPr>
        <p:spPr>
          <a:xfrm>
            <a:off x="1366649" y="643393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3.8 V (5 A)</a:t>
            </a:r>
            <a:endParaRPr lang="en-US" sz="1400" b="1" dirty="0"/>
          </a:p>
        </p:txBody>
      </p:sp>
      <p:sp>
        <p:nvSpPr>
          <p:cNvPr id="56" name="ZoneTexte 29"/>
          <p:cNvSpPr txBox="1"/>
          <p:nvPr/>
        </p:nvSpPr>
        <p:spPr>
          <a:xfrm>
            <a:off x="1289686" y="1681676"/>
            <a:ext cx="81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2 V (5 A)</a:t>
            </a:r>
            <a:endParaRPr lang="en-US" sz="1400" b="1" dirty="0"/>
          </a:p>
        </p:txBody>
      </p:sp>
      <p:sp>
        <p:nvSpPr>
          <p:cNvPr id="57" name="ZoneTexte 30"/>
          <p:cNvSpPr txBox="1"/>
          <p:nvPr/>
        </p:nvSpPr>
        <p:spPr>
          <a:xfrm>
            <a:off x="1286546" y="3970981"/>
            <a:ext cx="913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5V (1.5 A)</a:t>
            </a:r>
            <a:endParaRPr lang="en-US" sz="1400" b="1" dirty="0"/>
          </a:p>
        </p:txBody>
      </p:sp>
      <p:sp>
        <p:nvSpPr>
          <p:cNvPr id="58" name="ZoneTexte 31"/>
          <p:cNvSpPr txBox="1"/>
          <p:nvPr/>
        </p:nvSpPr>
        <p:spPr>
          <a:xfrm>
            <a:off x="1289686" y="2818387"/>
            <a:ext cx="81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2 V (5 A)</a:t>
            </a:r>
            <a:endParaRPr lang="en-US" sz="1400" b="1" dirty="0"/>
          </a:p>
        </p:txBody>
      </p:sp>
      <p:sp>
        <p:nvSpPr>
          <p:cNvPr id="59" name="ZoneTexte 35"/>
          <p:cNvSpPr txBox="1"/>
          <p:nvPr/>
        </p:nvSpPr>
        <p:spPr>
          <a:xfrm>
            <a:off x="1359558" y="973299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60" name="ZoneTexte 36"/>
          <p:cNvSpPr txBox="1"/>
          <p:nvPr/>
        </p:nvSpPr>
        <p:spPr>
          <a:xfrm>
            <a:off x="1289685" y="2124826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61" name="ZoneTexte 37"/>
          <p:cNvSpPr txBox="1"/>
          <p:nvPr/>
        </p:nvSpPr>
        <p:spPr>
          <a:xfrm>
            <a:off x="1289685" y="3272460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62" name="ZoneTexte 38"/>
          <p:cNvSpPr txBox="1"/>
          <p:nvPr/>
        </p:nvSpPr>
        <p:spPr>
          <a:xfrm>
            <a:off x="1333193" y="3603667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63" name="Forme libre 16">
            <a:extLst>
              <a:ext uri="{FF2B5EF4-FFF2-40B4-BE49-F238E27FC236}">
                <a16:creationId xmlns:a16="http://schemas.microsoft.com/office/drawing/2014/main" id="{00C69293-0E36-2948-8518-2DC04E56E402}"/>
              </a:ext>
            </a:extLst>
          </p:cNvPr>
          <p:cNvSpPr/>
          <p:nvPr/>
        </p:nvSpPr>
        <p:spPr>
          <a:xfrm>
            <a:off x="1359558" y="3086444"/>
            <a:ext cx="5577342" cy="47516"/>
          </a:xfrm>
          <a:custGeom>
            <a:avLst/>
            <a:gdLst>
              <a:gd name="connsiteX0" fmla="*/ 4899992 w 4899992"/>
              <a:gd name="connsiteY0" fmla="*/ 0 h 0"/>
              <a:gd name="connsiteX1" fmla="*/ 0 w 489999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99992">
                <a:moveTo>
                  <a:pt x="4899992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Connecteur droit 18">
            <a:extLst>
              <a:ext uri="{FF2B5EF4-FFF2-40B4-BE49-F238E27FC236}">
                <a16:creationId xmlns:a16="http://schemas.microsoft.com/office/drawing/2014/main" id="{38017CE4-1CD0-6044-879A-860088DD6209}"/>
              </a:ext>
            </a:extLst>
          </p:cNvPr>
          <p:cNvCxnSpPr>
            <a:cxnSpLocks/>
          </p:cNvCxnSpPr>
          <p:nvPr/>
        </p:nvCxnSpPr>
        <p:spPr>
          <a:xfrm flipH="1">
            <a:off x="1354600" y="3250284"/>
            <a:ext cx="5601438" cy="170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36">
            <a:extLst>
              <a:ext uri="{FF2B5EF4-FFF2-40B4-BE49-F238E27FC236}">
                <a16:creationId xmlns:a16="http://schemas.microsoft.com/office/drawing/2014/main" id="{CD0DCAF0-3DFE-9C43-8B38-D011F3B5C9F1}"/>
              </a:ext>
            </a:extLst>
          </p:cNvPr>
          <p:cNvSpPr txBox="1"/>
          <p:nvPr/>
        </p:nvSpPr>
        <p:spPr>
          <a:xfrm>
            <a:off x="3839674" y="2140248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66" name="ZoneTexte 20">
            <a:extLst>
              <a:ext uri="{FF2B5EF4-FFF2-40B4-BE49-F238E27FC236}">
                <a16:creationId xmlns:a16="http://schemas.microsoft.com/office/drawing/2014/main" id="{6289CBAC-DF02-5443-B939-7CBEF73A9623}"/>
              </a:ext>
            </a:extLst>
          </p:cNvPr>
          <p:cNvSpPr txBox="1"/>
          <p:nvPr/>
        </p:nvSpPr>
        <p:spPr>
          <a:xfrm>
            <a:off x="3665641" y="2853195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2 V (5 A)</a:t>
            </a:r>
            <a:endParaRPr lang="en-US" sz="1200" b="1" dirty="0"/>
          </a:p>
        </p:txBody>
      </p:sp>
      <p:sp>
        <p:nvSpPr>
          <p:cNvPr id="67" name="Rectángulo 66"/>
          <p:cNvSpPr/>
          <p:nvPr/>
        </p:nvSpPr>
        <p:spPr>
          <a:xfrm>
            <a:off x="2461354" y="590117"/>
            <a:ext cx="6580880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</a:pPr>
            <a:r>
              <a:rPr lang="en-US" dirty="0">
                <a:latin typeface="CMU Sans Serif Medium"/>
                <a:cs typeface="CMU Sans Serif Medium"/>
              </a:rPr>
              <a:t>Given the revised version of the FEB, Lyon engineers proposed an independent source of voltage.</a:t>
            </a:r>
          </a:p>
          <a:p>
            <a:pPr marL="6350" algn="just">
              <a:lnSpc>
                <a:spcPct val="80000"/>
              </a:lnSpc>
              <a:buClr>
                <a:schemeClr val="dk1"/>
              </a:buClr>
              <a:buSzPts val="1900"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It implies an additional LV cable for each RPC </a:t>
            </a:r>
            <a:endParaRPr lang="en-US" sz="1400" dirty="0">
              <a:latin typeface="CMU Sans Serif Medium"/>
              <a:cs typeface="CMU Sans Serif Medium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2461354" y="3452378"/>
            <a:ext cx="6171845" cy="1427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dirty="0">
                <a:latin typeface="CMU Sans Serif Medium"/>
                <a:cs typeface="CMU Sans Serif Medium"/>
              </a:rPr>
              <a:t>216 Cables tested and prepared for installation (Length, </a:t>
            </a:r>
            <a:r>
              <a:rPr lang="en" dirty="0">
                <a:ea typeface="Calibri"/>
                <a:cs typeface="Calibri"/>
                <a:sym typeface="Calibri"/>
              </a:rPr>
              <a:t>continuity test</a:t>
            </a:r>
            <a:r>
              <a:rPr lang="en-US" dirty="0">
                <a:ea typeface="Calibri"/>
                <a:cs typeface="Calibri"/>
                <a:sym typeface="Calibri"/>
              </a:rPr>
              <a:t>, </a:t>
            </a:r>
            <a:r>
              <a:rPr lang="en" dirty="0">
                <a:ea typeface="Calibri"/>
                <a:cs typeface="Calibri"/>
                <a:sym typeface="Calibri"/>
              </a:rPr>
              <a:t>connector protection installed, labeled</a:t>
            </a:r>
            <a:r>
              <a:rPr lang="en-US" dirty="0">
                <a:ea typeface="Calibri"/>
                <a:cs typeface="Calibri"/>
                <a:sym typeface="Calibri"/>
              </a:rPr>
              <a:t>)</a:t>
            </a:r>
            <a:r>
              <a:rPr lang="en-US" dirty="0">
                <a:latin typeface="CMU Sans Serif Medium"/>
                <a:cs typeface="CMU Sans Serif Medium"/>
              </a:rPr>
              <a:t> </a:t>
            </a: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Installed: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mr-IN" dirty="0">
                <a:latin typeface="CMU Sans Serif Medium"/>
                <a:cs typeface="CMU Sans Serif Medium"/>
              </a:rPr>
              <a:t>RE+4/1</a:t>
            </a:r>
            <a:r>
              <a:rPr lang="en-US" dirty="0">
                <a:latin typeface="CMU Sans Serif Medium"/>
                <a:cs typeface="CMU Sans Serif Medium"/>
              </a:rPr>
              <a:t>: 54 cables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 chamber to balcony racks.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GB" dirty="0">
                <a:latin typeface="CMU Sans Serif Medium"/>
                <a:cs typeface="CMU Sans Serif Medium"/>
              </a:rPr>
              <a:t>RE+3/1: 54 cables  chamber to balcony racks.</a:t>
            </a:r>
            <a:endParaRPr lang="en-US" dirty="0">
              <a:latin typeface="CMU Sans Serif Medium"/>
              <a:cs typeface="CMU Sans Serif Medium"/>
            </a:endParaRP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-3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54 cables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chamber to balcony racks.</a:t>
            </a:r>
            <a:endParaRPr lang="en-US" dirty="0">
              <a:latin typeface="CMU Sans Serif Medium"/>
              <a:cs typeface="CMU Sans Serif Medium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2221" y="4897631"/>
            <a:ext cx="8648637" cy="76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To be completed during September 20:</a:t>
            </a:r>
          </a:p>
          <a:p>
            <a:pPr marL="349250" algn="just">
              <a:lnSpc>
                <a:spcPct val="80000"/>
              </a:lnSpc>
              <a:buClr>
                <a:schemeClr val="dk1"/>
              </a:buClr>
              <a:buSzPts val="1900"/>
            </a:pPr>
            <a:endParaRPr lang="en-US" dirty="0">
              <a:latin typeface="CMU Sans Serif Medium"/>
              <a:cs typeface="CMU Sans Serif Medium"/>
            </a:endParaRPr>
          </a:p>
          <a:p>
            <a:pPr marL="349250" algn="just">
              <a:lnSpc>
                <a:spcPct val="80000"/>
              </a:lnSpc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-4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54 cables </a:t>
            </a: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[Ready to be installed], </a:t>
            </a:r>
            <a:r>
              <a:rPr lang="en-US" dirty="0">
                <a:latin typeface="CMU Sans Serif Medium"/>
                <a:cs typeface="CMU Sans Serif Medium"/>
              </a:rPr>
              <a:t> </a:t>
            </a:r>
            <a:endParaRPr lang="en-US" b="1" dirty="0">
              <a:solidFill>
                <a:srgbClr val="BA4543"/>
              </a:solidFill>
              <a:latin typeface="CMU Sans Serif Medium"/>
              <a:cs typeface="CMU Sans Serif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87900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engine, person, train, snow&#10;&#10;Description automatically generated">
            <a:extLst>
              <a:ext uri="{FF2B5EF4-FFF2-40B4-BE49-F238E27FC236}">
                <a16:creationId xmlns:a16="http://schemas.microsoft.com/office/drawing/2014/main" id="{967FC5D5-25B5-48F3-B74B-127583603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73" y="1707469"/>
            <a:ext cx="4270327" cy="2402059"/>
          </a:xfrm>
          <a:prstGeom prst="rect">
            <a:avLst/>
          </a:prstGeom>
        </p:spPr>
      </p:pic>
      <p:pic>
        <p:nvPicPr>
          <p:cNvPr id="6" name="Picture 5" descr="A picture containing table, old&#10;&#10;Description automatically generated">
            <a:extLst>
              <a:ext uri="{FF2B5EF4-FFF2-40B4-BE49-F238E27FC236}">
                <a16:creationId xmlns:a16="http://schemas.microsoft.com/office/drawing/2014/main" id="{46871D78-5811-42C7-8C85-F09242C2E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13738" y="2808046"/>
            <a:ext cx="5183942" cy="29159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476F78-7499-4548-A152-33F09986D4ED}"/>
              </a:ext>
            </a:extLst>
          </p:cNvPr>
          <p:cNvSpPr txBox="1"/>
          <p:nvPr/>
        </p:nvSpPr>
        <p:spPr>
          <a:xfrm>
            <a:off x="849119" y="4501663"/>
            <a:ext cx="2915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LV cabling on the periphery , on the cart of YE+3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FA3A9F-AAF9-471F-BBFF-96E4455FE4E7}"/>
              </a:ext>
            </a:extLst>
          </p:cNvPr>
          <p:cNvSpPr txBox="1"/>
          <p:nvPr/>
        </p:nvSpPr>
        <p:spPr>
          <a:xfrm>
            <a:off x="5492627" y="743404"/>
            <a:ext cx="2915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Gas piping and cabling on the inner radius , IP side of YE+3 for RE+3/1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267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305F29-BB1D-4283-904A-F11FD2225E19}"/>
              </a:ext>
            </a:extLst>
          </p:cNvPr>
          <p:cNvSpPr txBox="1"/>
          <p:nvPr/>
        </p:nvSpPr>
        <p:spPr>
          <a:xfrm>
            <a:off x="0" y="0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Phase II power system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LV cabling for the ACDC (MAU A3486S) installation on YE3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Cabling at YE 3 near and far from X1 to X4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LV 48V Service power cables installed, not </a:t>
            </a:r>
            <a:r>
              <a:rPr lang="en-US" dirty="0" err="1"/>
              <a:t>connectorised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230V 3phase to Mau thru’ distribution boxes cables installed, not </a:t>
            </a:r>
            <a:r>
              <a:rPr lang="en-US" dirty="0" err="1"/>
              <a:t>connectorised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DCS (50c flat cable) cabling will be starting during Sept 2020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New modules , Branch controller module A1676A, require 4</a:t>
            </a:r>
          </a:p>
          <a:p>
            <a:pPr algn="ctr"/>
            <a:r>
              <a:rPr lang="en-US" dirty="0"/>
              <a:t>MAU A3486S, require 4</a:t>
            </a:r>
            <a:endParaRPr lang="en-GB" dirty="0"/>
          </a:p>
        </p:txBody>
      </p:sp>
      <p:pic>
        <p:nvPicPr>
          <p:cNvPr id="2050" name="Picture 2" descr="placeholder">
            <a:extLst>
              <a:ext uri="{FF2B5EF4-FFF2-40B4-BE49-F238E27FC236}">
                <a16:creationId xmlns:a16="http://schemas.microsoft.com/office/drawing/2014/main" id="{CDAF7AAA-53DB-4D03-BF20-E33666205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4416917"/>
            <a:ext cx="4274233" cy="193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A00F98-BA93-41B2-8884-B171CEAA8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31" y="2886056"/>
            <a:ext cx="1043207" cy="36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78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2418379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Optical</a:t>
            </a:r>
            <a:r>
              <a:rPr lang="es-ES" sz="6600" dirty="0">
                <a:solidFill>
                  <a:srgbClr val="B94543"/>
                </a:solidFill>
                <a:latin typeface="CMU Sans Serif Medium"/>
                <a:cs typeface="CMU Sans Serif Medium"/>
              </a:rPr>
              <a:t> </a:t>
            </a:r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Fibers</a:t>
            </a:r>
            <a:endParaRPr lang="es-ES" sz="6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Google Shape;287;p47"/>
          <p:cNvSpPr txBox="1">
            <a:spLocks/>
          </p:cNvSpPr>
          <p:nvPr/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00"/>
              </a:spcBef>
              <a:buFont typeface="Arial"/>
              <a:buNone/>
            </a:pPr>
            <a:r>
              <a:rPr lang="en"/>
              <a:t>More details at:</a:t>
            </a:r>
          </a:p>
          <a:p>
            <a:pPr marL="0" indent="0" algn="ctr">
              <a:spcBef>
                <a:spcPts val="1000"/>
              </a:spcBef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/>
              </a:rPr>
              <a:t>http://project-cms-rpc-endcap.web.cern.ch/project-cms-rpc-endcap/rpc/UpscopeHighEta/RPCDevelopements/RE31and41/Services/OpticalFibres/QA/Method/OpticalFiberTest.pptx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53840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Fiber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quality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assurance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test</a:t>
            </a:r>
          </a:p>
        </p:txBody>
      </p:sp>
      <p:sp>
        <p:nvSpPr>
          <p:cNvPr id="12" name="Google Shape;294;p48"/>
          <p:cNvSpPr txBox="1">
            <a:spLocks/>
          </p:cNvSpPr>
          <p:nvPr/>
        </p:nvSpPr>
        <p:spPr>
          <a:xfrm>
            <a:off x="136534" y="693208"/>
            <a:ext cx="4239684" cy="231245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spcBef>
                <a:spcPts val="1000"/>
              </a:spcBef>
              <a:buSzPts val="1800"/>
            </a:pPr>
            <a:r>
              <a:rPr lang="en" sz="2200" dirty="0">
                <a:latin typeface="CMU Sans Serif Medium"/>
                <a:cs typeface="CMU Sans Serif Medium"/>
              </a:rPr>
              <a:t>Length measurement and qualitative test for power loss</a:t>
            </a:r>
          </a:p>
          <a:p>
            <a:pPr marL="457200">
              <a:spcBef>
                <a:spcPts val="0"/>
              </a:spcBef>
              <a:buSzPts val="1800"/>
            </a:pPr>
            <a:r>
              <a:rPr lang="en" sz="2200" dirty="0">
                <a:latin typeface="CMU Sans Serif Medium"/>
                <a:cs typeface="CMU Sans Serif Medium"/>
              </a:rPr>
              <a:t>Connection mapping</a:t>
            </a:r>
          </a:p>
          <a:p>
            <a:pPr marL="457200">
              <a:spcBef>
                <a:spcPts val="0"/>
              </a:spcBef>
              <a:buSzPts val="1800"/>
            </a:pPr>
            <a:r>
              <a:rPr lang="en" sz="2200" dirty="0">
                <a:latin typeface="CMU Sans Serif Medium"/>
                <a:cs typeface="CMU Sans Serif Medium"/>
              </a:rPr>
              <a:t>Labeling</a:t>
            </a:r>
          </a:p>
        </p:txBody>
      </p:sp>
      <p:pic>
        <p:nvPicPr>
          <p:cNvPr id="13" name="Google Shape;296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17025" y="3258268"/>
            <a:ext cx="2348375" cy="312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7025" y="1590167"/>
            <a:ext cx="2348375" cy="1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98;p48"/>
          <p:cNvPicPr preferRelativeResize="0"/>
          <p:nvPr/>
        </p:nvPicPr>
        <p:blipFill rotWithShape="1">
          <a:blip r:embed="rId4">
            <a:alphaModFix/>
          </a:blip>
          <a:srcRect t="17640" b="31927"/>
          <a:stretch/>
        </p:blipFill>
        <p:spPr>
          <a:xfrm>
            <a:off x="4370910" y="814917"/>
            <a:ext cx="2074333" cy="143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9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5052" y="2402417"/>
            <a:ext cx="2582332" cy="164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00;p48"/>
          <p:cNvPicPr preferRelativeResize="0"/>
          <p:nvPr/>
        </p:nvPicPr>
        <p:blipFill rotWithShape="1">
          <a:blip r:embed="rId6">
            <a:alphaModFix/>
          </a:blip>
          <a:srcRect l="30099"/>
          <a:stretch/>
        </p:blipFill>
        <p:spPr>
          <a:xfrm>
            <a:off x="155050" y="3779446"/>
            <a:ext cx="2348375" cy="252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01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8557" y="4293417"/>
            <a:ext cx="3719400" cy="208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016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Optical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Fibers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6" name="Google Shape;306;p49"/>
          <p:cNvSpPr txBox="1">
            <a:spLocks/>
          </p:cNvSpPr>
          <p:nvPr/>
        </p:nvSpPr>
        <p:spPr>
          <a:xfrm>
            <a:off x="169333" y="584776"/>
            <a:ext cx="8752417" cy="61132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" sz="2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Fiber protection: corrugated conduit installation on fibers </a:t>
            </a:r>
            <a:endParaRPr lang="en" sz="2800" dirty="0">
              <a:latin typeface="CMU Sans Serif Medium"/>
              <a:cs typeface="CMU Sans Serif Medium"/>
            </a:endParaRPr>
          </a:p>
        </p:txBody>
      </p:sp>
      <p:pic>
        <p:nvPicPr>
          <p:cNvPr id="8" name="Google Shape;308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55125" y="1266721"/>
            <a:ext cx="3654651" cy="466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09;p49"/>
          <p:cNvPicPr preferRelativeResize="0"/>
          <p:nvPr/>
        </p:nvPicPr>
        <p:blipFill rotWithShape="1">
          <a:blip r:embed="rId3">
            <a:alphaModFix/>
          </a:blip>
          <a:srcRect t="42083" b="19609"/>
          <a:stretch/>
        </p:blipFill>
        <p:spPr>
          <a:xfrm>
            <a:off x="308125" y="1266721"/>
            <a:ext cx="4400175" cy="200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10;p49"/>
          <p:cNvPicPr preferRelativeResize="0"/>
          <p:nvPr/>
        </p:nvPicPr>
        <p:blipFill rotWithShape="1">
          <a:blip r:embed="rId4">
            <a:alphaModFix/>
          </a:blip>
          <a:srcRect l="33442" r="35629"/>
          <a:stretch/>
        </p:blipFill>
        <p:spPr>
          <a:xfrm>
            <a:off x="2845725" y="3450946"/>
            <a:ext cx="1862572" cy="286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11;p49"/>
          <p:cNvPicPr preferRelativeResize="0"/>
          <p:nvPr/>
        </p:nvPicPr>
        <p:blipFill rotWithShape="1">
          <a:blip r:embed="rId5">
            <a:alphaModFix/>
          </a:blip>
          <a:srcRect l="38710" r="32578"/>
          <a:stretch/>
        </p:blipFill>
        <p:spPr>
          <a:xfrm>
            <a:off x="388852" y="3450946"/>
            <a:ext cx="2280098" cy="2868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949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Optical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Fibers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6" name="Google Shape;319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127406"/>
            <a:ext cx="4572000" cy="2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2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35131"/>
            <a:ext cx="4572000" cy="236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2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600" y="1825625"/>
            <a:ext cx="3843752" cy="216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2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2605" y="4122525"/>
            <a:ext cx="3843752" cy="21387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16;p50"/>
          <p:cNvSpPr txBox="1">
            <a:spLocks/>
          </p:cNvSpPr>
          <p:nvPr/>
        </p:nvSpPr>
        <p:spPr>
          <a:xfrm>
            <a:off x="152367" y="425841"/>
            <a:ext cx="8652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" sz="30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YE3 Patch panel preparation in 904 and installed on the YE3 in one go.</a:t>
            </a:r>
            <a:endParaRPr lang="en" sz="3000" dirty="0">
              <a:latin typeface="CMU Sans Serif Medium"/>
              <a:cs typeface="CMU Sans Serif Medium"/>
            </a:endParaRPr>
          </a:p>
        </p:txBody>
      </p:sp>
      <p:sp>
        <p:nvSpPr>
          <p:cNvPr id="15" name="Google Shape;162;p23"/>
          <p:cNvSpPr txBox="1"/>
          <p:nvPr/>
        </p:nvSpPr>
        <p:spPr>
          <a:xfrm>
            <a:off x="5619751" y="5801320"/>
            <a:ext cx="129424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3F3F3"/>
                </a:solidFill>
              </a:rPr>
              <a:t>RE-3/1 FO</a:t>
            </a:r>
            <a:endParaRPr b="1" dirty="0">
              <a:solidFill>
                <a:srgbClr val="F3F3F3"/>
              </a:solidFill>
            </a:endParaRPr>
          </a:p>
        </p:txBody>
      </p:sp>
      <p:sp>
        <p:nvSpPr>
          <p:cNvPr id="16" name="Google Shape;163;p23"/>
          <p:cNvSpPr txBox="1"/>
          <p:nvPr/>
        </p:nvSpPr>
        <p:spPr>
          <a:xfrm>
            <a:off x="7511027" y="4876615"/>
            <a:ext cx="129424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RE-4/1 FO</a:t>
            </a: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49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n 106" descr="Captura de pantalla 2019-10-02 a las 14.28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" y="1722535"/>
            <a:ext cx="4538635" cy="308265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Optical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Fibers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29856" y="747004"/>
            <a:ext cx="29891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</a:pPr>
            <a:r>
              <a:rPr lang="en-US" dirty="0">
                <a:latin typeface="CMU Sans Serif Medium"/>
                <a:cs typeface="CMU Sans Serif Medium"/>
              </a:rPr>
              <a:t>576 fibers tested with OTDR</a:t>
            </a:r>
          </a:p>
        </p:txBody>
      </p:sp>
      <p:sp>
        <p:nvSpPr>
          <p:cNvPr id="108" name="Rectángulo 107"/>
          <p:cNvSpPr/>
          <p:nvPr/>
        </p:nvSpPr>
        <p:spPr>
          <a:xfrm>
            <a:off x="2307102" y="1072625"/>
            <a:ext cx="6836898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Installed:</a:t>
            </a:r>
            <a:endParaRPr lang="en-US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292100" indent="-2857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MU Sans Serif Medium"/>
                <a:cs typeface="CMU Sans Serif Medium"/>
              </a:rPr>
              <a:t>YE+3, YE+1, YE-1 and YE-3 patch panels.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RE+</a:t>
            </a:r>
            <a:r>
              <a:rPr lang="en-US" dirty="0">
                <a:latin typeface="CMU Sans Serif Medium"/>
                <a:cs typeface="CMU Sans Serif Medium"/>
              </a:rPr>
              <a:t>3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YE+3 patch panel  to YE+1 patch panel.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RE+4/1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chamber side to YE+1 patch panel.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-3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chamber side to YE-1 patch panel.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CMU Sans Serif Medium"/>
                <a:cs typeface="CMU Sans Serif Medium"/>
              </a:rPr>
              <a:t>For </a:t>
            </a:r>
            <a:r>
              <a:rPr lang="mr-IN" dirty="0">
                <a:solidFill>
                  <a:srgbClr val="FF0000"/>
                </a:solidFill>
                <a:latin typeface="CMU Sans Serif Medium"/>
                <a:cs typeface="CMU Sans Serif Medium"/>
              </a:rPr>
              <a:t>RE</a:t>
            </a:r>
            <a:r>
              <a:rPr lang="en-US" dirty="0">
                <a:solidFill>
                  <a:srgbClr val="FF0000"/>
                </a:solidFill>
                <a:latin typeface="CMU Sans Serif Medium"/>
                <a:cs typeface="CMU Sans Serif Medium"/>
              </a:rPr>
              <a:t>-4</a:t>
            </a:r>
            <a:r>
              <a:rPr lang="mr-IN" dirty="0">
                <a:solidFill>
                  <a:srgbClr val="FF0000"/>
                </a:solidFill>
                <a:latin typeface="CMU Sans Serif Medium"/>
                <a:cs typeface="CMU Sans Serif Medium"/>
              </a:rPr>
              <a:t>/1</a:t>
            </a:r>
            <a:r>
              <a:rPr lang="en-US" dirty="0">
                <a:solidFill>
                  <a:srgbClr val="FF0000"/>
                </a:solidFill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solidFill>
                  <a:srgbClr val="FF0000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from YE-3 patch panel  to YE-1 patch panel.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For all disks: From YE±1 patch panel to USC rack.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endParaRPr lang="en-GB" dirty="0">
              <a:latin typeface="CMU Sans Serif Medium"/>
              <a:ea typeface="Calibri"/>
              <a:cs typeface="CMU Sans Serif Medium"/>
              <a:sym typeface="Calibri"/>
            </a:endParaRPr>
          </a:p>
        </p:txBody>
      </p:sp>
      <p:sp>
        <p:nvSpPr>
          <p:cNvPr id="109" name="Rectángulo 108"/>
          <p:cNvSpPr/>
          <p:nvPr/>
        </p:nvSpPr>
        <p:spPr>
          <a:xfrm>
            <a:off x="33365" y="5734931"/>
            <a:ext cx="8699284" cy="76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endParaRPr lang="en-US" dirty="0"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To be completed:</a:t>
            </a:r>
            <a:endParaRPr lang="en-US" dirty="0">
              <a:latin typeface="CMU Sans Serif Medium"/>
              <a:cs typeface="CMU Sans Serif Medium"/>
            </a:endParaRP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-4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YE-3 patch panel to the chamber.</a:t>
            </a:r>
          </a:p>
        </p:txBody>
      </p:sp>
      <p:pic>
        <p:nvPicPr>
          <p:cNvPr id="110" name="Imagen 109" descr="otdr results explained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25564" r="14489" b="30382"/>
          <a:stretch/>
        </p:blipFill>
        <p:spPr>
          <a:xfrm>
            <a:off x="4524428" y="3431114"/>
            <a:ext cx="4208221" cy="268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38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Cooling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Google Shape;333;p52"/>
          <p:cNvSpPr txBox="1">
            <a:spLocks/>
          </p:cNvSpPr>
          <p:nvPr/>
        </p:nvSpPr>
        <p:spPr>
          <a:xfrm>
            <a:off x="150262" y="563064"/>
            <a:ext cx="7886700" cy="46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" sz="2500" dirty="0">
                <a:latin typeface="CMU Sans Serif Medium"/>
                <a:cs typeface="CMU Sans Serif Medium"/>
              </a:rPr>
              <a:t>RE3/1 cooling link to RE3/2</a:t>
            </a:r>
          </a:p>
        </p:txBody>
      </p:sp>
      <p:sp>
        <p:nvSpPr>
          <p:cNvPr id="15" name="Google Shape;334;p52"/>
          <p:cNvSpPr txBox="1"/>
          <p:nvPr/>
        </p:nvSpPr>
        <p:spPr>
          <a:xfrm>
            <a:off x="-1" y="937291"/>
            <a:ext cx="4534690" cy="8171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The rigid copper piping will be replaced by flexible hose links to reduce the strain on the unions.</a:t>
            </a:r>
            <a:endParaRPr dirty="0">
              <a:latin typeface="CMU Sans Serif Medium"/>
              <a:cs typeface="CMU Sans Serif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n</a:t>
            </a:r>
            <a:r>
              <a:rPr lang="en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stallation </a:t>
            </a:r>
            <a:r>
              <a:rPr lang="en-US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to be </a:t>
            </a:r>
            <a:r>
              <a:rPr lang="en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done after RE3/1 installation</a:t>
            </a:r>
            <a:r>
              <a:rPr lang="en-US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CMU Sans Serif Medium"/>
              <a:ea typeface="Calibri"/>
              <a:cs typeface="CMU Sans Serif Medium"/>
              <a:sym typeface="Calibri"/>
            </a:endParaRPr>
          </a:p>
        </p:txBody>
      </p:sp>
      <p:pic>
        <p:nvPicPr>
          <p:cNvPr id="18" name="Google Shape;336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34690" y="1322970"/>
            <a:ext cx="4397514" cy="281597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37;p52"/>
          <p:cNvSpPr txBox="1"/>
          <p:nvPr/>
        </p:nvSpPr>
        <p:spPr>
          <a:xfrm>
            <a:off x="4619354" y="938370"/>
            <a:ext cx="4563154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x2 RE3/2 circuits feed x1 RE3/1 chamber</a:t>
            </a:r>
            <a:endParaRPr sz="1800" dirty="0">
              <a:solidFill>
                <a:schemeClr val="dk1"/>
              </a:solidFill>
              <a:latin typeface="CMU Sans Serif Medium"/>
              <a:ea typeface="Calibri"/>
              <a:cs typeface="CMU Sans Serif Medium"/>
              <a:sym typeface="Calibri"/>
            </a:endParaRPr>
          </a:p>
        </p:txBody>
      </p:sp>
      <p:pic>
        <p:nvPicPr>
          <p:cNvPr id="23" name="Picture 4" descr="Schermata 2019-09-23 alle 14.08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46" y="4191011"/>
            <a:ext cx="2481263" cy="2348590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42257" y="5355146"/>
            <a:ext cx="4051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000" dirty="0">
                <a:latin typeface="CMU Sans Serif Medium"/>
                <a:ea typeface="Calibri"/>
                <a:cs typeface="CMU Sans Serif Medium"/>
                <a:sym typeface="Calibri"/>
              </a:rPr>
              <a:t>For </a:t>
            </a:r>
            <a:r>
              <a:rPr lang="mr-IN" sz="3000" dirty="0">
                <a:latin typeface="CMU Sans Serif Medium"/>
                <a:ea typeface="Calibri"/>
                <a:cs typeface="CMU Sans Serif Medium"/>
                <a:sym typeface="Calibri"/>
              </a:rPr>
              <a:t>RE+4/</a:t>
            </a:r>
            <a:r>
              <a:rPr lang="en-US" sz="3000" dirty="0">
                <a:latin typeface="CMU Sans Serif Medium"/>
                <a:ea typeface="Calibri"/>
                <a:cs typeface="CMU Sans Serif Medium"/>
                <a:sym typeface="Calibri"/>
              </a:rPr>
              <a:t>1: </a:t>
            </a:r>
          </a:p>
          <a:p>
            <a:pPr algn="just"/>
            <a:r>
              <a:rPr lang="en-GB" sz="1700" dirty="0">
                <a:latin typeface="CMU Sans Serif Medium"/>
                <a:ea typeface="Calibri"/>
                <a:cs typeface="CMU Sans Serif Medium"/>
                <a:sym typeface="Calibri"/>
              </a:rPr>
              <a:t>Added 9 “t” connection to the mini-manifold (ZEC). </a:t>
            </a:r>
            <a:r>
              <a:rPr lang="en-GB" sz="17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[Pressure test performed]</a:t>
            </a:r>
          </a:p>
        </p:txBody>
      </p:sp>
      <p:sp>
        <p:nvSpPr>
          <p:cNvPr id="17" name="Google Shape;160;p23"/>
          <p:cNvSpPr txBox="1"/>
          <p:nvPr/>
        </p:nvSpPr>
        <p:spPr>
          <a:xfrm>
            <a:off x="6775666" y="5023778"/>
            <a:ext cx="22779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FF"/>
                </a:solidFill>
                <a:latin typeface="CMU Sans Serif Medium"/>
                <a:cs typeface="CMU Sans Serif Medium"/>
              </a:rPr>
              <a:t>RE</a:t>
            </a:r>
            <a:r>
              <a:rPr lang="en-US" b="1" dirty="0">
                <a:solidFill>
                  <a:srgbClr val="0000FF"/>
                </a:solidFill>
                <a:latin typeface="CMU Sans Serif Medium"/>
                <a:cs typeface="CMU Sans Serif Medium"/>
              </a:rPr>
              <a:t>+</a:t>
            </a:r>
            <a:r>
              <a:rPr lang="en" b="1" dirty="0">
                <a:solidFill>
                  <a:srgbClr val="0000FF"/>
                </a:solidFill>
                <a:latin typeface="CMU Sans Serif Medium"/>
                <a:cs typeface="CMU Sans Serif Medium"/>
              </a:rPr>
              <a:t>4</a:t>
            </a:r>
            <a:r>
              <a:rPr lang="en-US" b="1" dirty="0">
                <a:solidFill>
                  <a:srgbClr val="0000FF"/>
                </a:solidFill>
                <a:latin typeface="CMU Sans Serif Medium"/>
                <a:cs typeface="CMU Sans Serif Medium"/>
              </a:rPr>
              <a:t>/</a:t>
            </a:r>
            <a:r>
              <a:rPr lang="en" b="1" dirty="0">
                <a:solidFill>
                  <a:srgbClr val="0000FF"/>
                </a:solidFill>
                <a:latin typeface="CMU Sans Serif Medium"/>
                <a:cs typeface="CMU Sans Serif Medium"/>
              </a:rPr>
              <a:t>1 Cooling </a:t>
            </a:r>
            <a:endParaRPr b="1" dirty="0">
              <a:solidFill>
                <a:srgbClr val="0000FF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DD50986D-8084-2449-9308-B75963DAC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6" y="2338212"/>
            <a:ext cx="3962400" cy="2971800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B5FB23E2-B279-5D45-ADEA-A002F36281DA}"/>
              </a:ext>
            </a:extLst>
          </p:cNvPr>
          <p:cNvSpPr txBox="1"/>
          <p:nvPr/>
        </p:nvSpPr>
        <p:spPr>
          <a:xfrm>
            <a:off x="290509" y="3618990"/>
            <a:ext cx="130675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Supply Blue</a:t>
            </a: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AFB73748-5071-FF4A-9CEF-BF6DA4CBABF2}"/>
              </a:ext>
            </a:extLst>
          </p:cNvPr>
          <p:cNvSpPr txBox="1"/>
          <p:nvPr/>
        </p:nvSpPr>
        <p:spPr>
          <a:xfrm>
            <a:off x="2820745" y="3261593"/>
            <a:ext cx="130675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Return Red</a:t>
            </a:r>
          </a:p>
        </p:txBody>
      </p:sp>
    </p:spTree>
    <p:extLst>
      <p:ext uri="{BB962C8B-B14F-4D97-AF65-F5344CB8AC3E}">
        <p14:creationId xmlns:p14="http://schemas.microsoft.com/office/powerpoint/2010/main" val="4094861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Gas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System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2" name="Google Shape;362;p55"/>
          <p:cNvSpPr txBox="1">
            <a:spLocks/>
          </p:cNvSpPr>
          <p:nvPr/>
        </p:nvSpPr>
        <p:spPr>
          <a:xfrm>
            <a:off x="28762" y="585664"/>
            <a:ext cx="4576083" cy="302533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>
              <a:spcBef>
                <a:spcPts val="1000"/>
              </a:spcBef>
              <a:buSzPts val="2000"/>
              <a:buNone/>
            </a:pPr>
            <a:r>
              <a:rPr lang="en" sz="2000" dirty="0">
                <a:latin typeface="CMU Sans Serif Medium"/>
                <a:cs typeface="CMU Sans Serif Medium"/>
              </a:rPr>
              <a:t>Latest drawings of RE+4/1 gas service. </a:t>
            </a:r>
          </a:p>
          <a:p>
            <a:pPr marL="457200" indent="-355600">
              <a:spcBef>
                <a:spcPts val="0"/>
              </a:spcBef>
              <a:buSzPts val="2000"/>
            </a:pPr>
            <a:r>
              <a:rPr lang="en" sz="2000" dirty="0">
                <a:latin typeface="CMU Sans Serif Medium"/>
                <a:cs typeface="CMU Sans Serif Medium"/>
              </a:rPr>
              <a:t>The RE-3/1 gas service installation is 100% done in March (</a:t>
            </a:r>
            <a:r>
              <a:rPr lang="en" sz="2000" dirty="0">
                <a:latin typeface="CMU Sans Serif Medium"/>
                <a:ea typeface="Calibri"/>
                <a:cs typeface="CMU Sans Serif Medium"/>
                <a:sym typeface="Calibri"/>
              </a:rPr>
              <a:t>pipes and impedance boxes)</a:t>
            </a:r>
            <a:r>
              <a:rPr lang="en" sz="2000" dirty="0">
                <a:latin typeface="CMU Sans Serif Medium"/>
                <a:cs typeface="CMU Sans Serif Medium"/>
              </a:rPr>
              <a:t>. </a:t>
            </a:r>
            <a:endParaRPr lang="en-US" sz="2000" dirty="0">
              <a:latin typeface="CMU Sans Serif Medium"/>
              <a:cs typeface="CMU Sans Serif Medium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en-US" sz="20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	</a:t>
            </a:r>
            <a:r>
              <a:rPr lang="en" sz="20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Pressure test performed.</a:t>
            </a:r>
            <a:endParaRPr lang="en" sz="2000" b="1" dirty="0">
              <a:solidFill>
                <a:srgbClr val="BA4543"/>
              </a:solidFill>
              <a:latin typeface="CMU Sans Serif Medium"/>
              <a:cs typeface="CMU Sans Serif Medium"/>
            </a:endParaRPr>
          </a:p>
          <a:p>
            <a:pPr marL="457200" indent="-355600">
              <a:spcBef>
                <a:spcPts val="0"/>
              </a:spcBef>
              <a:buSzPts val="2000"/>
            </a:pPr>
            <a:r>
              <a:rPr lang="en" sz="2000" dirty="0">
                <a:latin typeface="CMU Sans Serif Medium"/>
                <a:cs typeface="CMU Sans Serif Medium"/>
              </a:rPr>
              <a:t> For RE+4/1 gas service installation is 100% done (</a:t>
            </a:r>
            <a:r>
              <a:rPr lang="en" sz="2000" dirty="0">
                <a:latin typeface="CMU Sans Serif Medium"/>
                <a:ea typeface="Calibri"/>
                <a:cs typeface="CMU Sans Serif Medium"/>
                <a:sym typeface="Calibri"/>
              </a:rPr>
              <a:t>pipes and impedance boxes)</a:t>
            </a:r>
            <a:r>
              <a:rPr lang="en" sz="2000" dirty="0">
                <a:latin typeface="CMU Sans Serif Medium"/>
                <a:cs typeface="CMU Sans Serif Medium"/>
              </a:rPr>
              <a:t>. </a:t>
            </a:r>
            <a:endParaRPr lang="en-US" sz="2000" dirty="0">
              <a:latin typeface="CMU Sans Serif Medium"/>
              <a:cs typeface="CMU Sans Serif Medium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en-US" sz="20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	</a:t>
            </a:r>
            <a:r>
              <a:rPr lang="en" sz="20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Pressure test performed.</a:t>
            </a: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/>
              <a:ea typeface="Calibri"/>
              <a:cs typeface="CMU Sans Serif Medium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/>
              <a:ea typeface="Calibri"/>
              <a:cs typeface="CMU Sans Serif Medium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/>
              <a:cs typeface="CMU Sans Serif Medium"/>
            </a:endParaRPr>
          </a:p>
        </p:txBody>
      </p:sp>
      <p:pic>
        <p:nvPicPr>
          <p:cNvPr id="13" name="Google Shape;364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24250" y="869333"/>
            <a:ext cx="4267351" cy="197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275" y="3907548"/>
            <a:ext cx="2277975" cy="227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60;p23"/>
          <p:cNvSpPr txBox="1"/>
          <p:nvPr/>
        </p:nvSpPr>
        <p:spPr>
          <a:xfrm>
            <a:off x="281474" y="6185523"/>
            <a:ext cx="3005666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FF"/>
                </a:solidFill>
                <a:latin typeface="CMU Sans Serif Medium"/>
                <a:cs typeface="CMU Sans Serif Medium"/>
              </a:rPr>
              <a:t>Gas impedance boxes</a:t>
            </a:r>
            <a:endParaRPr b="1" dirty="0">
              <a:solidFill>
                <a:srgbClr val="0000FF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433864" y="5314268"/>
            <a:ext cx="5710136" cy="9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endParaRPr lang="en-US" dirty="0"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To be completed: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+3/</a:t>
            </a:r>
            <a:r>
              <a:rPr lang="mr-IN" dirty="0">
                <a:latin typeface="CMU Sans Serif Medium"/>
                <a:cs typeface="CMU Sans Serif Medium"/>
              </a:rPr>
              <a:t>1</a:t>
            </a:r>
            <a:r>
              <a:rPr lang="en-US" dirty="0">
                <a:latin typeface="CMU Sans Serif Medium"/>
                <a:cs typeface="CMU Sans Serif Medium"/>
              </a:rPr>
              <a:t> </a:t>
            </a:r>
            <a:r>
              <a:rPr lang="en" dirty="0">
                <a:latin typeface="CMU Sans Serif Medium"/>
                <a:cs typeface="CMU Sans Serif Medium"/>
              </a:rPr>
              <a:t>gas service installation </a:t>
            </a:r>
            <a:endParaRPr lang="en-US" dirty="0">
              <a:latin typeface="CMU Sans Serif Medium"/>
              <a:cs typeface="CMU Sans Serif Medium"/>
            </a:endParaRP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-4/</a:t>
            </a:r>
            <a:r>
              <a:rPr lang="mr-IN" dirty="0">
                <a:latin typeface="CMU Sans Serif Medium"/>
                <a:cs typeface="CMU Sans Serif Medium"/>
              </a:rPr>
              <a:t>1</a:t>
            </a:r>
            <a:r>
              <a:rPr lang="en-US" dirty="0">
                <a:latin typeface="CMU Sans Serif Medium"/>
                <a:cs typeface="CMU Sans Serif Medium"/>
              </a:rPr>
              <a:t> </a:t>
            </a:r>
            <a:r>
              <a:rPr lang="en" dirty="0">
                <a:latin typeface="CMU Sans Serif Medium"/>
                <a:cs typeface="CMU Sans Serif Medium"/>
              </a:rPr>
              <a:t>gas service installation </a:t>
            </a:r>
            <a:endParaRPr lang="en-US" dirty="0">
              <a:latin typeface="CMU Sans Serif Medium"/>
              <a:cs typeface="CMU Sans Serif Medium"/>
            </a:endParaRPr>
          </a:p>
        </p:txBody>
      </p:sp>
      <p:pic>
        <p:nvPicPr>
          <p:cNvPr id="18" name="Google Shape;36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5477" y="2840546"/>
            <a:ext cx="2476340" cy="2237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935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2F5BB-ABE0-4661-9B9A-66E5360F8858}"/>
              </a:ext>
            </a:extLst>
          </p:cNvPr>
          <p:cNvSpPr txBox="1"/>
          <p:nvPr/>
        </p:nvSpPr>
        <p:spPr>
          <a:xfrm>
            <a:off x="1" y="1111348"/>
            <a:ext cx="90033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Services installed for RE3/1 and RE4/1</a:t>
            </a:r>
          </a:p>
          <a:p>
            <a:endParaRPr lang="en-US" dirty="0"/>
          </a:p>
          <a:p>
            <a:pPr algn="ctr"/>
            <a:r>
              <a:rPr lang="en-US" dirty="0"/>
              <a:t>High Voltage installation USC and UXC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Chamber Low Voltage installation in UXC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Power system cabling for YE3.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Cooling System RE4/1 on YE3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Gas system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Schedule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Manpower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780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22582C-C2D3-44E1-9FD0-34D76BC69D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415" y="646331"/>
            <a:ext cx="3446585" cy="231329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336EB21-7A59-4507-BEA3-C53925D448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68" y="2548661"/>
            <a:ext cx="4286155" cy="4028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5B483E-9F32-4D9F-84D4-1B8F62CF0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1214"/>
            <a:ext cx="2981323" cy="2374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62D309-9636-48BE-A5F3-8209D859E605}"/>
              </a:ext>
            </a:extLst>
          </p:cNvPr>
          <p:cNvSpPr txBox="1"/>
          <p:nvPr/>
        </p:nvSpPr>
        <p:spPr>
          <a:xfrm>
            <a:off x="3151163" y="674467"/>
            <a:ext cx="2546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Installation by ZEC of pipes from the UGX5 to the UXC55, almost 1km,  in addition to those shown here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E42FD-8B15-4CB1-8957-E648CD4ED55F}"/>
              </a:ext>
            </a:extLst>
          </p:cNvPr>
          <p:cNvSpPr txBox="1"/>
          <p:nvPr/>
        </p:nvSpPr>
        <p:spPr>
          <a:xfrm>
            <a:off x="5064271" y="3667284"/>
            <a:ext cx="41007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Gas distribution based on original piping to 3 points on the periphery requiring impedances as the chambers require individual channels.</a:t>
            </a:r>
          </a:p>
        </p:txBody>
      </p:sp>
    </p:spTree>
    <p:extLst>
      <p:ext uri="{BB962C8B-B14F-4D97-AF65-F5344CB8AC3E}">
        <p14:creationId xmlns:p14="http://schemas.microsoft.com/office/powerpoint/2010/main" val="1042773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0C20157E-33DB-4E34-BE8D-8E654ED73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34365" y="1769673"/>
            <a:ext cx="4649369" cy="261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49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D8E82-2BC4-445E-9E30-7A76C6D20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5" t="16297" r="22770" b="10957"/>
          <a:stretch/>
        </p:blipFill>
        <p:spPr>
          <a:xfrm>
            <a:off x="0" y="253218"/>
            <a:ext cx="9144000" cy="6490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D0AA77-5668-4231-AA33-DDB5E468820D}"/>
              </a:ext>
            </a:extLst>
          </p:cNvPr>
          <p:cNvSpPr txBox="1"/>
          <p:nvPr/>
        </p:nvSpPr>
        <p:spPr>
          <a:xfrm>
            <a:off x="239151" y="113832"/>
            <a:ext cx="2644726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 example of the essential work by our colleague Ivan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232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A9BA69-1057-4028-B0DA-1A4CC7DE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pic>
        <p:nvPicPr>
          <p:cNvPr id="4" name="Picture 3" descr="A picture containing circuit&#10;&#10;Description automatically generated">
            <a:extLst>
              <a:ext uri="{FF2B5EF4-FFF2-40B4-BE49-F238E27FC236}">
                <a16:creationId xmlns:a16="http://schemas.microsoft.com/office/drawing/2014/main" id="{264AD40F-2185-49F8-9D17-8E2EAA516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58766" y="1907931"/>
            <a:ext cx="5148777" cy="2896187"/>
          </a:xfrm>
          <a:prstGeom prst="rect">
            <a:avLst/>
          </a:prstGeom>
        </p:spPr>
      </p:pic>
      <p:pic>
        <p:nvPicPr>
          <p:cNvPr id="6" name="Picture 5" descr="A picture containing indoor, sitting, table&#10;&#10;Description automatically generated">
            <a:extLst>
              <a:ext uri="{FF2B5EF4-FFF2-40B4-BE49-F238E27FC236}">
                <a16:creationId xmlns:a16="http://schemas.microsoft.com/office/drawing/2014/main" id="{DF229929-0222-4D6F-AB0A-0104FE6A7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734" y="2644726"/>
            <a:ext cx="5966265" cy="335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48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 for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tests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BCABDE-30C9-4CC3-8309-4D22510DE6C7}" type="datetime1">
              <a:rPr kumimoji="0" lang="el-G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15/9/2020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9F2188-0B2E-4B28-A495-5A7C871BA28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375261"/>
            <a:ext cx="441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Gas: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freon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Rotameter and flowmeter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Pressure sensor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goal: define the tube specification for RE4.1, RE3.1 impedance boxes.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4400" y="5398593"/>
            <a:ext cx="4076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Two types of capillary: </a:t>
            </a:r>
          </a:p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OD 1.59mm, ID 0.99 mm (used for RE4) </a:t>
            </a:r>
          </a:p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OD 1.59 mm, ID 0.87 mm</a:t>
            </a:r>
          </a:p>
        </p:txBody>
      </p:sp>
      <p:pic>
        <p:nvPicPr>
          <p:cNvPr id="9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7404100" cy="413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62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Gas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System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25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2" name="Google Shape;362;p55"/>
          <p:cNvSpPr txBox="1">
            <a:spLocks/>
          </p:cNvSpPr>
          <p:nvPr/>
        </p:nvSpPr>
        <p:spPr>
          <a:xfrm>
            <a:off x="28762" y="585664"/>
            <a:ext cx="9000938" cy="566654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 err="1">
                <a:latin typeface="CMU Sans Serif Medium"/>
                <a:cs typeface="CMU Sans Serif Medium"/>
              </a:rPr>
              <a:t>Missing</a:t>
            </a:r>
            <a:r>
              <a:rPr lang="es-ES" sz="2000" b="1" dirty="0">
                <a:latin typeface="CMU Sans Serif Medium"/>
                <a:cs typeface="CMU Sans Serif Medium"/>
              </a:rPr>
              <a:t> material (</a:t>
            </a:r>
            <a:r>
              <a:rPr lang="es-ES" sz="2000" b="1" dirty="0" err="1">
                <a:latin typeface="CMU Sans Serif Medium"/>
                <a:cs typeface="CMU Sans Serif Medium"/>
              </a:rPr>
              <a:t>order</a:t>
            </a:r>
            <a:r>
              <a:rPr lang="es-ES" sz="2000" b="1" dirty="0">
                <a:latin typeface="CMU Sans Serif Medium"/>
                <a:cs typeface="CMU Sans Serif Medium"/>
              </a:rPr>
              <a:t> </a:t>
            </a:r>
            <a:r>
              <a:rPr lang="es-ES" sz="2000" b="1" dirty="0" err="1">
                <a:latin typeface="CMU Sans Serif Medium"/>
                <a:cs typeface="CMU Sans Serif Medium"/>
              </a:rPr>
              <a:t>ongoing</a:t>
            </a:r>
            <a:r>
              <a:rPr lang="es-ES" sz="2000" b="1" dirty="0">
                <a:latin typeface="CMU Sans Serif Medium"/>
                <a:cs typeface="CMU Sans Serif Medium"/>
              </a:rPr>
              <a:t>)</a:t>
            </a:r>
            <a:endParaRPr lang="es-ES" sz="2000" b="1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1) Flexible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hoses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: 40 short + 40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long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,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have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1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quote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ZEC,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expecting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a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second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one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CEIHP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this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week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 </a:t>
            </a: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2)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Swagelok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unions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flaoating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patch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panel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end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of flexible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hoses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</a:t>
            </a: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3)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Legris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unions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+ 6mm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caps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on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CH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side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of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flexible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hoses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</a:t>
            </a: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4) Drill and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tap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holes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RE-3/1 and RE-4/1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ground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cables</a:t>
            </a: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5) 2 RE-4/1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impedance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boxes 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finalized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and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tested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and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installed</a:t>
            </a:r>
            <a:endParaRPr lang="es-ES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buNone/>
            </a:pPr>
            <a:endParaRPr lang="es-ES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000" b="1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Delivered</a:t>
            </a:r>
            <a:endParaRPr lang="es-ES" b="1" u="sng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  <a:hlinkClick r:id="rId2"/>
            </a:endParaRP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  <a:hlinkClick r:id="rId2"/>
              </a:rPr>
              <a:t>https://edh.cern.ch/Document/SupplyChain/DAI/7826363</a:t>
            </a:r>
            <a:r>
              <a:rPr lang="es-ES" sz="18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40 short flexible pipes, 40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long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flexible pipes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-&gt;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Delivered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(</a:t>
            </a:r>
            <a:r>
              <a:rPr lang="es-CH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12.07.2019)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hlinkClick r:id="rId3"/>
              </a:rPr>
              <a:t>https://edh.cern.ch/Document/SupplyChain/DAI/7818647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Ferrules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CMS RPC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Impedance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Boxes,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Swagelok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material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needed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the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CMS RPC RE4/1 -&gt;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Delivered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(</a:t>
            </a:r>
            <a:r>
              <a:rPr lang="es-CH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19/06/2019)</a:t>
            </a:r>
            <a:endParaRPr lang="es-CH" sz="18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  <a:hlinkClick r:id="rId4"/>
              </a:rPr>
              <a:t>https://edh.cern.ch/Document/SupplyChain/MAG/7819757</a:t>
            </a:r>
            <a:r>
              <a:rPr lang="es-ES" sz="18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Double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ferrule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unión,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Ferr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.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Union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tube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caps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-&gt;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Delivered</a:t>
            </a:r>
            <a:endParaRPr lang="es-ES" sz="18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endParaRPr lang="es-ES" sz="1800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endParaRPr lang="es-ES" sz="2000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endParaRPr lang="en" sz="2000" b="1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/>
              <a:cs typeface="CMU Sans Serif Medium"/>
            </a:endParaRPr>
          </a:p>
        </p:txBody>
      </p:sp>
    </p:spTree>
    <p:extLst>
      <p:ext uri="{BB962C8B-B14F-4D97-AF65-F5344CB8AC3E}">
        <p14:creationId xmlns:p14="http://schemas.microsoft.com/office/powerpoint/2010/main" val="967213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62;p55">
            <a:extLst>
              <a:ext uri="{FF2B5EF4-FFF2-40B4-BE49-F238E27FC236}">
                <a16:creationId xmlns:a16="http://schemas.microsoft.com/office/drawing/2014/main" id="{284D1187-636E-4732-AC7B-B079CEC11FC9}"/>
              </a:ext>
            </a:extLst>
          </p:cNvPr>
          <p:cNvSpPr txBox="1">
            <a:spLocks/>
          </p:cNvSpPr>
          <p:nvPr/>
        </p:nvSpPr>
        <p:spPr>
          <a:xfrm>
            <a:off x="28762" y="585664"/>
            <a:ext cx="9000938" cy="566654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 err="1">
                <a:latin typeface="CMU Sans Serif Medium"/>
                <a:cs typeface="CMU Sans Serif Medium"/>
              </a:rPr>
              <a:t>Missing</a:t>
            </a:r>
            <a:r>
              <a:rPr lang="es-ES" sz="2000" b="1" dirty="0">
                <a:latin typeface="CMU Sans Serif Medium"/>
                <a:cs typeface="CMU Sans Serif Medium"/>
              </a:rPr>
              <a:t> material (</a:t>
            </a:r>
            <a:r>
              <a:rPr lang="es-ES" sz="2000" b="1" dirty="0" err="1">
                <a:latin typeface="CMU Sans Serif Medium"/>
                <a:cs typeface="CMU Sans Serif Medium"/>
              </a:rPr>
              <a:t>order</a:t>
            </a:r>
            <a:r>
              <a:rPr lang="es-ES" sz="2000" b="1" dirty="0">
                <a:latin typeface="CMU Sans Serif Medium"/>
                <a:cs typeface="CMU Sans Serif Medium"/>
              </a:rPr>
              <a:t> </a:t>
            </a:r>
            <a:r>
              <a:rPr lang="es-ES" sz="2000" b="1" dirty="0" err="1">
                <a:latin typeface="CMU Sans Serif Medium"/>
                <a:cs typeface="CMU Sans Serif Medium"/>
              </a:rPr>
              <a:t>ongoing</a:t>
            </a:r>
            <a:r>
              <a:rPr lang="es-ES" sz="2000" b="1" dirty="0">
                <a:latin typeface="CMU Sans Serif Medium"/>
                <a:cs typeface="CMU Sans Serif Medium"/>
              </a:rPr>
              <a:t>)</a:t>
            </a:r>
            <a:endParaRPr lang="es-ES" sz="2000" b="1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1) Flexible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hoses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: 40 short + 40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long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,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have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1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quote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ZEC,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expecting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a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second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one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CEIHP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this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week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 </a:t>
            </a: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2)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Swagelok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unions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flaoating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patch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panel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end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of flexible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hoses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</a:t>
            </a: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3)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Legris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unions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+ 6mm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caps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on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CH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side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of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flexible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hoses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</a:t>
            </a: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4) Drill and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tap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holes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RE-3/1 and RE-4/1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ground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cables</a:t>
            </a: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5) 2 RE-4/1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impedance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boxes 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finalized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and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tested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and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installed</a:t>
            </a:r>
            <a:endParaRPr lang="es-ES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buNone/>
            </a:pPr>
            <a:endParaRPr lang="es-ES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000" b="1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Delivered</a:t>
            </a:r>
            <a:endParaRPr lang="es-ES" b="1" u="sng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  <a:hlinkClick r:id="rId2"/>
            </a:endParaRP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  <a:hlinkClick r:id="rId2"/>
              </a:rPr>
              <a:t>https://edh.cern.ch/Document/SupplyChain/DAI/7826363</a:t>
            </a:r>
            <a:r>
              <a:rPr lang="es-ES" sz="18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40 short flexible pipes, 40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long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flexible pipes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-&gt;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Delivered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(</a:t>
            </a:r>
            <a:r>
              <a:rPr lang="es-CH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12.07.2019)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hlinkClick r:id="rId3"/>
              </a:rPr>
              <a:t>https://edh.cern.ch/Document/SupplyChain/DAI/7818647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Ferrules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CMS RPC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Impedance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Boxes,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Swagelok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material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needed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the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CMS RPC RE4/1 -&gt;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Delivered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(</a:t>
            </a:r>
            <a:r>
              <a:rPr lang="es-CH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19/06/2019)</a:t>
            </a:r>
            <a:endParaRPr lang="es-CH" sz="18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  <a:hlinkClick r:id="rId4"/>
              </a:rPr>
              <a:t>https://edh.cern.ch/Document/SupplyChain/MAG/7819757</a:t>
            </a:r>
            <a:r>
              <a:rPr lang="es-ES" sz="18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Double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ferrule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unión,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Ferr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.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Union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tube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caps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-&gt;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Delivered</a:t>
            </a:r>
            <a:endParaRPr lang="es-ES" sz="18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endParaRPr lang="es-ES" sz="1800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endParaRPr lang="es-ES" sz="2000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endParaRPr lang="en" sz="2000" b="1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/>
              <a:cs typeface="CMU Sans Serif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1437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5254E2-13CD-4E1E-9C85-36DDCB6299E3}"/>
              </a:ext>
            </a:extLst>
          </p:cNvPr>
          <p:cNvSpPr txBox="1"/>
          <p:nvPr/>
        </p:nvSpPr>
        <p:spPr>
          <a:xfrm>
            <a:off x="1237958" y="1252025"/>
            <a:ext cx="61335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Status of the Gas system</a:t>
            </a:r>
          </a:p>
          <a:p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dirty="0"/>
              <a:t>RE+4/1 is complete</a:t>
            </a:r>
          </a:p>
          <a:p>
            <a:pPr algn="ctr"/>
            <a:r>
              <a:rPr lang="en-US" sz="2400" dirty="0"/>
              <a:t>RE+3/1 is complete</a:t>
            </a:r>
          </a:p>
          <a:p>
            <a:pPr algn="ctr"/>
            <a:r>
              <a:rPr lang="en-US" sz="2400" dirty="0"/>
              <a:t>RE-3/1 is complete</a:t>
            </a:r>
          </a:p>
          <a:p>
            <a:pPr algn="ctr"/>
            <a:r>
              <a:rPr lang="en-US" sz="2400" dirty="0"/>
              <a:t>RE-4/1 will be complete week 39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80836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Readiness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and Schedule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7BFC73-A1C9-1C46-93F4-A647C0198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5101"/>
            <a:ext cx="9144000" cy="17116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8B35C4E-5CF0-7F40-B4B8-5383544B8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" y="584776"/>
            <a:ext cx="9144000" cy="5389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D0C1DDD-169B-1B4B-B7EF-C0DFDF211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" y="3198235"/>
            <a:ext cx="9144000" cy="170435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96D2003-1030-B044-8740-A58D54838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" y="3007077"/>
            <a:ext cx="9144000" cy="2256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43730D-DD4C-BD4A-BAD3-7923054D5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" y="2807123"/>
            <a:ext cx="9144000" cy="23446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16EA060-8696-CA4B-9CD1-A5BDD278F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1" y="1129118"/>
            <a:ext cx="9144000" cy="17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98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9;p39"/>
          <p:cNvSpPr txBox="1">
            <a:spLocks/>
          </p:cNvSpPr>
          <p:nvPr/>
        </p:nvSpPr>
        <p:spPr>
          <a:xfrm>
            <a:off x="623400" y="1232678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RE-3/1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 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Thu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13/06/19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Tue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25/06/19 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(Done)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RE+4/1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14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Fri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02/08/19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21/08/19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(Done)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FF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RE+3/1 cable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10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Fri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24/04/20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Mon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11/05/20 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(Done)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FF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RE-4/1 cable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9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Fri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29/05/20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Thu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11/06/20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Ready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)</a:t>
            </a:r>
            <a:endParaRPr lang="es-ES" sz="1500" dirty="0">
              <a:solidFill>
                <a:srgbClr val="222222"/>
              </a:solidFill>
              <a:latin typeface="CMU Sans Serif Medium"/>
              <a:cs typeface="CMU Sans Serif Medium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s-ES" sz="16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s-ES" sz="16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s-ES" sz="1600" dirty="0" err="1">
                <a:latin typeface="CMU Sans Serif Medium"/>
                <a:cs typeface="CMU Sans Serif Medium"/>
              </a:rPr>
              <a:t>Optical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fibre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from</a:t>
            </a:r>
            <a:r>
              <a:rPr lang="es-ES" sz="1600" dirty="0">
                <a:latin typeface="CMU Sans Serif Medium"/>
                <a:cs typeface="CMU Sans Serif Medium"/>
              </a:rPr>
              <a:t> UXC </a:t>
            </a:r>
            <a:r>
              <a:rPr lang="es-ES" sz="1600" dirty="0" err="1">
                <a:latin typeface="CMU Sans Serif Medium"/>
                <a:cs typeface="CMU Sans Serif Medium"/>
              </a:rPr>
              <a:t>to</a:t>
            </a:r>
            <a:r>
              <a:rPr lang="es-ES" sz="1600" dirty="0">
                <a:latin typeface="CMU Sans Serif Medium"/>
                <a:cs typeface="CMU Sans Serif Medium"/>
              </a:rPr>
              <a:t> USC: </a:t>
            </a:r>
          </a:p>
          <a:p>
            <a:pPr marL="285750" indent="-285750">
              <a:spcAft>
                <a:spcPts val="1600"/>
              </a:spcAft>
              <a:buFont typeface="Wingdings" charset="2"/>
              <a:buChar char="ü"/>
            </a:pPr>
            <a:r>
              <a:rPr lang="es-ES" sz="1600" b="1" dirty="0">
                <a:latin typeface="CMU Sans Serif Medium"/>
                <a:cs typeface="CMU Sans Serif Medium"/>
              </a:rPr>
              <a:t>Positive </a:t>
            </a:r>
            <a:r>
              <a:rPr lang="es-ES" sz="1600" b="1" dirty="0" err="1">
                <a:latin typeface="CMU Sans Serif Medium"/>
                <a:cs typeface="CMU Sans Serif Medium"/>
              </a:rPr>
              <a:t>side</a:t>
            </a:r>
            <a:r>
              <a:rPr lang="es-ES" sz="1600" b="1" dirty="0">
                <a:latin typeface="CMU Sans Serif Medium"/>
                <a:cs typeface="CMU Sans Serif Medium"/>
              </a:rPr>
              <a:t>: 14-20.May.2020 (5 </a:t>
            </a:r>
            <a:r>
              <a:rPr lang="es-ES" sz="1600" b="1" dirty="0" err="1">
                <a:latin typeface="CMU Sans Serif Medium"/>
                <a:cs typeface="CMU Sans Serif Medium"/>
              </a:rPr>
              <a:t>days</a:t>
            </a:r>
            <a:r>
              <a:rPr lang="es-ES" sz="1600" b="1" dirty="0">
                <a:latin typeface="CMU Sans Serif Medium"/>
                <a:cs typeface="CMU Sans Serif Medium"/>
              </a:rPr>
              <a:t>)</a:t>
            </a:r>
          </a:p>
          <a:p>
            <a:pPr marL="285750" indent="-285750">
              <a:spcAft>
                <a:spcPts val="1600"/>
              </a:spcAft>
              <a:buFont typeface="Wingdings" charset="2"/>
              <a:buChar char="ü"/>
            </a:pPr>
            <a:r>
              <a:rPr lang="es-ES" sz="1600" dirty="0" err="1">
                <a:latin typeface="CMU Sans Serif Medium"/>
                <a:cs typeface="CMU Sans Serif Medium"/>
              </a:rPr>
              <a:t>Negative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side</a:t>
            </a:r>
            <a:r>
              <a:rPr lang="es-ES" sz="1600" dirty="0">
                <a:latin typeface="CMU Sans Serif Medium"/>
                <a:cs typeface="CMU Sans Serif Medium"/>
              </a:rPr>
              <a:t>: </a:t>
            </a:r>
            <a:r>
              <a:rPr lang="es-ES" sz="1600" dirty="0" err="1">
                <a:latin typeface="CMU Sans Serif Medium"/>
                <a:cs typeface="CMU Sans Serif Medium"/>
              </a:rPr>
              <a:t>after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the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end</a:t>
            </a:r>
            <a:r>
              <a:rPr lang="es-ES" sz="1600" dirty="0">
                <a:latin typeface="CMU Sans Serif Medium"/>
                <a:cs typeface="CMU Sans Serif Medium"/>
              </a:rPr>
              <a:t> of </a:t>
            </a:r>
            <a:r>
              <a:rPr lang="es-ES" sz="1600" dirty="0" err="1">
                <a:latin typeface="CMU Sans Serif Medium"/>
                <a:cs typeface="CMU Sans Serif Medium"/>
              </a:rPr>
              <a:t>the</a:t>
            </a:r>
            <a:r>
              <a:rPr lang="es-ES" sz="1600" dirty="0">
                <a:latin typeface="CMU Sans Serif Medium"/>
                <a:cs typeface="CMU Sans Serif Medium"/>
              </a:rPr>
              <a:t> muon </a:t>
            </a:r>
            <a:r>
              <a:rPr lang="es-ES" sz="1600" dirty="0" err="1">
                <a:latin typeface="CMU Sans Serif Medium"/>
                <a:cs typeface="CMU Sans Serif Medium"/>
              </a:rPr>
              <a:t>critical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path</a:t>
            </a:r>
            <a:endParaRPr lang="es-ES" sz="1600" dirty="0">
              <a:latin typeface="CMU Sans Serif Medium"/>
              <a:cs typeface="CMU Sans Serif Medium"/>
            </a:endParaRPr>
          </a:p>
          <a:p>
            <a:pPr marL="0" indent="0">
              <a:spcAft>
                <a:spcPts val="1600"/>
              </a:spcAft>
              <a:buFont typeface="Arial"/>
              <a:buNone/>
            </a:pPr>
            <a:endParaRPr lang="es-E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Readiness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and Schedule</a:t>
            </a:r>
          </a:p>
        </p:txBody>
      </p:sp>
    </p:spTree>
    <p:extLst>
      <p:ext uri="{BB962C8B-B14F-4D97-AF65-F5344CB8AC3E}">
        <p14:creationId xmlns:p14="http://schemas.microsoft.com/office/powerpoint/2010/main" val="1192165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2A2713-9AFB-4C78-9894-3C9324F8C948}"/>
              </a:ext>
            </a:extLst>
          </p:cNvPr>
          <p:cNvSpPr txBox="1"/>
          <p:nvPr/>
        </p:nvSpPr>
        <p:spPr>
          <a:xfrm>
            <a:off x="815926" y="1294227"/>
            <a:ext cx="6991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High voltage cables on the YE3 linking to YE1 for RE3/1 and RE4/1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74764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9;p39"/>
          <p:cNvSpPr txBox="1">
            <a:spLocks/>
          </p:cNvSpPr>
          <p:nvPr/>
        </p:nvSpPr>
        <p:spPr>
          <a:xfrm>
            <a:off x="623400" y="1232678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Gas and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cooling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-&gt; ZEC </a:t>
            </a:r>
          </a:p>
          <a:p>
            <a:pPr marL="0" indent="0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Optical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Fibers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-&gt;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Russian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team</a:t>
            </a: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High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Voltage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-&gt;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Russian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team</a:t>
            </a: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Low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Voltage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-&gt;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Russian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team</a:t>
            </a: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1600" dirty="0"/>
          </a:p>
          <a:p>
            <a:pPr marL="0" indent="0">
              <a:spcBef>
                <a:spcPts val="0"/>
              </a:spcBef>
              <a:buNone/>
            </a:pPr>
            <a:endParaRPr lang="es-ES" sz="1600" dirty="0"/>
          </a:p>
          <a:p>
            <a:pPr marL="0" indent="0">
              <a:spcBef>
                <a:spcPts val="0"/>
              </a:spcBef>
              <a:buNone/>
            </a:pPr>
            <a:endParaRPr lang="es-E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Manpower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for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installation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37453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2418379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Thanks</a:t>
            </a:r>
            <a:r>
              <a:rPr lang="es-ES" sz="6600" dirty="0">
                <a:solidFill>
                  <a:srgbClr val="B94543"/>
                </a:solidFill>
                <a:latin typeface="CMU Sans Serif Medium"/>
                <a:cs typeface="CMU Sans Serif Medium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1907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2418379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Backup</a:t>
            </a:r>
            <a:r>
              <a:rPr lang="es-ES" sz="6600" dirty="0">
                <a:solidFill>
                  <a:srgbClr val="B94543"/>
                </a:solidFill>
                <a:latin typeface="CMU Sans Serif Medium"/>
                <a:cs typeface="CMU Sans Serif Medium"/>
              </a:rPr>
              <a:t> </a:t>
            </a:r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Slides</a:t>
            </a:r>
            <a:endParaRPr lang="es-ES" sz="6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32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A2BC8-47B8-464C-A3A2-C438E034BB6D}"/>
              </a:ext>
            </a:extLst>
          </p:cNvPr>
          <p:cNvSpPr txBox="1"/>
          <p:nvPr/>
        </p:nvSpPr>
        <p:spPr>
          <a:xfrm>
            <a:off x="0" y="4728415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https://twiki.cern.ch/twiki/bin/viewauth/CMS/Services_RPCPhase2Upgrade#Inox_pipes_Details</a:t>
            </a:r>
            <a:endParaRPr lang="en-GB" dirty="0"/>
          </a:p>
          <a:p>
            <a:endParaRPr lang="en-GB" dirty="0"/>
          </a:p>
          <a:p>
            <a:r>
              <a:rPr lang="en-GB" dirty="0"/>
              <a:t>This presentation;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2973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33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High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12" name="Google Shape;250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6422" y="759889"/>
            <a:ext cx="6051938" cy="56535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/>
          <p:cNvSpPr/>
          <p:nvPr/>
        </p:nvSpPr>
        <p:spPr>
          <a:xfrm>
            <a:off x="184535" y="3013388"/>
            <a:ext cx="85578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All</a:t>
            </a:r>
            <a:r>
              <a:rPr lang="es-ES" sz="6600" dirty="0">
                <a:solidFill>
                  <a:srgbClr val="B94543"/>
                </a:solidFill>
                <a:latin typeface="CMU Sans Serif Medium"/>
                <a:cs typeface="CMU Sans Serif Medium"/>
              </a:rPr>
              <a:t> cables </a:t>
            </a:r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tested</a:t>
            </a:r>
            <a:r>
              <a:rPr lang="es-ES" sz="6600" dirty="0">
                <a:solidFill>
                  <a:srgbClr val="B94543"/>
                </a:solidFill>
                <a:latin typeface="CMU Sans Serif Medium"/>
                <a:cs typeface="CMU Sans Serif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43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34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Low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8" name="Google Shape;273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261" y="584776"/>
            <a:ext cx="9013740" cy="5849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316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35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Low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6" name="Google Shape;280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84776"/>
            <a:ext cx="9032051" cy="5892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925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36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Google Shape;219;p39"/>
          <p:cNvSpPr txBox="1">
            <a:spLocks/>
          </p:cNvSpPr>
          <p:nvPr/>
        </p:nvSpPr>
        <p:spPr>
          <a:xfrm>
            <a:off x="623400" y="1232678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RE-3/1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 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Thu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13/06/19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Tue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25/06/19 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(Done)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RE+4/1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14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Fri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02/08/19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21/08/19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(Done)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FF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RE+3/1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11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13/05/20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27/05/20 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Ready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, 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cooling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incomplete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FF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RE-4/1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10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15/04/20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Tue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28/04/20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Ready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, 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cooling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incomplete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)</a:t>
            </a:r>
            <a:endParaRPr lang="es-ES" sz="1500" dirty="0">
              <a:solidFill>
                <a:srgbClr val="222222"/>
              </a:solidFill>
              <a:latin typeface="CMU Sans Serif Medium"/>
              <a:cs typeface="CMU Sans Serif Medium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s-ES" sz="16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s-ES" sz="16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s-ES" sz="1600" dirty="0" err="1">
                <a:latin typeface="CMU Sans Serif Medium"/>
                <a:cs typeface="CMU Sans Serif Medium"/>
              </a:rPr>
              <a:t>Optical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fibre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from</a:t>
            </a:r>
            <a:r>
              <a:rPr lang="es-ES" sz="1600" dirty="0">
                <a:latin typeface="CMU Sans Serif Medium"/>
                <a:cs typeface="CMU Sans Serif Medium"/>
              </a:rPr>
              <a:t> UXC </a:t>
            </a:r>
            <a:r>
              <a:rPr lang="es-ES" sz="1600" dirty="0" err="1">
                <a:latin typeface="CMU Sans Serif Medium"/>
                <a:cs typeface="CMU Sans Serif Medium"/>
              </a:rPr>
              <a:t>to</a:t>
            </a:r>
            <a:r>
              <a:rPr lang="es-ES" sz="1600" dirty="0">
                <a:latin typeface="CMU Sans Serif Medium"/>
                <a:cs typeface="CMU Sans Serif Medium"/>
              </a:rPr>
              <a:t> USC: </a:t>
            </a:r>
          </a:p>
          <a:p>
            <a:pPr marL="285750" indent="-285750">
              <a:spcAft>
                <a:spcPts val="1600"/>
              </a:spcAft>
              <a:buFont typeface="Wingdings" charset="2"/>
              <a:buChar char="ü"/>
            </a:pPr>
            <a:r>
              <a:rPr lang="es-ES" sz="1600" dirty="0">
                <a:latin typeface="CMU Sans Serif Medium"/>
                <a:cs typeface="CMU Sans Serif Medium"/>
              </a:rPr>
              <a:t>Positive </a:t>
            </a:r>
            <a:r>
              <a:rPr lang="es-ES" sz="1600" dirty="0" err="1">
                <a:latin typeface="CMU Sans Serif Medium"/>
                <a:cs typeface="CMU Sans Serif Medium"/>
              </a:rPr>
              <a:t>side</a:t>
            </a:r>
            <a:r>
              <a:rPr lang="es-ES" sz="1600" dirty="0">
                <a:latin typeface="CMU Sans Serif Medium"/>
                <a:cs typeface="CMU Sans Serif Medium"/>
              </a:rPr>
              <a:t>: 04-11.May.2020 (6 </a:t>
            </a:r>
            <a:r>
              <a:rPr lang="es-ES" sz="1600" dirty="0" err="1">
                <a:latin typeface="CMU Sans Serif Medium"/>
                <a:cs typeface="CMU Sans Serif Medium"/>
              </a:rPr>
              <a:t>days</a:t>
            </a:r>
            <a:r>
              <a:rPr lang="es-ES" sz="1600" dirty="0">
                <a:latin typeface="CMU Sans Serif Medium"/>
                <a:cs typeface="CMU Sans Serif Medium"/>
              </a:rPr>
              <a:t>)</a:t>
            </a:r>
          </a:p>
          <a:p>
            <a:pPr marL="285750" indent="-285750">
              <a:spcAft>
                <a:spcPts val="1600"/>
              </a:spcAft>
              <a:buFont typeface="Wingdings" charset="2"/>
              <a:buChar char="ü"/>
            </a:pPr>
            <a:r>
              <a:rPr lang="es-ES" sz="1600" dirty="0" err="1">
                <a:latin typeface="CMU Sans Serif Medium"/>
                <a:cs typeface="CMU Sans Serif Medium"/>
              </a:rPr>
              <a:t>Negative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side</a:t>
            </a:r>
            <a:r>
              <a:rPr lang="es-ES" sz="1600" dirty="0">
                <a:latin typeface="CMU Sans Serif Medium"/>
                <a:cs typeface="CMU Sans Serif Medium"/>
              </a:rPr>
              <a:t>: </a:t>
            </a:r>
            <a:r>
              <a:rPr lang="es-ES" sz="1600" dirty="0" err="1">
                <a:latin typeface="CMU Sans Serif Medium"/>
                <a:cs typeface="CMU Sans Serif Medium"/>
              </a:rPr>
              <a:t>after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the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end</a:t>
            </a:r>
            <a:r>
              <a:rPr lang="es-ES" sz="1600" dirty="0">
                <a:latin typeface="CMU Sans Serif Medium"/>
                <a:cs typeface="CMU Sans Serif Medium"/>
              </a:rPr>
              <a:t> of </a:t>
            </a:r>
            <a:r>
              <a:rPr lang="es-ES" sz="1600" dirty="0" err="1">
                <a:latin typeface="CMU Sans Serif Medium"/>
                <a:cs typeface="CMU Sans Serif Medium"/>
              </a:rPr>
              <a:t>the</a:t>
            </a:r>
            <a:r>
              <a:rPr lang="es-ES" sz="1600" dirty="0">
                <a:latin typeface="CMU Sans Serif Medium"/>
                <a:cs typeface="CMU Sans Serif Medium"/>
              </a:rPr>
              <a:t> muon </a:t>
            </a:r>
            <a:r>
              <a:rPr lang="es-ES" sz="1600" dirty="0" err="1">
                <a:latin typeface="CMU Sans Serif Medium"/>
                <a:cs typeface="CMU Sans Serif Medium"/>
              </a:rPr>
              <a:t>critical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path</a:t>
            </a:r>
            <a:endParaRPr lang="es-ES" sz="1600" dirty="0">
              <a:latin typeface="CMU Sans Serif Medium"/>
              <a:cs typeface="CMU Sans Serif Medium"/>
            </a:endParaRPr>
          </a:p>
          <a:p>
            <a:pPr marL="0" indent="0">
              <a:spcAft>
                <a:spcPts val="1600"/>
              </a:spcAft>
              <a:buFont typeface="Arial"/>
              <a:buNone/>
            </a:pPr>
            <a:endParaRPr lang="es-E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Readiness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and Schedule  (to be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updated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8077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37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Labeling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Status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today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graphicFrame>
        <p:nvGraphicFramePr>
          <p:cNvPr id="8" name="Google Shape;371;p56"/>
          <p:cNvGraphicFramePr/>
          <p:nvPr>
            <p:extLst>
              <p:ext uri="{D42A27DB-BD31-4B8C-83A1-F6EECF244321}">
                <p14:modId xmlns:p14="http://schemas.microsoft.com/office/powerpoint/2010/main" val="784083136"/>
              </p:ext>
            </p:extLst>
          </p:nvPr>
        </p:nvGraphicFramePr>
        <p:xfrm>
          <a:off x="265361" y="835876"/>
          <a:ext cx="8440925" cy="53400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2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5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56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7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Location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Printed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Installed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Individual Labels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Copies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Comments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RE+3/1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RE-3/1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68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RE+4/1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July finished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RE-4/1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Fatma, Gamal, Ekhlas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 July finished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RE+3/1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RE-3/1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429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RE+4/1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Fatma, Gamal, Ekhlas, Manuel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Correction done on UXC by Daniel and Andres, missing chamber</a:t>
                      </a:r>
                      <a:r>
                        <a:rPr lang="en" sz="1200" baseline="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side</a:t>
                      </a:r>
                      <a:endParaRPr lang="en" sz="1200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RE-4/1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Fatma, Gamal, Ekhlas, Manuel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Correction done on </a:t>
                      </a:r>
                      <a:r>
                        <a:rPr lang="en-US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904</a:t>
                      </a:r>
                      <a:r>
                        <a:rPr lang="en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by </a:t>
                      </a:r>
                      <a:r>
                        <a:rPr lang="en-US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Manuel</a:t>
                      </a:r>
                      <a:r>
                        <a:rPr lang="en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and Andres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Fiber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RE+3/1 Cable 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Fiber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RE-3/1 Cable 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7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Fiber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RE+4/1 Cable 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Correction done on 904 by Daniel and Andres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39912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Fiber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RE-4/1 Cable 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Correction done on UXC by Daniel and Andres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583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High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Google Shape;236;p41"/>
          <p:cNvSpPr txBox="1">
            <a:spLocks/>
          </p:cNvSpPr>
          <p:nvPr/>
        </p:nvSpPr>
        <p:spPr>
          <a:xfrm>
            <a:off x="103743" y="1203750"/>
            <a:ext cx="5959432" cy="2934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Cables certified up to 15 kV during one hour.</a:t>
            </a:r>
          </a:p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144 Cables tested -&gt; 143 Ok / 1 Rejected and fixed.</a:t>
            </a: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endParaRPr lang="en-US" sz="1800" dirty="0"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sz="1800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Installed: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For </a:t>
            </a:r>
            <a:r>
              <a:rPr lang="mr-IN" sz="1800" dirty="0">
                <a:latin typeface="CMU Sans Serif Medium"/>
                <a:cs typeface="CMU Sans Serif Medium"/>
              </a:rPr>
              <a:t>RE+4/1</a:t>
            </a:r>
            <a:r>
              <a:rPr lang="en-US" sz="1800" dirty="0">
                <a:latin typeface="CMU Sans Serif Medium"/>
                <a:cs typeface="CMU Sans Serif Medium"/>
              </a:rPr>
              <a:t>: 36 cables </a:t>
            </a:r>
            <a:r>
              <a:rPr lang="en-GB" sz="1800" dirty="0">
                <a:latin typeface="CMU Sans Serif Medium"/>
                <a:ea typeface="Calibri"/>
                <a:cs typeface="CMU Sans Serif Medium"/>
                <a:sym typeface="Calibri"/>
              </a:rPr>
              <a:t>from chamber to YE+1 patch panel</a:t>
            </a:r>
            <a:endParaRPr lang="en-US" sz="1800" dirty="0">
              <a:latin typeface="CMU Sans Serif Medium"/>
              <a:cs typeface="CMU Sans Serif Medium"/>
            </a:endParaRP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For </a:t>
            </a:r>
            <a:r>
              <a:rPr lang="mr-IN" sz="1800" dirty="0">
                <a:latin typeface="CMU Sans Serif Medium"/>
                <a:cs typeface="CMU Sans Serif Medium"/>
              </a:rPr>
              <a:t>RE</a:t>
            </a:r>
            <a:r>
              <a:rPr lang="en-US" sz="1800" dirty="0">
                <a:latin typeface="CMU Sans Serif Medium"/>
                <a:cs typeface="CMU Sans Serif Medium"/>
              </a:rPr>
              <a:t>-3</a:t>
            </a:r>
            <a:r>
              <a:rPr lang="mr-IN" sz="1800" dirty="0">
                <a:latin typeface="CMU Sans Serif Medium"/>
                <a:cs typeface="CMU Sans Serif Medium"/>
              </a:rPr>
              <a:t>/1</a:t>
            </a:r>
            <a:r>
              <a:rPr lang="en-US" sz="1800" dirty="0">
                <a:latin typeface="CMU Sans Serif Medium"/>
                <a:cs typeface="CMU Sans Serif Medium"/>
              </a:rPr>
              <a:t>: 36 cables </a:t>
            </a:r>
            <a:r>
              <a:rPr lang="en-GB" sz="1800" dirty="0">
                <a:latin typeface="CMU Sans Serif Medium"/>
                <a:ea typeface="Calibri"/>
                <a:cs typeface="CMU Sans Serif Medium"/>
                <a:sym typeface="Calibri"/>
              </a:rPr>
              <a:t>from chamber to YE-1 patch panel</a:t>
            </a:r>
          </a:p>
          <a:p>
            <a:pPr marL="292100" indent="-2857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panose="05000000000000000000" pitchFamily="2" charset="2"/>
              <a:buChar char="ü"/>
            </a:pPr>
            <a:r>
              <a:rPr lang="en-GB" sz="1800" dirty="0">
                <a:latin typeface="CMU Sans Serif Medium"/>
                <a:cs typeface="CMU Sans Serif Medium"/>
              </a:rPr>
              <a:t>For RE+3/1: 36 cables from chamber to YE-1 patch panel</a:t>
            </a:r>
            <a:endParaRPr lang="en-US" sz="1800" dirty="0"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endParaRPr lang="en-US" sz="1800" b="1" dirty="0">
              <a:solidFill>
                <a:srgbClr val="BA4543"/>
              </a:solidFill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endParaRPr lang="en-US" sz="1800" b="1" dirty="0">
              <a:solidFill>
                <a:srgbClr val="BA4543"/>
              </a:solidFill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sz="1800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To be completed: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For </a:t>
            </a:r>
            <a:r>
              <a:rPr lang="mr-IN" sz="1800" dirty="0">
                <a:latin typeface="CMU Sans Serif Medium"/>
                <a:cs typeface="CMU Sans Serif Medium"/>
              </a:rPr>
              <a:t>RE</a:t>
            </a:r>
            <a:r>
              <a:rPr lang="en-US" sz="1800" dirty="0">
                <a:latin typeface="CMU Sans Serif Medium"/>
                <a:cs typeface="CMU Sans Serif Medium"/>
              </a:rPr>
              <a:t>-4</a:t>
            </a:r>
            <a:r>
              <a:rPr lang="mr-IN" sz="1800" dirty="0">
                <a:latin typeface="CMU Sans Serif Medium"/>
                <a:cs typeface="CMU Sans Serif Medium"/>
              </a:rPr>
              <a:t>/1</a:t>
            </a:r>
            <a:r>
              <a:rPr lang="en-US" sz="1800" dirty="0">
                <a:latin typeface="CMU Sans Serif Medium"/>
                <a:cs typeface="CMU Sans Serif Medium"/>
              </a:rPr>
              <a:t>: 36 cables </a:t>
            </a:r>
            <a:r>
              <a:rPr lang="en-US" sz="1800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[Ready to be installed week 39]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Cable </a:t>
            </a:r>
            <a:r>
              <a:rPr lang="en-US" sz="1800" dirty="0" err="1">
                <a:latin typeface="CMU Sans Serif Medium"/>
                <a:cs typeface="CMU Sans Serif Medium"/>
              </a:rPr>
              <a:t>connectorisation</a:t>
            </a:r>
            <a:r>
              <a:rPr lang="en-US" sz="1800" dirty="0">
                <a:latin typeface="CMU Sans Serif Medium"/>
                <a:cs typeface="CMU Sans Serif Medium"/>
              </a:rPr>
              <a:t> in UXC/USC.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Patch panel modification in UXC.</a:t>
            </a:r>
          </a:p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endParaRPr lang="en-US" sz="1800" dirty="0"/>
          </a:p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AutoNum type="arabicPeriod"/>
            </a:pPr>
            <a:endParaRPr lang="en-US" sz="1800" dirty="0"/>
          </a:p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AutoNum type="arabicPeriod"/>
            </a:pPr>
            <a:endParaRPr lang="en-US" sz="2000" dirty="0"/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sz="2000" dirty="0"/>
              <a:t> </a:t>
            </a:r>
            <a:endParaRPr lang="en" sz="2000" dirty="0"/>
          </a:p>
          <a:p>
            <a:pPr marL="457200" indent="-330200" algn="just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ts val="2000"/>
              <a:buFont typeface="Calibri"/>
              <a:buNone/>
            </a:pPr>
            <a:endParaRPr lang="en" sz="2000" dirty="0"/>
          </a:p>
        </p:txBody>
      </p:sp>
      <p:sp>
        <p:nvSpPr>
          <p:cNvPr id="15" name="Google Shape;243;p41"/>
          <p:cNvSpPr txBox="1"/>
          <p:nvPr/>
        </p:nvSpPr>
        <p:spPr>
          <a:xfrm>
            <a:off x="103743" y="489528"/>
            <a:ext cx="6321300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Thanks to: Fatma, Manuel, Margarida, Darwish</a:t>
            </a:r>
            <a:endParaRPr dirty="0">
              <a:solidFill>
                <a:srgbClr val="BA4543"/>
              </a:solidFill>
              <a:latin typeface="CMU Sans Serif Medium"/>
              <a:ea typeface="Calibri"/>
              <a:cs typeface="CMU Sans Serif Medium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  <a:hlinkClick r:id="rId2"/>
              </a:rPr>
              <a:t>https://indico.cern.ch/event/835724/</a:t>
            </a:r>
            <a:r>
              <a:rPr lang="en-US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 </a:t>
            </a:r>
            <a:endParaRPr dirty="0">
              <a:solidFill>
                <a:srgbClr val="BA4543"/>
              </a:solidFill>
              <a:latin typeface="CMU Sans Serif Medium"/>
              <a:ea typeface="Calibri"/>
              <a:cs typeface="CMU Sans Serif Medium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310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103" t="1306" r="2542" b="6085"/>
          <a:stretch/>
        </p:blipFill>
        <p:spPr>
          <a:xfrm rot="16200000">
            <a:off x="488504" y="-170383"/>
            <a:ext cx="5143501" cy="6078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045" y="857250"/>
            <a:ext cx="2434792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EFF32F-AD6B-49BA-BBF1-DEFB7D824F1E}"/>
              </a:ext>
            </a:extLst>
          </p:cNvPr>
          <p:cNvSpPr txBox="1"/>
          <p:nvPr/>
        </p:nvSpPr>
        <p:spPr>
          <a:xfrm>
            <a:off x="6003466" y="5893485"/>
            <a:ext cx="2060759" cy="66118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Mini Cable chains linking YE3 to YE1</a:t>
            </a:r>
            <a:endParaRPr lang="en-GB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D33B26-454F-4D08-859A-D5FE640F20C4}"/>
              </a:ext>
            </a:extLst>
          </p:cNvPr>
          <p:cNvCxnSpPr>
            <a:cxnSpLocks/>
          </p:cNvCxnSpPr>
          <p:nvPr/>
        </p:nvCxnSpPr>
        <p:spPr>
          <a:xfrm flipV="1">
            <a:off x="6625883" y="4107766"/>
            <a:ext cx="970671" cy="17334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E8C1E8-89AF-47CA-A2B7-3E085DCAC9AA}"/>
              </a:ext>
            </a:extLst>
          </p:cNvPr>
          <p:cNvSpPr txBox="1"/>
          <p:nvPr/>
        </p:nvSpPr>
        <p:spPr>
          <a:xfrm>
            <a:off x="7470644" y="693686"/>
            <a:ext cx="69205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YE3 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2C731-2FB7-451B-940E-ABDCC2DAD2FE}"/>
              </a:ext>
            </a:extLst>
          </p:cNvPr>
          <p:cNvSpPr txBox="1"/>
          <p:nvPr/>
        </p:nvSpPr>
        <p:spPr>
          <a:xfrm>
            <a:off x="3571548" y="3065823"/>
            <a:ext cx="69205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YE3 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BA29E-7CB3-45B5-9249-A82C0709927D}"/>
              </a:ext>
            </a:extLst>
          </p:cNvPr>
          <p:cNvSpPr txBox="1"/>
          <p:nvPr/>
        </p:nvSpPr>
        <p:spPr>
          <a:xfrm>
            <a:off x="5677214" y="4107766"/>
            <a:ext cx="84476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YE1 PP </a:t>
            </a:r>
            <a:endParaRPr lang="en-GB" dirty="0"/>
          </a:p>
        </p:txBody>
      </p:sp>
      <p:pic>
        <p:nvPicPr>
          <p:cNvPr id="17" name="Picture 16" descr="A picture containing person, standing, holding, wearing&#10;&#10;Description automatically generated">
            <a:extLst>
              <a:ext uri="{FF2B5EF4-FFF2-40B4-BE49-F238E27FC236}">
                <a16:creationId xmlns:a16="http://schemas.microsoft.com/office/drawing/2014/main" id="{79666A60-9A50-447E-AAD4-5321C210C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7" y="4925991"/>
            <a:ext cx="3021147" cy="16993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C4FB03-8222-499B-AF92-29AD5BDDF1F1}"/>
              </a:ext>
            </a:extLst>
          </p:cNvPr>
          <p:cNvSpPr txBox="1"/>
          <p:nvPr/>
        </p:nvSpPr>
        <p:spPr>
          <a:xfrm>
            <a:off x="2489114" y="5800333"/>
            <a:ext cx="259697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Russian team cabling of the Mini Cable chains linking YE3 to YE1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241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8FA7174E-E118-4172-93CA-38FDFB332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136525"/>
            <a:ext cx="4572000" cy="2571750"/>
          </a:xfrm>
          <a:prstGeom prst="rect">
            <a:avLst/>
          </a:prstGeom>
        </p:spPr>
      </p:pic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2816B4FD-8C8B-4BA0-B7F2-ACFA3B516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7" y="3013661"/>
            <a:ext cx="4572001" cy="25717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F4133-DC51-4B68-B9D9-06027367955C}"/>
              </a:ext>
            </a:extLst>
          </p:cNvPr>
          <p:cNvSpPr txBox="1"/>
          <p:nvPr/>
        </p:nvSpPr>
        <p:spPr>
          <a:xfrm>
            <a:off x="4783015" y="633046"/>
            <a:ext cx="4149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RE1/1 HV cables removed to allow for the RE3/1 &amp; RE4/1 HV cables to come down from the Mini cable chain to the YE1 PP</a:t>
            </a:r>
            <a:endParaRPr lang="en-GB" dirty="0"/>
          </a:p>
        </p:txBody>
      </p:sp>
      <p:pic>
        <p:nvPicPr>
          <p:cNvPr id="11" name="Picture 10" descr="A circuit board&#10;&#10;Description automatically generated">
            <a:extLst>
              <a:ext uri="{FF2B5EF4-FFF2-40B4-BE49-F238E27FC236}">
                <a16:creationId xmlns:a16="http://schemas.microsoft.com/office/drawing/2014/main" id="{18AC9FEE-7355-410B-90D3-76786C0EE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2" t="32543" r="58410" b="38466"/>
          <a:stretch/>
        </p:blipFill>
        <p:spPr>
          <a:xfrm>
            <a:off x="2427528" y="4544887"/>
            <a:ext cx="1814732" cy="1457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CF8E3-B22B-490C-AE3A-112D6679A836}"/>
              </a:ext>
            </a:extLst>
          </p:cNvPr>
          <p:cNvSpPr txBox="1"/>
          <p:nvPr/>
        </p:nvSpPr>
        <p:spPr>
          <a:xfrm>
            <a:off x="689315" y="6002172"/>
            <a:ext cx="181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Jupiters</a:t>
            </a:r>
            <a:r>
              <a:rPr lang="en-US" dirty="0"/>
              <a:t> arrived at the YE1 PP</a:t>
            </a:r>
            <a:endParaRPr lang="en-GB" dirty="0"/>
          </a:p>
        </p:txBody>
      </p:sp>
      <p:pic>
        <p:nvPicPr>
          <p:cNvPr id="14" name="Picture 13" descr="A picture containing computer, person&#10;&#10;Description automatically generated">
            <a:extLst>
              <a:ext uri="{FF2B5EF4-FFF2-40B4-BE49-F238E27FC236}">
                <a16:creationId xmlns:a16="http://schemas.microsoft.com/office/drawing/2014/main" id="{B183F92A-D68E-4772-BC2A-A3ACE7D4D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990" y="2708275"/>
            <a:ext cx="3540370" cy="19914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CC00DA-B2A4-4A75-A59A-8D7F9C0F072B}"/>
              </a:ext>
            </a:extLst>
          </p:cNvPr>
          <p:cNvSpPr txBox="1"/>
          <p:nvPr/>
        </p:nvSpPr>
        <p:spPr>
          <a:xfrm>
            <a:off x="6501828" y="4891948"/>
            <a:ext cx="181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Cabling in the mini cable chains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050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3FB04892-94E4-4E8D-B60C-542EB0150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286" y="2749585"/>
            <a:ext cx="2203792" cy="3917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4FE9DD-5117-4A9B-AE43-F3D1BC910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564" y="94827"/>
            <a:ext cx="2029207" cy="3607479"/>
          </a:xfrm>
          <a:prstGeom prst="rect">
            <a:avLst/>
          </a:prstGeom>
        </p:spPr>
      </p:pic>
      <p:pic>
        <p:nvPicPr>
          <p:cNvPr id="10" name="Picture 9" descr="A picture containing building, sitting, table, baseball&#10;&#10;Description automatically generated">
            <a:extLst>
              <a:ext uri="{FF2B5EF4-FFF2-40B4-BE49-F238E27FC236}">
                <a16:creationId xmlns:a16="http://schemas.microsoft.com/office/drawing/2014/main" id="{4371A160-5D63-4A6F-AA75-DB9EE7DB6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395" y="4338557"/>
            <a:ext cx="3699803" cy="2081139"/>
          </a:xfrm>
          <a:prstGeom prst="rect">
            <a:avLst/>
          </a:prstGeom>
        </p:spPr>
      </p:pic>
      <p:pic>
        <p:nvPicPr>
          <p:cNvPr id="12" name="Picture 11" descr="A picture containing building, blue, sitting, table&#10;&#10;Description automatically generated">
            <a:extLst>
              <a:ext uri="{FF2B5EF4-FFF2-40B4-BE49-F238E27FC236}">
                <a16:creationId xmlns:a16="http://schemas.microsoft.com/office/drawing/2014/main" id="{47415417-8988-45C9-89C8-C43D7011C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88" y="438304"/>
            <a:ext cx="1836001" cy="3264002"/>
          </a:xfrm>
          <a:prstGeom prst="rect">
            <a:avLst/>
          </a:prstGeom>
        </p:spPr>
      </p:pic>
      <p:pic>
        <p:nvPicPr>
          <p:cNvPr id="15" name="Picture 14" descr="A picture containing rack, computer, engine&#10;&#10;Description automatically generated">
            <a:extLst>
              <a:ext uri="{FF2B5EF4-FFF2-40B4-BE49-F238E27FC236}">
                <a16:creationId xmlns:a16="http://schemas.microsoft.com/office/drawing/2014/main" id="{0539ECB7-1C16-49D1-9FFE-D8AF8E504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7" y="1341255"/>
            <a:ext cx="2029207" cy="360748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FA709A5A-2801-40C2-81D7-A7D8F8A46F68}"/>
              </a:ext>
            </a:extLst>
          </p:cNvPr>
          <p:cNvSpPr/>
          <p:nvPr/>
        </p:nvSpPr>
        <p:spPr>
          <a:xfrm>
            <a:off x="985685" y="3861363"/>
            <a:ext cx="6456123" cy="36512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E4C438-E383-4EC5-A4BB-D2B05B7BE817}"/>
              </a:ext>
            </a:extLst>
          </p:cNvPr>
          <p:cNvSpPr txBox="1"/>
          <p:nvPr/>
        </p:nvSpPr>
        <p:spPr>
          <a:xfrm>
            <a:off x="1235433" y="308636"/>
            <a:ext cx="2430958" cy="6689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 the YE1 PP to The USC S1H racks 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2F361A-055F-4275-9DBF-50ED2A96BD11}"/>
              </a:ext>
            </a:extLst>
          </p:cNvPr>
          <p:cNvSpPr txBox="1"/>
          <p:nvPr/>
        </p:nvSpPr>
        <p:spPr>
          <a:xfrm>
            <a:off x="404316" y="1338056"/>
            <a:ext cx="126158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UXC YE1 PP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D6562E-5C9C-4725-9E50-07C812E69BE8}"/>
              </a:ext>
            </a:extLst>
          </p:cNvPr>
          <p:cNvSpPr txBox="1"/>
          <p:nvPr/>
        </p:nvSpPr>
        <p:spPr>
          <a:xfrm>
            <a:off x="2385168" y="5106753"/>
            <a:ext cx="181831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Main cable Chain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AD4741-4AA1-4E55-A610-C0C0CE0A3EF4}"/>
              </a:ext>
            </a:extLst>
          </p:cNvPr>
          <p:cNvSpPr txBox="1"/>
          <p:nvPr/>
        </p:nvSpPr>
        <p:spPr>
          <a:xfrm>
            <a:off x="4525031" y="2960329"/>
            <a:ext cx="181831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Under CMS X0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37BE7C-1A72-421C-BE9E-E30CA9216C84}"/>
              </a:ext>
            </a:extLst>
          </p:cNvPr>
          <p:cNvSpPr txBox="1"/>
          <p:nvPr/>
        </p:nvSpPr>
        <p:spPr>
          <a:xfrm>
            <a:off x="7081201" y="174111"/>
            <a:ext cx="128184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USC </a:t>
            </a:r>
            <a:r>
              <a:rPr lang="en-US" dirty="0" smtClean="0"/>
              <a:t>S1H12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D4741-4AA1-4E55-A610-C0C0CE0A3EF4}"/>
              </a:ext>
            </a:extLst>
          </p:cNvPr>
          <p:cNvSpPr txBox="1"/>
          <p:nvPr/>
        </p:nvSpPr>
        <p:spPr>
          <a:xfrm>
            <a:off x="5538360" y="6170295"/>
            <a:ext cx="253241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Coming up from X0 through the UL55 shafts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210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BA513C-E0B8-415C-8D2B-A741D250250C}"/>
              </a:ext>
            </a:extLst>
          </p:cNvPr>
          <p:cNvSpPr txBox="1"/>
          <p:nvPr/>
        </p:nvSpPr>
        <p:spPr>
          <a:xfrm>
            <a:off x="1" y="370261"/>
            <a:ext cx="9143999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 smtClean="0"/>
              <a:t>           UXC</a:t>
            </a:r>
            <a:endParaRPr lang="en-US" sz="2800" dirty="0"/>
          </a:p>
          <a:p>
            <a:r>
              <a:rPr lang="en-US" dirty="0"/>
              <a:t> YE1 PP using modified PP to convert </a:t>
            </a:r>
            <a:endParaRPr lang="en-US" dirty="0" smtClean="0"/>
          </a:p>
          <a:p>
            <a:r>
              <a:rPr lang="en-US" dirty="0" smtClean="0"/>
              <a:t>from </a:t>
            </a:r>
            <a:r>
              <a:rPr lang="en-US" dirty="0"/>
              <a:t>3 polar </a:t>
            </a:r>
            <a:r>
              <a:rPr lang="en-US" dirty="0" smtClean="0"/>
              <a:t>to Jupiter</a:t>
            </a:r>
            <a:r>
              <a:rPr lang="en-US" dirty="0"/>
              <a:t>. </a:t>
            </a:r>
            <a:r>
              <a:rPr lang="en-US" dirty="0" smtClean="0"/>
              <a:t>Design study </a:t>
            </a:r>
          </a:p>
          <a:p>
            <a:r>
              <a:rPr lang="en-US" dirty="0" smtClean="0"/>
              <a:t>done by Theo, </a:t>
            </a:r>
            <a:r>
              <a:rPr lang="en-US" dirty="0" err="1" smtClean="0"/>
              <a:t>Geneve</a:t>
            </a:r>
            <a:r>
              <a:rPr lang="en-US" dirty="0" smtClean="0"/>
              <a:t> Eng. school.</a:t>
            </a:r>
          </a:p>
          <a:p>
            <a:endParaRPr lang="en-US" dirty="0"/>
          </a:p>
          <a:p>
            <a:r>
              <a:rPr lang="en-US" dirty="0" smtClean="0"/>
              <a:t>Jupiter order </a:t>
            </a:r>
            <a:r>
              <a:rPr lang="en-US" dirty="0"/>
              <a:t>to be </a:t>
            </a:r>
            <a:r>
              <a:rPr lang="en-US" dirty="0" smtClean="0"/>
              <a:t>done</a:t>
            </a:r>
          </a:p>
          <a:p>
            <a:endParaRPr lang="en-US" dirty="0"/>
          </a:p>
          <a:p>
            <a:r>
              <a:rPr lang="en-US" dirty="0"/>
              <a:t>Work to be </a:t>
            </a:r>
            <a:r>
              <a:rPr lang="en-US" dirty="0" smtClean="0"/>
              <a:t>completed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GB" sz="1100" dirty="0" smtClean="0"/>
          </a:p>
          <a:p>
            <a:endParaRPr lang="en-GB" sz="1100" dirty="0"/>
          </a:p>
          <a:p>
            <a:endParaRPr lang="en-GB" sz="1100" dirty="0" smtClean="0"/>
          </a:p>
          <a:p>
            <a:endParaRPr lang="en-GB" sz="1100" dirty="0" smtClean="0"/>
          </a:p>
          <a:p>
            <a:endParaRPr lang="en-GB" sz="1100" dirty="0"/>
          </a:p>
          <a:p>
            <a:endParaRPr lang="en-GB" sz="1100" dirty="0" smtClean="0"/>
          </a:p>
          <a:p>
            <a:r>
              <a:rPr lang="en-GB" sz="1100" dirty="0" smtClean="0"/>
              <a:t>http</a:t>
            </a:r>
            <a:r>
              <a:rPr lang="en-GB" sz="1100" dirty="0"/>
              <a:t>://</a:t>
            </a:r>
            <a:r>
              <a:rPr lang="en-GB" sz="1100" dirty="0" smtClean="0"/>
              <a:t>project-cms-rpc-endcap.web.cern.ch/rpc/UpscopeHighEta/RPCDevelopements/RE31and41/Services/HV/YE1PP/ModificationJupiter/ModTheo/PatchPanelConnecterSystem19June2018.pptx</a:t>
            </a:r>
            <a:endParaRPr lang="en-GB" sz="1100" dirty="0"/>
          </a:p>
        </p:txBody>
      </p:sp>
      <p:pic>
        <p:nvPicPr>
          <p:cNvPr id="6" name="Imagen 3" descr="Captura de pantalla 2019-10-07 a las 17.16.02.png">
            <a:extLst>
              <a:ext uri="{FF2B5EF4-FFF2-40B4-BE49-F238E27FC236}">
                <a16:creationId xmlns:a16="http://schemas.microsoft.com/office/drawing/2014/main" id="{540C1F8A-8C97-4FD9-B3FD-EE8995F00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08" y="3804527"/>
            <a:ext cx="2878667" cy="1748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695" t="24403" r="13773" b="12363"/>
          <a:stretch/>
        </p:blipFill>
        <p:spPr>
          <a:xfrm>
            <a:off x="3975061" y="462742"/>
            <a:ext cx="4810856" cy="2815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21" y="3093040"/>
            <a:ext cx="3413884" cy="256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41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RPC LS2 and Upgrade workshop</a:t>
            </a:r>
            <a:endParaRPr lang="es-ES"/>
          </a:p>
        </p:txBody>
      </p:sp>
      <p:sp>
        <p:nvSpPr>
          <p:cNvPr id="3" name="Rectangle 2"/>
          <p:cNvSpPr/>
          <p:nvPr/>
        </p:nvSpPr>
        <p:spPr>
          <a:xfrm>
            <a:off x="61546" y="50928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                                    USC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r>
              <a:rPr lang="en-GB" dirty="0" err="1"/>
              <a:t>Connecterising</a:t>
            </a:r>
            <a:r>
              <a:rPr lang="en-GB" dirty="0"/>
              <a:t> of the cables coming from UXC, order to be done</a:t>
            </a:r>
          </a:p>
          <a:p>
            <a:endParaRPr lang="en-GB" dirty="0"/>
          </a:p>
          <a:p>
            <a:r>
              <a:rPr lang="en-GB" dirty="0"/>
              <a:t>Installation of modules SZ 4527 and A3512N with associated local cabling in the </a:t>
            </a:r>
            <a:r>
              <a:rPr lang="en-GB" dirty="0" smtClean="0"/>
              <a:t>S1H12 rack.</a:t>
            </a:r>
            <a:endParaRPr lang="en-GB" dirty="0"/>
          </a:p>
        </p:txBody>
      </p:sp>
      <p:pic>
        <p:nvPicPr>
          <p:cNvPr id="4" name="Picture 4" descr="placeholder">
            <a:extLst>
              <a:ext uri="{FF2B5EF4-FFF2-40B4-BE49-F238E27FC236}">
                <a16:creationId xmlns:a16="http://schemas.microsoft.com/office/drawing/2014/main" id="{59134FA3-574D-43FC-B654-D54DA70EB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40" y="3382156"/>
            <a:ext cx="3375304" cy="267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1F8D256-4B02-48D2-8427-7E43FA14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194" y="3259064"/>
            <a:ext cx="1239451" cy="267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3259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ends 7">
    <a:dk1>
      <a:srgbClr val="000000"/>
    </a:dk1>
    <a:lt1>
      <a:srgbClr val="FFFFFF"/>
    </a:lt1>
    <a:dk2>
      <a:srgbClr val="515F7B"/>
    </a:dk2>
    <a:lt2>
      <a:srgbClr val="808080"/>
    </a:lt2>
    <a:accent1>
      <a:srgbClr val="9FCAD3"/>
    </a:accent1>
    <a:accent2>
      <a:srgbClr val="C0C0C0"/>
    </a:accent2>
    <a:accent3>
      <a:srgbClr val="FFFFFF"/>
    </a:accent3>
    <a:accent4>
      <a:srgbClr val="000000"/>
    </a:accent4>
    <a:accent5>
      <a:srgbClr val="CDE1E6"/>
    </a:accent5>
    <a:accent6>
      <a:srgbClr val="AEAEAE"/>
    </a:accent6>
    <a:hlink>
      <a:srgbClr val="91AFBF"/>
    </a:hlink>
    <a:folHlink>
      <a:srgbClr val="ECEAA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2051</TotalTime>
  <Words>1788</Words>
  <Application>Microsoft Office PowerPoint</Application>
  <PresentationFormat>On-screen Show (4:3)</PresentationFormat>
  <Paragraphs>404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CMU Sans Serif Medium</vt:lpstr>
      <vt:lpstr>Tahoma</vt:lpstr>
      <vt:lpstr>Times New Roman</vt:lpstr>
      <vt:lpstr>Wingdings</vt:lpstr>
      <vt:lpstr>Tema de Office</vt:lpstr>
      <vt:lpstr>Blends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setup for ΔP 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 Cabrera</dc:creator>
  <cp:lastModifiedBy>Ian Crotty</cp:lastModifiedBy>
  <cp:revision>215</cp:revision>
  <dcterms:created xsi:type="dcterms:W3CDTF">2019-10-02T09:31:32Z</dcterms:created>
  <dcterms:modified xsi:type="dcterms:W3CDTF">2020-09-15T10:15:21Z</dcterms:modified>
</cp:coreProperties>
</file>