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96" r:id="rId4"/>
    <p:sldId id="297" r:id="rId5"/>
    <p:sldId id="295" r:id="rId6"/>
    <p:sldId id="294" r:id="rId7"/>
    <p:sldId id="259" r:id="rId8"/>
    <p:sldId id="260" r:id="rId9"/>
    <p:sldId id="276" r:id="rId10"/>
    <p:sldId id="293" r:id="rId11"/>
    <p:sldId id="289" r:id="rId12"/>
    <p:sldId id="290" r:id="rId13"/>
    <p:sldId id="263" r:id="rId14"/>
    <p:sldId id="265" r:id="rId15"/>
    <p:sldId id="262" r:id="rId16"/>
    <p:sldId id="284" r:id="rId17"/>
    <p:sldId id="283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D5DF2-E0A4-40B7-83D6-8A9C3E54F8BE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89E5B-542C-4BFE-BE37-4D344F5C9E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823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69693-CF96-44FE-BFA0-C46FF95BC358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028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D38D-D84F-4A2C-938E-5D1584FDCDAB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2E9B-599E-42E0-8314-ADCE6B9CA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298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D38D-D84F-4A2C-938E-5D1584FDCDAB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2E9B-599E-42E0-8314-ADCE6B9CA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966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D38D-D84F-4A2C-938E-5D1584FDCDAB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2E9B-599E-42E0-8314-ADCE6B9CA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711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D38D-D84F-4A2C-938E-5D1584FDCDAB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2E9B-599E-42E0-8314-ADCE6B9CA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314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D38D-D84F-4A2C-938E-5D1584FDCDAB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2E9B-599E-42E0-8314-ADCE6B9CA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730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D38D-D84F-4A2C-938E-5D1584FDCDAB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2E9B-599E-42E0-8314-ADCE6B9CA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288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D38D-D84F-4A2C-938E-5D1584FDCDAB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2E9B-599E-42E0-8314-ADCE6B9CA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58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D38D-D84F-4A2C-938E-5D1584FDCDAB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2E9B-599E-42E0-8314-ADCE6B9CA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834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D38D-D84F-4A2C-938E-5D1584FDCDAB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2E9B-599E-42E0-8314-ADCE6B9CA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343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D38D-D84F-4A2C-938E-5D1584FDCDAB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2E9B-599E-42E0-8314-ADCE6B9CA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287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D38D-D84F-4A2C-938E-5D1584FDCDAB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2E9B-599E-42E0-8314-ADCE6B9CA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554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4D38D-D84F-4A2C-938E-5D1584FDCDAB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62E9B-599E-42E0-8314-ADCE6B9CA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445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epi.ge.ch/prestations-entreprises-particuliers/ateliers/microtechnique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Services RE3 &amp; 4/1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 on behalf of the RPC Group</a:t>
            </a:r>
            <a:endParaRPr lang="en-GB" dirty="0" smtClean="0"/>
          </a:p>
          <a:p>
            <a:r>
              <a:rPr lang="en-GB" dirty="0" smtClean="0"/>
              <a:t>5 Sept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4997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600200" y="838200"/>
            <a:ext cx="8991600" cy="5715000"/>
            <a:chOff x="76200" y="838200"/>
            <a:chExt cx="8991600" cy="5715000"/>
          </a:xfrm>
        </p:grpSpPr>
        <p:sp>
          <p:nvSpPr>
            <p:cNvPr id="47" name="Trapezoid 46"/>
            <p:cNvSpPr/>
            <p:nvPr/>
          </p:nvSpPr>
          <p:spPr bwMode="auto">
            <a:xfrm rot="8471477">
              <a:off x="3288020" y="4602478"/>
              <a:ext cx="553680" cy="803637"/>
            </a:xfrm>
            <a:prstGeom prst="trapezoid">
              <a:avLst>
                <a:gd name="adj" fmla="val 21326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bg-BG" sz="3600">
                <a:latin typeface="Tahoma" pitchFamily="34" charset="0"/>
              </a:endParaRPr>
            </a:p>
          </p:txBody>
        </p:sp>
        <p:grpSp>
          <p:nvGrpSpPr>
            <p:cNvPr id="118" name="Group 117"/>
            <p:cNvGrpSpPr/>
            <p:nvPr/>
          </p:nvGrpSpPr>
          <p:grpSpPr>
            <a:xfrm rot="1496675">
              <a:off x="5578236" y="2054532"/>
              <a:ext cx="501739" cy="2329897"/>
              <a:chOff x="2334491" y="556791"/>
              <a:chExt cx="484909" cy="2338808"/>
            </a:xfrm>
          </p:grpSpPr>
          <p:sp>
            <p:nvSpPr>
              <p:cNvPr id="119" name="Trapezoid 118"/>
              <p:cNvSpPr/>
              <p:nvPr/>
            </p:nvSpPr>
            <p:spPr bwMode="auto">
              <a:xfrm rot="10800000">
                <a:off x="2334491" y="556791"/>
                <a:ext cx="484909" cy="1198626"/>
              </a:xfrm>
              <a:prstGeom prst="trapezoid">
                <a:avLst>
                  <a:gd name="adj" fmla="val 9874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20" name="Trapezoid 119"/>
              <p:cNvSpPr/>
              <p:nvPr/>
            </p:nvSpPr>
            <p:spPr bwMode="auto">
              <a:xfrm rot="10800000">
                <a:off x="2371166" y="1891518"/>
                <a:ext cx="406997" cy="1004081"/>
              </a:xfrm>
              <a:prstGeom prst="trapezoid">
                <a:avLst>
                  <a:gd name="adj" fmla="val 14160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21" name="Group 120"/>
            <p:cNvGrpSpPr/>
            <p:nvPr/>
          </p:nvGrpSpPr>
          <p:grpSpPr>
            <a:xfrm rot="289748">
              <a:off x="4525746" y="1769584"/>
              <a:ext cx="501739" cy="2329897"/>
              <a:chOff x="2334491" y="556791"/>
              <a:chExt cx="484909" cy="2338808"/>
            </a:xfrm>
          </p:grpSpPr>
          <p:sp>
            <p:nvSpPr>
              <p:cNvPr id="122" name="Trapezoid 121"/>
              <p:cNvSpPr/>
              <p:nvPr/>
            </p:nvSpPr>
            <p:spPr bwMode="auto">
              <a:xfrm rot="10800000">
                <a:off x="2334491" y="556791"/>
                <a:ext cx="484909" cy="1198626"/>
              </a:xfrm>
              <a:prstGeom prst="trapezoid">
                <a:avLst>
                  <a:gd name="adj" fmla="val 9874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23" name="Trapezoid 122"/>
              <p:cNvSpPr/>
              <p:nvPr/>
            </p:nvSpPr>
            <p:spPr bwMode="auto">
              <a:xfrm rot="10800000">
                <a:off x="2371166" y="1891518"/>
                <a:ext cx="406997" cy="1004081"/>
              </a:xfrm>
              <a:prstGeom prst="trapezoid">
                <a:avLst>
                  <a:gd name="adj" fmla="val 14160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 rot="860164">
              <a:off x="5058126" y="1861531"/>
              <a:ext cx="501739" cy="2329897"/>
              <a:chOff x="2334491" y="556791"/>
              <a:chExt cx="484909" cy="2338808"/>
            </a:xfrm>
          </p:grpSpPr>
          <p:sp>
            <p:nvSpPr>
              <p:cNvPr id="125" name="Trapezoid 124"/>
              <p:cNvSpPr/>
              <p:nvPr/>
            </p:nvSpPr>
            <p:spPr bwMode="auto">
              <a:xfrm rot="10800000">
                <a:off x="2334491" y="556791"/>
                <a:ext cx="484909" cy="1198626"/>
              </a:xfrm>
              <a:prstGeom prst="trapezoid">
                <a:avLst>
                  <a:gd name="adj" fmla="val 9874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26" name="Trapezoid 125"/>
              <p:cNvSpPr/>
              <p:nvPr/>
            </p:nvSpPr>
            <p:spPr bwMode="auto">
              <a:xfrm rot="10800000">
                <a:off x="2371166" y="1891518"/>
                <a:ext cx="406997" cy="1004081"/>
              </a:xfrm>
              <a:prstGeom prst="trapezoid">
                <a:avLst>
                  <a:gd name="adj" fmla="val 14160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 rot="2086961">
              <a:off x="6053228" y="2321988"/>
              <a:ext cx="501739" cy="2329897"/>
              <a:chOff x="2334491" y="556791"/>
              <a:chExt cx="484909" cy="2338808"/>
            </a:xfrm>
          </p:grpSpPr>
          <p:sp>
            <p:nvSpPr>
              <p:cNvPr id="128" name="Trapezoid 127"/>
              <p:cNvSpPr/>
              <p:nvPr/>
            </p:nvSpPr>
            <p:spPr bwMode="auto">
              <a:xfrm rot="10800000">
                <a:off x="2334491" y="556791"/>
                <a:ext cx="484909" cy="1198626"/>
              </a:xfrm>
              <a:prstGeom prst="trapezoid">
                <a:avLst>
                  <a:gd name="adj" fmla="val 9874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29" name="Trapezoid 128"/>
              <p:cNvSpPr/>
              <p:nvPr/>
            </p:nvSpPr>
            <p:spPr bwMode="auto">
              <a:xfrm rot="10800000">
                <a:off x="2371166" y="1891518"/>
                <a:ext cx="406997" cy="1004081"/>
              </a:xfrm>
              <a:prstGeom prst="trapezoid">
                <a:avLst>
                  <a:gd name="adj" fmla="val 14160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 rot="2699349">
              <a:off x="6484658" y="2692092"/>
              <a:ext cx="501739" cy="2329897"/>
              <a:chOff x="2334491" y="556791"/>
              <a:chExt cx="484909" cy="2338808"/>
            </a:xfrm>
          </p:grpSpPr>
          <p:sp>
            <p:nvSpPr>
              <p:cNvPr id="131" name="Trapezoid 130"/>
              <p:cNvSpPr/>
              <p:nvPr/>
            </p:nvSpPr>
            <p:spPr bwMode="auto">
              <a:xfrm rot="10800000">
                <a:off x="2334491" y="556791"/>
                <a:ext cx="484909" cy="1198626"/>
              </a:xfrm>
              <a:prstGeom prst="trapezoid">
                <a:avLst>
                  <a:gd name="adj" fmla="val 9874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32" name="Trapezoid 131"/>
              <p:cNvSpPr/>
              <p:nvPr/>
            </p:nvSpPr>
            <p:spPr bwMode="auto">
              <a:xfrm rot="10800000">
                <a:off x="2371166" y="1891518"/>
                <a:ext cx="406997" cy="1004081"/>
              </a:xfrm>
              <a:prstGeom prst="trapezoid">
                <a:avLst>
                  <a:gd name="adj" fmla="val 14160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 rot="3287396">
              <a:off x="6846519" y="3098972"/>
              <a:ext cx="501739" cy="2329897"/>
              <a:chOff x="2334491" y="556791"/>
              <a:chExt cx="484909" cy="2338808"/>
            </a:xfrm>
          </p:grpSpPr>
          <p:sp>
            <p:nvSpPr>
              <p:cNvPr id="134" name="Trapezoid 133"/>
              <p:cNvSpPr/>
              <p:nvPr/>
            </p:nvSpPr>
            <p:spPr bwMode="auto">
              <a:xfrm rot="10800000">
                <a:off x="2334491" y="556791"/>
                <a:ext cx="484909" cy="1198626"/>
              </a:xfrm>
              <a:prstGeom prst="trapezoid">
                <a:avLst>
                  <a:gd name="adj" fmla="val 9874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35" name="Trapezoid 134"/>
              <p:cNvSpPr/>
              <p:nvPr/>
            </p:nvSpPr>
            <p:spPr bwMode="auto">
              <a:xfrm rot="10800000">
                <a:off x="2371166" y="1891518"/>
                <a:ext cx="406997" cy="1004081"/>
              </a:xfrm>
              <a:prstGeom prst="trapezoid">
                <a:avLst>
                  <a:gd name="adj" fmla="val 14160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 rot="3865320">
              <a:off x="7124438" y="3575995"/>
              <a:ext cx="501739" cy="2329897"/>
              <a:chOff x="2334491" y="556791"/>
              <a:chExt cx="484909" cy="2338808"/>
            </a:xfrm>
          </p:grpSpPr>
          <p:sp>
            <p:nvSpPr>
              <p:cNvPr id="137" name="Trapezoid 136"/>
              <p:cNvSpPr/>
              <p:nvPr/>
            </p:nvSpPr>
            <p:spPr bwMode="auto">
              <a:xfrm rot="10800000">
                <a:off x="2334491" y="556791"/>
                <a:ext cx="484909" cy="1198626"/>
              </a:xfrm>
              <a:prstGeom prst="trapezoid">
                <a:avLst>
                  <a:gd name="adj" fmla="val 9874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38" name="Trapezoid 137"/>
              <p:cNvSpPr/>
              <p:nvPr/>
            </p:nvSpPr>
            <p:spPr bwMode="auto">
              <a:xfrm rot="10800000">
                <a:off x="2371166" y="1891518"/>
                <a:ext cx="406997" cy="1004081"/>
              </a:xfrm>
              <a:prstGeom prst="trapezoid">
                <a:avLst>
                  <a:gd name="adj" fmla="val 14160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39" name="Group 138"/>
            <p:cNvGrpSpPr/>
            <p:nvPr/>
          </p:nvGrpSpPr>
          <p:grpSpPr>
            <a:xfrm rot="4517567">
              <a:off x="7303733" y="4110311"/>
              <a:ext cx="501739" cy="2329897"/>
              <a:chOff x="2334491" y="556791"/>
              <a:chExt cx="484909" cy="2338808"/>
            </a:xfrm>
          </p:grpSpPr>
          <p:sp>
            <p:nvSpPr>
              <p:cNvPr id="140" name="Trapezoid 139"/>
              <p:cNvSpPr/>
              <p:nvPr/>
            </p:nvSpPr>
            <p:spPr bwMode="auto">
              <a:xfrm rot="10800000">
                <a:off x="2334491" y="556791"/>
                <a:ext cx="484909" cy="1198626"/>
              </a:xfrm>
              <a:prstGeom prst="trapezoid">
                <a:avLst>
                  <a:gd name="adj" fmla="val 9874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41" name="Trapezoid 140"/>
              <p:cNvSpPr/>
              <p:nvPr/>
            </p:nvSpPr>
            <p:spPr bwMode="auto">
              <a:xfrm rot="10800000">
                <a:off x="2371166" y="1891518"/>
                <a:ext cx="406997" cy="1004081"/>
              </a:xfrm>
              <a:prstGeom prst="trapezoid">
                <a:avLst>
                  <a:gd name="adj" fmla="val 14160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42" name="Group 141"/>
            <p:cNvGrpSpPr/>
            <p:nvPr/>
          </p:nvGrpSpPr>
          <p:grpSpPr>
            <a:xfrm rot="5060083">
              <a:off x="7384373" y="4645756"/>
              <a:ext cx="501739" cy="2329897"/>
              <a:chOff x="2334491" y="556791"/>
              <a:chExt cx="484909" cy="2338808"/>
            </a:xfrm>
          </p:grpSpPr>
          <p:sp>
            <p:nvSpPr>
              <p:cNvPr id="143" name="Trapezoid 142"/>
              <p:cNvSpPr/>
              <p:nvPr/>
            </p:nvSpPr>
            <p:spPr bwMode="auto">
              <a:xfrm rot="10800000">
                <a:off x="2334491" y="556791"/>
                <a:ext cx="484909" cy="1198626"/>
              </a:xfrm>
              <a:prstGeom prst="trapezoid">
                <a:avLst>
                  <a:gd name="adj" fmla="val 9874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44" name="Trapezoid 143"/>
              <p:cNvSpPr/>
              <p:nvPr/>
            </p:nvSpPr>
            <p:spPr bwMode="auto">
              <a:xfrm rot="10800000">
                <a:off x="2371166" y="1891518"/>
                <a:ext cx="406997" cy="1004081"/>
              </a:xfrm>
              <a:prstGeom prst="trapezoid">
                <a:avLst>
                  <a:gd name="adj" fmla="val 14160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45" name="Group 144"/>
            <p:cNvGrpSpPr/>
            <p:nvPr/>
          </p:nvGrpSpPr>
          <p:grpSpPr>
            <a:xfrm rot="21319392">
              <a:off x="3974779" y="1758954"/>
              <a:ext cx="501739" cy="2329897"/>
              <a:chOff x="2334491" y="556791"/>
              <a:chExt cx="484909" cy="2338808"/>
            </a:xfrm>
          </p:grpSpPr>
          <p:sp>
            <p:nvSpPr>
              <p:cNvPr id="146" name="Trapezoid 145"/>
              <p:cNvSpPr/>
              <p:nvPr/>
            </p:nvSpPr>
            <p:spPr bwMode="auto">
              <a:xfrm rot="10800000">
                <a:off x="2334491" y="556791"/>
                <a:ext cx="484909" cy="1198626"/>
              </a:xfrm>
              <a:prstGeom prst="trapezoid">
                <a:avLst>
                  <a:gd name="adj" fmla="val 9874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47" name="Trapezoid 146"/>
              <p:cNvSpPr/>
              <p:nvPr/>
            </p:nvSpPr>
            <p:spPr bwMode="auto">
              <a:xfrm rot="10800000">
                <a:off x="2371166" y="1891518"/>
                <a:ext cx="406997" cy="1004081"/>
              </a:xfrm>
              <a:prstGeom prst="trapezoid">
                <a:avLst>
                  <a:gd name="adj" fmla="val 14160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48" name="Group 147"/>
            <p:cNvGrpSpPr/>
            <p:nvPr/>
          </p:nvGrpSpPr>
          <p:grpSpPr>
            <a:xfrm rot="20670350">
              <a:off x="3416849" y="1852806"/>
              <a:ext cx="501739" cy="2329897"/>
              <a:chOff x="2334491" y="556791"/>
              <a:chExt cx="484909" cy="2338808"/>
            </a:xfrm>
          </p:grpSpPr>
          <p:sp>
            <p:nvSpPr>
              <p:cNvPr id="149" name="Trapezoid 148"/>
              <p:cNvSpPr/>
              <p:nvPr/>
            </p:nvSpPr>
            <p:spPr bwMode="auto">
              <a:xfrm rot="10800000">
                <a:off x="2334491" y="556791"/>
                <a:ext cx="484909" cy="1198626"/>
              </a:xfrm>
              <a:prstGeom prst="trapezoid">
                <a:avLst>
                  <a:gd name="adj" fmla="val 9874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50" name="Trapezoid 149"/>
              <p:cNvSpPr/>
              <p:nvPr/>
            </p:nvSpPr>
            <p:spPr bwMode="auto">
              <a:xfrm rot="10800000">
                <a:off x="2371166" y="1891518"/>
                <a:ext cx="406997" cy="1004081"/>
              </a:xfrm>
              <a:prstGeom prst="trapezoid">
                <a:avLst>
                  <a:gd name="adj" fmla="val 14160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51" name="Group 150"/>
            <p:cNvGrpSpPr/>
            <p:nvPr/>
          </p:nvGrpSpPr>
          <p:grpSpPr>
            <a:xfrm rot="20101615">
              <a:off x="2898153" y="2052363"/>
              <a:ext cx="501739" cy="2329897"/>
              <a:chOff x="2334491" y="556791"/>
              <a:chExt cx="484909" cy="2338808"/>
            </a:xfrm>
          </p:grpSpPr>
          <p:sp>
            <p:nvSpPr>
              <p:cNvPr id="152" name="Trapezoid 151"/>
              <p:cNvSpPr/>
              <p:nvPr/>
            </p:nvSpPr>
            <p:spPr bwMode="auto">
              <a:xfrm rot="10800000">
                <a:off x="2334491" y="556791"/>
                <a:ext cx="484909" cy="1198626"/>
              </a:xfrm>
              <a:prstGeom prst="trapezoid">
                <a:avLst>
                  <a:gd name="adj" fmla="val 9874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53" name="Trapezoid 152"/>
              <p:cNvSpPr/>
              <p:nvPr/>
            </p:nvSpPr>
            <p:spPr bwMode="auto">
              <a:xfrm rot="10800000">
                <a:off x="2371166" y="1891518"/>
                <a:ext cx="406997" cy="1004081"/>
              </a:xfrm>
              <a:prstGeom prst="trapezoid">
                <a:avLst>
                  <a:gd name="adj" fmla="val 14160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54" name="Group 153"/>
            <p:cNvGrpSpPr/>
            <p:nvPr/>
          </p:nvGrpSpPr>
          <p:grpSpPr>
            <a:xfrm rot="19519535">
              <a:off x="2421122" y="2342137"/>
              <a:ext cx="501739" cy="2329897"/>
              <a:chOff x="2334491" y="556791"/>
              <a:chExt cx="484909" cy="2338808"/>
            </a:xfrm>
          </p:grpSpPr>
          <p:sp>
            <p:nvSpPr>
              <p:cNvPr id="155" name="Trapezoid 154"/>
              <p:cNvSpPr/>
              <p:nvPr/>
            </p:nvSpPr>
            <p:spPr bwMode="auto">
              <a:xfrm rot="10800000">
                <a:off x="2334491" y="556791"/>
                <a:ext cx="484909" cy="1198626"/>
              </a:xfrm>
              <a:prstGeom prst="trapezoid">
                <a:avLst>
                  <a:gd name="adj" fmla="val 9874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56" name="Trapezoid 155"/>
              <p:cNvSpPr/>
              <p:nvPr/>
            </p:nvSpPr>
            <p:spPr bwMode="auto">
              <a:xfrm rot="10800000">
                <a:off x="2371166" y="1891518"/>
                <a:ext cx="406997" cy="1004081"/>
              </a:xfrm>
              <a:prstGeom prst="trapezoid">
                <a:avLst>
                  <a:gd name="adj" fmla="val 14160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57" name="Group 156"/>
            <p:cNvGrpSpPr/>
            <p:nvPr/>
          </p:nvGrpSpPr>
          <p:grpSpPr>
            <a:xfrm rot="18938051">
              <a:off x="2004405" y="2698454"/>
              <a:ext cx="501739" cy="2329897"/>
              <a:chOff x="2334491" y="556791"/>
              <a:chExt cx="484909" cy="2338808"/>
            </a:xfrm>
          </p:grpSpPr>
          <p:sp>
            <p:nvSpPr>
              <p:cNvPr id="158" name="Trapezoid 157"/>
              <p:cNvSpPr/>
              <p:nvPr/>
            </p:nvSpPr>
            <p:spPr bwMode="auto">
              <a:xfrm rot="10800000">
                <a:off x="2334491" y="556791"/>
                <a:ext cx="484909" cy="1198626"/>
              </a:xfrm>
              <a:prstGeom prst="trapezoid">
                <a:avLst>
                  <a:gd name="adj" fmla="val 9874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59" name="Trapezoid 158"/>
              <p:cNvSpPr/>
              <p:nvPr/>
            </p:nvSpPr>
            <p:spPr bwMode="auto">
              <a:xfrm rot="10800000">
                <a:off x="2371166" y="1891518"/>
                <a:ext cx="406997" cy="1004081"/>
              </a:xfrm>
              <a:prstGeom prst="trapezoid">
                <a:avLst>
                  <a:gd name="adj" fmla="val 14160"/>
                </a:avLst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sp>
          <p:nvSpPr>
            <p:cNvPr id="161" name="Trapezoid 160"/>
            <p:cNvSpPr/>
            <p:nvPr/>
          </p:nvSpPr>
          <p:spPr bwMode="auto">
            <a:xfrm rot="9661398">
              <a:off x="3721356" y="4339129"/>
              <a:ext cx="553680" cy="803637"/>
            </a:xfrm>
            <a:prstGeom prst="trapezoid">
              <a:avLst>
                <a:gd name="adj" fmla="val 21326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bg-BG" sz="3600">
                <a:latin typeface="Tahoma" pitchFamily="34" charset="0"/>
              </a:endParaRPr>
            </a:p>
          </p:txBody>
        </p:sp>
        <p:sp>
          <p:nvSpPr>
            <p:cNvPr id="162" name="Trapezoid 161"/>
            <p:cNvSpPr/>
            <p:nvPr/>
          </p:nvSpPr>
          <p:spPr bwMode="auto">
            <a:xfrm rot="10800000">
              <a:off x="4217896" y="4257868"/>
              <a:ext cx="553680" cy="803637"/>
            </a:xfrm>
            <a:prstGeom prst="trapezoid">
              <a:avLst>
                <a:gd name="adj" fmla="val 21326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bg-BG" sz="3600">
                <a:latin typeface="Tahoma" pitchFamily="34" charset="0"/>
              </a:endParaRPr>
            </a:p>
          </p:txBody>
        </p:sp>
        <p:sp>
          <p:nvSpPr>
            <p:cNvPr id="163" name="Trapezoid 162"/>
            <p:cNvSpPr/>
            <p:nvPr/>
          </p:nvSpPr>
          <p:spPr bwMode="auto">
            <a:xfrm rot="11927848">
              <a:off x="4713605" y="4347207"/>
              <a:ext cx="553680" cy="803637"/>
            </a:xfrm>
            <a:prstGeom prst="trapezoid">
              <a:avLst>
                <a:gd name="adj" fmla="val 21326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bg-BG" sz="3600">
                <a:latin typeface="Tahoma" pitchFamily="34" charset="0"/>
              </a:endParaRPr>
            </a:p>
          </p:txBody>
        </p:sp>
        <p:sp>
          <p:nvSpPr>
            <p:cNvPr id="164" name="Trapezoid 163"/>
            <p:cNvSpPr/>
            <p:nvPr/>
          </p:nvSpPr>
          <p:spPr bwMode="auto">
            <a:xfrm rot="13184054">
              <a:off x="5152355" y="4589647"/>
              <a:ext cx="553680" cy="803637"/>
            </a:xfrm>
            <a:prstGeom prst="trapezoid">
              <a:avLst>
                <a:gd name="adj" fmla="val 21326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bg-BG" sz="3600">
                <a:latin typeface="Tahoma" pitchFamily="34" charset="0"/>
              </a:endParaRPr>
            </a:p>
          </p:txBody>
        </p:sp>
        <p:sp>
          <p:nvSpPr>
            <p:cNvPr id="165" name="Trapezoid 164"/>
            <p:cNvSpPr/>
            <p:nvPr/>
          </p:nvSpPr>
          <p:spPr bwMode="auto">
            <a:xfrm rot="14212139">
              <a:off x="5477863" y="4974589"/>
              <a:ext cx="553680" cy="803637"/>
            </a:xfrm>
            <a:prstGeom prst="trapezoid">
              <a:avLst>
                <a:gd name="adj" fmla="val 21326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bg-BG" sz="3600">
                <a:latin typeface="Tahoma" pitchFamily="34" charset="0"/>
              </a:endParaRPr>
            </a:p>
          </p:txBody>
        </p:sp>
        <p:sp>
          <p:nvSpPr>
            <p:cNvPr id="166" name="Trapezoid 165"/>
            <p:cNvSpPr/>
            <p:nvPr/>
          </p:nvSpPr>
          <p:spPr bwMode="auto">
            <a:xfrm rot="15506384">
              <a:off x="5658706" y="5436563"/>
              <a:ext cx="553680" cy="803637"/>
            </a:xfrm>
            <a:prstGeom prst="trapezoid">
              <a:avLst>
                <a:gd name="adj" fmla="val 21326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bg-BG" sz="3600">
                <a:latin typeface="Tahoma" pitchFamily="34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 flipV="1">
              <a:off x="762000" y="1371600"/>
              <a:ext cx="2057400" cy="13329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V="1">
              <a:off x="2819400" y="1295400"/>
              <a:ext cx="2438537" cy="76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5257937" y="1295400"/>
              <a:ext cx="2323572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7581509" y="2209800"/>
              <a:ext cx="1486291" cy="213052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11" name="Group 10"/>
            <p:cNvGrpSpPr/>
            <p:nvPr/>
          </p:nvGrpSpPr>
          <p:grpSpPr>
            <a:xfrm>
              <a:off x="2542411" y="1506071"/>
              <a:ext cx="786337" cy="407894"/>
              <a:chOff x="2542411" y="1506071"/>
              <a:chExt cx="786337" cy="407894"/>
            </a:xfrm>
          </p:grpSpPr>
          <p:sp>
            <p:nvSpPr>
              <p:cNvPr id="19" name="Rectangle 18"/>
              <p:cNvSpPr/>
              <p:nvPr/>
            </p:nvSpPr>
            <p:spPr bwMode="auto">
              <a:xfrm rot="20806156">
                <a:off x="2542411" y="1533351"/>
                <a:ext cx="786337" cy="33421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cxnSp>
            <p:nvCxnSpPr>
              <p:cNvPr id="21" name="Curved Connector 20"/>
              <p:cNvCxnSpPr/>
              <p:nvPr/>
            </p:nvCxnSpPr>
            <p:spPr bwMode="auto">
              <a:xfrm rot="16200000" flipH="1">
                <a:off x="2475726" y="1742903"/>
                <a:ext cx="294086" cy="48037"/>
              </a:xfrm>
              <a:prstGeom prst="curvedConnector3">
                <a:avLst>
                  <a:gd name="adj1" fmla="val 50000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3" name="Curved Connector 92"/>
              <p:cNvCxnSpPr/>
              <p:nvPr/>
            </p:nvCxnSpPr>
            <p:spPr bwMode="auto">
              <a:xfrm rot="16200000" flipH="1">
                <a:off x="2570871" y="1723225"/>
                <a:ext cx="294086" cy="48037"/>
              </a:xfrm>
              <a:prstGeom prst="curvedConnector3">
                <a:avLst>
                  <a:gd name="adj1" fmla="val 50000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4" name="Curved Connector 93"/>
              <p:cNvCxnSpPr/>
              <p:nvPr/>
            </p:nvCxnSpPr>
            <p:spPr bwMode="auto">
              <a:xfrm rot="16200000" flipH="1">
                <a:off x="2690881" y="1714260"/>
                <a:ext cx="294086" cy="48037"/>
              </a:xfrm>
              <a:prstGeom prst="curvedConnector3">
                <a:avLst>
                  <a:gd name="adj1" fmla="val 50000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5" name="Curved Connector 94"/>
              <p:cNvCxnSpPr/>
              <p:nvPr/>
            </p:nvCxnSpPr>
            <p:spPr bwMode="auto">
              <a:xfrm rot="16200000" flipH="1">
                <a:off x="3038303" y="1629095"/>
                <a:ext cx="294086" cy="48037"/>
              </a:xfrm>
              <a:prstGeom prst="curvedConnector3">
                <a:avLst>
                  <a:gd name="adj1" fmla="val 50000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6" name="Curved Connector 95"/>
              <p:cNvCxnSpPr/>
              <p:nvPr/>
            </p:nvCxnSpPr>
            <p:spPr bwMode="auto">
              <a:xfrm rot="16200000" flipH="1">
                <a:off x="2924976" y="1647025"/>
                <a:ext cx="294086" cy="48037"/>
              </a:xfrm>
              <a:prstGeom prst="curvedConnector3">
                <a:avLst>
                  <a:gd name="adj1" fmla="val 50000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7" name="Curved Connector 96"/>
              <p:cNvCxnSpPr/>
              <p:nvPr/>
            </p:nvCxnSpPr>
            <p:spPr bwMode="auto">
              <a:xfrm rot="16200000" flipH="1">
                <a:off x="2808436" y="1675668"/>
                <a:ext cx="294086" cy="48037"/>
              </a:xfrm>
              <a:prstGeom prst="curvedConnector3">
                <a:avLst>
                  <a:gd name="adj1" fmla="val 50000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6" name="Cube 25"/>
            <p:cNvSpPr/>
            <p:nvPr/>
          </p:nvSpPr>
          <p:spPr bwMode="auto">
            <a:xfrm>
              <a:off x="380999" y="4569341"/>
              <a:ext cx="880355" cy="1983859"/>
            </a:xfrm>
            <a:prstGeom prst="cub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bg-BG" sz="3600">
                <a:latin typeface="Tahoma" pitchFamily="34" charset="0"/>
              </a:endParaRPr>
            </a:p>
          </p:txBody>
        </p:sp>
        <p:cxnSp>
          <p:nvCxnSpPr>
            <p:cNvPr id="3" name="Straight Connector 2"/>
            <p:cNvCxnSpPr>
              <a:stCxn id="26" idx="0"/>
            </p:cNvCxnSpPr>
            <p:nvPr/>
          </p:nvCxnSpPr>
          <p:spPr bwMode="auto">
            <a:xfrm flipH="1" flipV="1">
              <a:off x="914400" y="2702489"/>
              <a:ext cx="16821" cy="186685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flipV="1">
              <a:off x="914400" y="1447800"/>
              <a:ext cx="1827533" cy="12567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2286000" y="1913965"/>
              <a:ext cx="360789" cy="37203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2286000" y="2286000"/>
              <a:ext cx="1265124" cy="219967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30" name="Group 29"/>
            <p:cNvGrpSpPr/>
            <p:nvPr/>
          </p:nvGrpSpPr>
          <p:grpSpPr>
            <a:xfrm rot="1081387">
              <a:off x="3896489" y="4329918"/>
              <a:ext cx="242503" cy="282575"/>
              <a:chOff x="2253255" y="5262272"/>
              <a:chExt cx="242503" cy="282575"/>
            </a:xfrm>
          </p:grpSpPr>
          <p:sp>
            <p:nvSpPr>
              <p:cNvPr id="86" name="Flowchart: Collate 85"/>
              <p:cNvSpPr/>
              <p:nvPr/>
            </p:nvSpPr>
            <p:spPr bwMode="auto">
              <a:xfrm rot="19467520">
                <a:off x="2253255" y="535640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87" name="Flowchart: Collate 86"/>
              <p:cNvSpPr/>
              <p:nvPr/>
            </p:nvSpPr>
            <p:spPr bwMode="auto">
              <a:xfrm rot="19467520">
                <a:off x="2374280" y="526227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cxnSp>
          <p:nvCxnSpPr>
            <p:cNvPr id="32" name="Straight Connector 31"/>
            <p:cNvCxnSpPr/>
            <p:nvPr/>
          </p:nvCxnSpPr>
          <p:spPr bwMode="auto">
            <a:xfrm flipV="1">
              <a:off x="2741933" y="1766921"/>
              <a:ext cx="991867" cy="14704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3733800" y="1766921"/>
              <a:ext cx="442330" cy="243978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>
              <a:endCxn id="87" idx="0"/>
            </p:cNvCxnSpPr>
            <p:nvPr/>
          </p:nvCxnSpPr>
          <p:spPr bwMode="auto">
            <a:xfrm flipH="1">
              <a:off x="4061484" y="4206704"/>
              <a:ext cx="114646" cy="1486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 flipV="1">
              <a:off x="2861943" y="1653113"/>
              <a:ext cx="1415559" cy="2411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>
              <a:off x="4277502" y="1653113"/>
              <a:ext cx="980435" cy="9413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 flipH="1">
              <a:off x="4824425" y="1752600"/>
              <a:ext cx="433512" cy="25052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>
              <a:stCxn id="19" idx="2"/>
            </p:cNvCxnSpPr>
            <p:nvPr/>
          </p:nvCxnSpPr>
          <p:spPr bwMode="auto">
            <a:xfrm flipV="1">
              <a:off x="2973827" y="1552643"/>
              <a:ext cx="1520908" cy="3104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4494735" y="1537787"/>
              <a:ext cx="1094625" cy="1701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5589360" y="1700459"/>
              <a:ext cx="1176983" cy="5093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 flipH="1">
              <a:off x="5429195" y="2209800"/>
              <a:ext cx="1337148" cy="223537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 flipV="1">
              <a:off x="3096038" y="1492793"/>
              <a:ext cx="1432103" cy="33533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4528141" y="1492793"/>
              <a:ext cx="1226562" cy="17825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5754703" y="1671043"/>
              <a:ext cx="1486036" cy="73526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>
              <a:off x="7240739" y="2406310"/>
              <a:ext cx="646830" cy="79409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 flipH="1">
              <a:off x="5898944" y="3200400"/>
              <a:ext cx="1988625" cy="169864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 flipV="1">
              <a:off x="3218691" y="1447800"/>
              <a:ext cx="1309450" cy="35235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4528141" y="1447800"/>
              <a:ext cx="1370803" cy="20531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5898944" y="1653113"/>
              <a:ext cx="1549220" cy="8173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>
              <a:off x="7448164" y="2470475"/>
              <a:ext cx="745684" cy="98692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>
              <a:off x="8200387" y="3455385"/>
              <a:ext cx="544687" cy="110712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 flipH="1">
              <a:off x="6263848" y="4562506"/>
              <a:ext cx="2481226" cy="86918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167" name="Group 166"/>
            <p:cNvGrpSpPr/>
            <p:nvPr/>
          </p:nvGrpSpPr>
          <p:grpSpPr>
            <a:xfrm rot="2385550">
              <a:off x="4462062" y="4270888"/>
              <a:ext cx="242503" cy="282575"/>
              <a:chOff x="2253255" y="5262272"/>
              <a:chExt cx="242503" cy="282575"/>
            </a:xfrm>
          </p:grpSpPr>
          <p:sp>
            <p:nvSpPr>
              <p:cNvPr id="168" name="Flowchart: Collate 167"/>
              <p:cNvSpPr/>
              <p:nvPr/>
            </p:nvSpPr>
            <p:spPr bwMode="auto">
              <a:xfrm rot="19467520">
                <a:off x="2253255" y="535640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69" name="Flowchart: Collate 168"/>
              <p:cNvSpPr/>
              <p:nvPr/>
            </p:nvSpPr>
            <p:spPr bwMode="auto">
              <a:xfrm rot="19467520">
                <a:off x="2374280" y="526227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70" name="Group 169"/>
            <p:cNvGrpSpPr/>
            <p:nvPr/>
          </p:nvGrpSpPr>
          <p:grpSpPr>
            <a:xfrm rot="3433835">
              <a:off x="5065035" y="4398471"/>
              <a:ext cx="242503" cy="282575"/>
              <a:chOff x="2253255" y="5262272"/>
              <a:chExt cx="242503" cy="282575"/>
            </a:xfrm>
          </p:grpSpPr>
          <p:sp>
            <p:nvSpPr>
              <p:cNvPr id="171" name="Flowchart: Collate 170"/>
              <p:cNvSpPr/>
              <p:nvPr/>
            </p:nvSpPr>
            <p:spPr bwMode="auto">
              <a:xfrm rot="19467520">
                <a:off x="2253255" y="535640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72" name="Flowchart: Collate 171"/>
              <p:cNvSpPr/>
              <p:nvPr/>
            </p:nvSpPr>
            <p:spPr bwMode="auto">
              <a:xfrm rot="19467520">
                <a:off x="2374280" y="526227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73" name="Group 172"/>
            <p:cNvGrpSpPr/>
            <p:nvPr/>
          </p:nvGrpSpPr>
          <p:grpSpPr>
            <a:xfrm rot="4743026">
              <a:off x="5553790" y="4715136"/>
              <a:ext cx="242503" cy="282575"/>
              <a:chOff x="2253255" y="5262272"/>
              <a:chExt cx="242503" cy="282575"/>
            </a:xfrm>
          </p:grpSpPr>
          <p:sp>
            <p:nvSpPr>
              <p:cNvPr id="174" name="Flowchart: Collate 173"/>
              <p:cNvSpPr/>
              <p:nvPr/>
            </p:nvSpPr>
            <p:spPr bwMode="auto">
              <a:xfrm rot="19467520">
                <a:off x="2253255" y="535640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75" name="Flowchart: Collate 174"/>
              <p:cNvSpPr/>
              <p:nvPr/>
            </p:nvSpPr>
            <p:spPr bwMode="auto">
              <a:xfrm rot="19467520">
                <a:off x="2374280" y="526227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76" name="Group 175"/>
            <p:cNvGrpSpPr/>
            <p:nvPr/>
          </p:nvGrpSpPr>
          <p:grpSpPr>
            <a:xfrm rot="5629656">
              <a:off x="5901882" y="5177169"/>
              <a:ext cx="242503" cy="282575"/>
              <a:chOff x="2253255" y="5262272"/>
              <a:chExt cx="242503" cy="282575"/>
            </a:xfrm>
          </p:grpSpPr>
          <p:sp>
            <p:nvSpPr>
              <p:cNvPr id="177" name="Flowchart: Collate 176"/>
              <p:cNvSpPr/>
              <p:nvPr/>
            </p:nvSpPr>
            <p:spPr bwMode="auto">
              <a:xfrm rot="19467520">
                <a:off x="2253255" y="535640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78" name="Flowchart: Collate 177"/>
              <p:cNvSpPr/>
              <p:nvPr/>
            </p:nvSpPr>
            <p:spPr bwMode="auto">
              <a:xfrm rot="19467520">
                <a:off x="2374280" y="526227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cxnSp>
          <p:nvCxnSpPr>
            <p:cNvPr id="78" name="Straight Connector 77"/>
            <p:cNvCxnSpPr>
              <a:endCxn id="169" idx="0"/>
            </p:cNvCxnSpPr>
            <p:nvPr/>
          </p:nvCxnSpPr>
          <p:spPr bwMode="auto">
            <a:xfrm flipH="1">
              <a:off x="4666863" y="4257868"/>
              <a:ext cx="147389" cy="6286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>
              <a:endCxn id="172" idx="0"/>
            </p:cNvCxnSpPr>
            <p:nvPr/>
          </p:nvCxnSpPr>
          <p:spPr bwMode="auto">
            <a:xfrm flipH="1">
              <a:off x="5293436" y="4455167"/>
              <a:ext cx="156181" cy="224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>
              <a:endCxn id="175" idx="0"/>
            </p:cNvCxnSpPr>
            <p:nvPr/>
          </p:nvCxnSpPr>
          <p:spPr bwMode="auto">
            <a:xfrm flipH="1" flipV="1">
              <a:off x="5797613" y="4838558"/>
              <a:ext cx="125288" cy="775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Connector 88"/>
            <p:cNvCxnSpPr>
              <a:endCxn id="178" idx="0"/>
            </p:cNvCxnSpPr>
            <p:nvPr/>
          </p:nvCxnSpPr>
          <p:spPr bwMode="auto">
            <a:xfrm flipH="1" flipV="1">
              <a:off x="6146208" y="5332445"/>
              <a:ext cx="117640" cy="9925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185" name="Group 184"/>
            <p:cNvGrpSpPr/>
            <p:nvPr/>
          </p:nvGrpSpPr>
          <p:grpSpPr>
            <a:xfrm rot="21340117">
              <a:off x="3597512" y="5096224"/>
              <a:ext cx="242503" cy="282575"/>
              <a:chOff x="2253255" y="5262272"/>
              <a:chExt cx="242503" cy="282575"/>
            </a:xfrm>
          </p:grpSpPr>
          <p:sp>
            <p:nvSpPr>
              <p:cNvPr id="186" name="Flowchart: Collate 185"/>
              <p:cNvSpPr/>
              <p:nvPr/>
            </p:nvSpPr>
            <p:spPr bwMode="auto">
              <a:xfrm rot="19467520">
                <a:off x="2253255" y="535640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87" name="Flowchart: Collate 186"/>
              <p:cNvSpPr/>
              <p:nvPr/>
            </p:nvSpPr>
            <p:spPr bwMode="auto">
              <a:xfrm rot="19467520">
                <a:off x="2374280" y="526227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88" name="Group 187"/>
            <p:cNvGrpSpPr/>
            <p:nvPr/>
          </p:nvGrpSpPr>
          <p:grpSpPr>
            <a:xfrm rot="979065">
              <a:off x="3947908" y="4881306"/>
              <a:ext cx="242503" cy="282575"/>
              <a:chOff x="2253255" y="5262272"/>
              <a:chExt cx="242503" cy="282575"/>
            </a:xfrm>
          </p:grpSpPr>
          <p:sp>
            <p:nvSpPr>
              <p:cNvPr id="189" name="Flowchart: Collate 188"/>
              <p:cNvSpPr/>
              <p:nvPr/>
            </p:nvSpPr>
            <p:spPr bwMode="auto">
              <a:xfrm rot="19467520">
                <a:off x="2253255" y="535640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90" name="Flowchart: Collate 189"/>
              <p:cNvSpPr/>
              <p:nvPr/>
            </p:nvSpPr>
            <p:spPr bwMode="auto">
              <a:xfrm rot="19467520">
                <a:off x="2374280" y="526227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91" name="Group 190"/>
            <p:cNvGrpSpPr/>
            <p:nvPr/>
          </p:nvGrpSpPr>
          <p:grpSpPr>
            <a:xfrm rot="2207346">
              <a:off x="4363526" y="4813998"/>
              <a:ext cx="242503" cy="282575"/>
              <a:chOff x="2253255" y="5262272"/>
              <a:chExt cx="242503" cy="282575"/>
            </a:xfrm>
          </p:grpSpPr>
          <p:sp>
            <p:nvSpPr>
              <p:cNvPr id="192" name="Flowchart: Collate 191"/>
              <p:cNvSpPr/>
              <p:nvPr/>
            </p:nvSpPr>
            <p:spPr bwMode="auto">
              <a:xfrm rot="19467520">
                <a:off x="2253255" y="535640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93" name="Flowchart: Collate 192"/>
              <p:cNvSpPr/>
              <p:nvPr/>
            </p:nvSpPr>
            <p:spPr bwMode="auto">
              <a:xfrm rot="19467520">
                <a:off x="2374280" y="526227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94" name="Group 193"/>
            <p:cNvGrpSpPr/>
            <p:nvPr/>
          </p:nvGrpSpPr>
          <p:grpSpPr>
            <a:xfrm rot="3340930">
              <a:off x="4763236" y="4878442"/>
              <a:ext cx="242503" cy="282575"/>
              <a:chOff x="2253255" y="5262272"/>
              <a:chExt cx="242503" cy="282575"/>
            </a:xfrm>
          </p:grpSpPr>
          <p:sp>
            <p:nvSpPr>
              <p:cNvPr id="195" name="Flowchart: Collate 194"/>
              <p:cNvSpPr/>
              <p:nvPr/>
            </p:nvSpPr>
            <p:spPr bwMode="auto">
              <a:xfrm rot="19467520">
                <a:off x="2253255" y="535640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96" name="Flowchart: Collate 195"/>
              <p:cNvSpPr/>
              <p:nvPr/>
            </p:nvSpPr>
            <p:spPr bwMode="auto">
              <a:xfrm rot="19467520">
                <a:off x="2374280" y="526227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197" name="Group 196"/>
            <p:cNvGrpSpPr/>
            <p:nvPr/>
          </p:nvGrpSpPr>
          <p:grpSpPr>
            <a:xfrm rot="4602368">
              <a:off x="5105989" y="5060601"/>
              <a:ext cx="242503" cy="282575"/>
              <a:chOff x="2253255" y="5262272"/>
              <a:chExt cx="242503" cy="282575"/>
            </a:xfrm>
          </p:grpSpPr>
          <p:sp>
            <p:nvSpPr>
              <p:cNvPr id="198" name="Flowchart: Collate 197"/>
              <p:cNvSpPr/>
              <p:nvPr/>
            </p:nvSpPr>
            <p:spPr bwMode="auto">
              <a:xfrm rot="19467520">
                <a:off x="2253255" y="535640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199" name="Flowchart: Collate 198"/>
              <p:cNvSpPr/>
              <p:nvPr/>
            </p:nvSpPr>
            <p:spPr bwMode="auto">
              <a:xfrm rot="19467520">
                <a:off x="2374280" y="526227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grpSp>
          <p:nvGrpSpPr>
            <p:cNvPr id="200" name="Group 199"/>
            <p:cNvGrpSpPr/>
            <p:nvPr/>
          </p:nvGrpSpPr>
          <p:grpSpPr>
            <a:xfrm rot="5675782">
              <a:off x="5374929" y="5377153"/>
              <a:ext cx="242503" cy="282575"/>
              <a:chOff x="2253255" y="5262272"/>
              <a:chExt cx="242503" cy="282575"/>
            </a:xfrm>
          </p:grpSpPr>
          <p:sp>
            <p:nvSpPr>
              <p:cNvPr id="201" name="Flowchart: Collate 200"/>
              <p:cNvSpPr/>
              <p:nvPr/>
            </p:nvSpPr>
            <p:spPr bwMode="auto">
              <a:xfrm rot="19467520">
                <a:off x="2253255" y="535640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  <p:sp>
            <p:nvSpPr>
              <p:cNvPr id="202" name="Flowchart: Collate 201"/>
              <p:cNvSpPr/>
              <p:nvPr/>
            </p:nvSpPr>
            <p:spPr bwMode="auto">
              <a:xfrm rot="19467520">
                <a:off x="2374280" y="5262272"/>
                <a:ext cx="121478" cy="188445"/>
              </a:xfrm>
              <a:prstGeom prst="flowChartCollat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bg-BG" sz="3600">
                  <a:latin typeface="Tahoma" pitchFamily="34" charset="0"/>
                </a:endParaRPr>
              </a:p>
            </p:txBody>
          </p:sp>
        </p:grpSp>
        <p:cxnSp>
          <p:nvCxnSpPr>
            <p:cNvPr id="91" name="Straight Connector 90"/>
            <p:cNvCxnSpPr>
              <a:stCxn id="202" idx="2"/>
            </p:cNvCxnSpPr>
            <p:nvPr/>
          </p:nvCxnSpPr>
          <p:spPr bwMode="auto">
            <a:xfrm flipH="1">
              <a:off x="5381995" y="5630980"/>
              <a:ext cx="75439" cy="520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Straight Connector 97"/>
            <p:cNvCxnSpPr>
              <a:stCxn id="199" idx="2"/>
            </p:cNvCxnSpPr>
            <p:nvPr/>
          </p:nvCxnSpPr>
          <p:spPr bwMode="auto">
            <a:xfrm flipH="1">
              <a:off x="5144739" y="5320890"/>
              <a:ext cx="80200" cy="11080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/>
            <p:cNvCxnSpPr>
              <a:stCxn id="196" idx="2"/>
            </p:cNvCxnSpPr>
            <p:nvPr/>
          </p:nvCxnSpPr>
          <p:spPr bwMode="auto">
            <a:xfrm flipH="1">
              <a:off x="4868006" y="5131634"/>
              <a:ext cx="57025" cy="13309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Straight Connector 101"/>
            <p:cNvCxnSpPr>
              <a:stCxn id="193" idx="2"/>
            </p:cNvCxnSpPr>
            <p:nvPr/>
          </p:nvCxnSpPr>
          <p:spPr bwMode="auto">
            <a:xfrm>
              <a:off x="4559373" y="5048033"/>
              <a:ext cx="2052" cy="12972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Connector 103"/>
            <p:cNvCxnSpPr>
              <a:stCxn id="190" idx="2"/>
            </p:cNvCxnSpPr>
            <p:nvPr/>
          </p:nvCxnSpPr>
          <p:spPr bwMode="auto">
            <a:xfrm>
              <a:off x="4171481" y="5083395"/>
              <a:ext cx="46414" cy="9436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Straight Connector 105"/>
            <p:cNvCxnSpPr>
              <a:stCxn id="187" idx="2"/>
            </p:cNvCxnSpPr>
            <p:nvPr/>
          </p:nvCxnSpPr>
          <p:spPr bwMode="auto">
            <a:xfrm>
              <a:off x="3835954" y="5258323"/>
              <a:ext cx="73531" cy="1025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Straight Connector 107"/>
            <p:cNvCxnSpPr/>
            <p:nvPr/>
          </p:nvCxnSpPr>
          <p:spPr bwMode="auto">
            <a:xfrm flipH="1" flipV="1">
              <a:off x="5167353" y="5441761"/>
              <a:ext cx="214642" cy="24131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Straight Connector 109"/>
            <p:cNvCxnSpPr/>
            <p:nvPr/>
          </p:nvCxnSpPr>
          <p:spPr bwMode="auto">
            <a:xfrm flipH="1" flipV="1">
              <a:off x="4868006" y="5280775"/>
              <a:ext cx="299347" cy="15092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/>
            <p:cNvCxnSpPr/>
            <p:nvPr/>
          </p:nvCxnSpPr>
          <p:spPr bwMode="auto">
            <a:xfrm>
              <a:off x="4561425" y="5159728"/>
              <a:ext cx="306581" cy="12104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Straight Connector 113"/>
            <p:cNvCxnSpPr/>
            <p:nvPr/>
          </p:nvCxnSpPr>
          <p:spPr bwMode="auto">
            <a:xfrm flipH="1">
              <a:off x="4217895" y="5177760"/>
              <a:ext cx="341478" cy="825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Straight Connector 115"/>
            <p:cNvCxnSpPr/>
            <p:nvPr/>
          </p:nvCxnSpPr>
          <p:spPr bwMode="auto">
            <a:xfrm flipH="1">
              <a:off x="3909485" y="5181885"/>
              <a:ext cx="308410" cy="19440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03" name="Straight Connector 202"/>
            <p:cNvCxnSpPr/>
            <p:nvPr/>
          </p:nvCxnSpPr>
          <p:spPr bwMode="auto">
            <a:xfrm flipH="1">
              <a:off x="3668529" y="5376407"/>
              <a:ext cx="240956" cy="1488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08" name="Straight Connector 207"/>
            <p:cNvCxnSpPr/>
            <p:nvPr/>
          </p:nvCxnSpPr>
          <p:spPr bwMode="auto">
            <a:xfrm>
              <a:off x="990600" y="3112825"/>
              <a:ext cx="0" cy="14681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209" name="Flowchart: Collate 208"/>
            <p:cNvSpPr/>
            <p:nvPr/>
          </p:nvSpPr>
          <p:spPr bwMode="auto">
            <a:xfrm rot="19055538">
              <a:off x="2170541" y="1913844"/>
              <a:ext cx="144108" cy="196923"/>
            </a:xfrm>
            <a:prstGeom prst="flowChartCollat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bg-BG" sz="3600">
                <a:latin typeface="Tahoma" pitchFamily="34" charset="0"/>
              </a:endParaRPr>
            </a:p>
          </p:txBody>
        </p:sp>
        <p:cxnSp>
          <p:nvCxnSpPr>
            <p:cNvPr id="211" name="Straight Connector 210"/>
            <p:cNvCxnSpPr/>
            <p:nvPr/>
          </p:nvCxnSpPr>
          <p:spPr bwMode="auto">
            <a:xfrm>
              <a:off x="1104900" y="3135249"/>
              <a:ext cx="2563629" cy="239005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13" name="Straight Connector 212"/>
            <p:cNvCxnSpPr>
              <a:stCxn id="209" idx="0"/>
              <a:endCxn id="209" idx="0"/>
            </p:cNvCxnSpPr>
            <p:nvPr/>
          </p:nvCxnSpPr>
          <p:spPr bwMode="auto">
            <a:xfrm>
              <a:off x="2176192" y="1939605"/>
              <a:ext cx="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15" name="Straight Connector 214"/>
            <p:cNvCxnSpPr>
              <a:endCxn id="209" idx="0"/>
            </p:cNvCxnSpPr>
            <p:nvPr/>
          </p:nvCxnSpPr>
          <p:spPr bwMode="auto">
            <a:xfrm>
              <a:off x="2122990" y="1911011"/>
              <a:ext cx="53202" cy="285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60" name="Flowchart: Collate 159"/>
            <p:cNvSpPr/>
            <p:nvPr/>
          </p:nvSpPr>
          <p:spPr bwMode="auto">
            <a:xfrm rot="19055538">
              <a:off x="2714551" y="1394433"/>
              <a:ext cx="144108" cy="196923"/>
            </a:xfrm>
            <a:prstGeom prst="flowChartCollat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bg-BG" sz="3600">
                <a:latin typeface="Tahoma" pitchFamily="34" charset="0"/>
              </a:endParaRP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76200" y="838200"/>
              <a:ext cx="22669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Sagana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brass union</a:t>
              </a:r>
            </a:p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reduction from 8mm to 6mm</a:t>
              </a:r>
            </a:p>
          </p:txBody>
        </p:sp>
        <p:cxnSp>
          <p:nvCxnSpPr>
            <p:cNvPr id="180" name="Straight Arrow Connector 179"/>
            <p:cNvCxnSpPr/>
            <p:nvPr/>
          </p:nvCxnSpPr>
          <p:spPr bwMode="auto">
            <a:xfrm>
              <a:off x="2179343" y="1411945"/>
              <a:ext cx="457200" cy="7171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181" name="TextBox 180"/>
            <p:cNvSpPr txBox="1"/>
            <p:nvPr/>
          </p:nvSpPr>
          <p:spPr>
            <a:xfrm>
              <a:off x="1494532" y="6016823"/>
              <a:ext cx="21146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Legris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brass unions (6mm)</a:t>
              </a:r>
            </a:p>
          </p:txBody>
        </p:sp>
        <p:cxnSp>
          <p:nvCxnSpPr>
            <p:cNvPr id="182" name="Straight Arrow Connector 181"/>
            <p:cNvCxnSpPr>
              <a:stCxn id="181" idx="0"/>
            </p:cNvCxnSpPr>
            <p:nvPr/>
          </p:nvCxnSpPr>
          <p:spPr bwMode="auto">
            <a:xfrm flipV="1">
              <a:off x="2551873" y="5332445"/>
              <a:ext cx="1029527" cy="68437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183" name="TextBox 182"/>
            <p:cNvSpPr txBox="1"/>
            <p:nvPr/>
          </p:nvSpPr>
          <p:spPr>
            <a:xfrm>
              <a:off x="171809" y="1680885"/>
              <a:ext cx="14863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 mm copper pipe</a:t>
              </a:r>
            </a:p>
          </p:txBody>
        </p:sp>
        <p:cxnSp>
          <p:nvCxnSpPr>
            <p:cNvPr id="184" name="Straight Arrow Connector 183"/>
            <p:cNvCxnSpPr/>
            <p:nvPr/>
          </p:nvCxnSpPr>
          <p:spPr bwMode="auto">
            <a:xfrm>
              <a:off x="838200" y="2057400"/>
              <a:ext cx="533400" cy="31122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204" name="Straight Arrow Connector 203"/>
            <p:cNvCxnSpPr/>
            <p:nvPr/>
          </p:nvCxnSpPr>
          <p:spPr bwMode="auto">
            <a:xfrm>
              <a:off x="838200" y="2055363"/>
              <a:ext cx="150755" cy="14020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205" name="TextBox 204"/>
            <p:cNvSpPr txBox="1"/>
            <p:nvPr/>
          </p:nvSpPr>
          <p:spPr>
            <a:xfrm>
              <a:off x="1485496" y="5026223"/>
              <a:ext cx="14863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 mm copper pipe</a:t>
              </a:r>
            </a:p>
          </p:txBody>
        </p:sp>
        <p:cxnSp>
          <p:nvCxnSpPr>
            <p:cNvPr id="206" name="Straight Arrow Connector 205"/>
            <p:cNvCxnSpPr/>
            <p:nvPr/>
          </p:nvCxnSpPr>
          <p:spPr bwMode="auto">
            <a:xfrm flipV="1">
              <a:off x="2514887" y="4800600"/>
              <a:ext cx="304513" cy="2301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207" name="TextBox 206"/>
            <p:cNvSpPr txBox="1"/>
            <p:nvPr/>
          </p:nvSpPr>
          <p:spPr>
            <a:xfrm>
              <a:off x="6338480" y="1063823"/>
              <a:ext cx="15151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RE4(3)/3 chamber</a:t>
              </a:r>
            </a:p>
          </p:txBody>
        </p:sp>
        <p:cxnSp>
          <p:nvCxnSpPr>
            <p:cNvPr id="210" name="Straight Arrow Connector 209"/>
            <p:cNvCxnSpPr>
              <a:stCxn id="207" idx="2"/>
            </p:cNvCxnSpPr>
            <p:nvPr/>
          </p:nvCxnSpPr>
          <p:spPr bwMode="auto">
            <a:xfrm flipH="1">
              <a:off x="6146211" y="1371600"/>
              <a:ext cx="949848" cy="98627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212" name="TextBox 211"/>
            <p:cNvSpPr txBox="1"/>
            <p:nvPr/>
          </p:nvSpPr>
          <p:spPr>
            <a:xfrm>
              <a:off x="7198666" y="1673423"/>
              <a:ext cx="15151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RE4(3)/2 chamber</a:t>
              </a:r>
            </a:p>
          </p:txBody>
        </p:sp>
        <p:cxnSp>
          <p:nvCxnSpPr>
            <p:cNvPr id="214" name="Straight Arrow Connector 213"/>
            <p:cNvCxnSpPr>
              <a:stCxn id="212" idx="2"/>
            </p:cNvCxnSpPr>
            <p:nvPr/>
          </p:nvCxnSpPr>
          <p:spPr bwMode="auto">
            <a:xfrm flipH="1">
              <a:off x="6263851" y="1981200"/>
              <a:ext cx="1692394" cy="230809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217" name="TextBox 216"/>
            <p:cNvSpPr txBox="1"/>
            <p:nvPr/>
          </p:nvSpPr>
          <p:spPr>
            <a:xfrm>
              <a:off x="3859351" y="6216226"/>
              <a:ext cx="15151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RE4(3)/1 chamber</a:t>
              </a:r>
            </a:p>
          </p:txBody>
        </p:sp>
        <p:cxnSp>
          <p:nvCxnSpPr>
            <p:cNvPr id="218" name="Straight Arrow Connector 217"/>
            <p:cNvCxnSpPr>
              <a:stCxn id="217" idx="3"/>
            </p:cNvCxnSpPr>
            <p:nvPr/>
          </p:nvCxnSpPr>
          <p:spPr bwMode="auto">
            <a:xfrm flipV="1">
              <a:off x="5374509" y="5873984"/>
              <a:ext cx="548392" cy="49613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219" name="TextBox 218"/>
            <p:cNvSpPr txBox="1"/>
            <p:nvPr/>
          </p:nvSpPr>
          <p:spPr>
            <a:xfrm>
              <a:off x="3455222" y="914400"/>
              <a:ext cx="2026517" cy="307777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Impedance box 6 channe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</a:p>
          </p:txBody>
        </p:sp>
        <p:cxnSp>
          <p:nvCxnSpPr>
            <p:cNvPr id="220" name="Straight Arrow Connector 219"/>
            <p:cNvCxnSpPr>
              <a:stCxn id="219" idx="2"/>
            </p:cNvCxnSpPr>
            <p:nvPr/>
          </p:nvCxnSpPr>
          <p:spPr bwMode="auto">
            <a:xfrm flipH="1">
              <a:off x="2955484" y="1222177"/>
              <a:ext cx="926298" cy="48571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221" name="TextBox 220"/>
            <p:cNvSpPr txBox="1"/>
            <p:nvPr/>
          </p:nvSpPr>
          <p:spPr>
            <a:xfrm>
              <a:off x="300252" y="5285601"/>
              <a:ext cx="7457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dirty="0"/>
                <a:t>Gas Rack</a:t>
              </a:r>
              <a:endParaRPr lang="bg-BG" sz="1200" dirty="0"/>
            </a:p>
          </p:txBody>
        </p:sp>
      </p:grpSp>
      <p:sp>
        <p:nvSpPr>
          <p:cNvPr id="223" name="TextBox 222"/>
          <p:cNvSpPr txBox="1"/>
          <p:nvPr/>
        </p:nvSpPr>
        <p:spPr>
          <a:xfrm>
            <a:off x="3236924" y="5334001"/>
            <a:ext cx="11272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Bottom layer</a:t>
            </a:r>
          </a:p>
        </p:txBody>
      </p:sp>
      <p:cxnSp>
        <p:nvCxnSpPr>
          <p:cNvPr id="224" name="Straight Arrow Connector 223"/>
          <p:cNvCxnSpPr>
            <a:stCxn id="223" idx="3"/>
          </p:cNvCxnSpPr>
          <p:nvPr/>
        </p:nvCxnSpPr>
        <p:spPr bwMode="auto">
          <a:xfrm flipV="1">
            <a:off x="4364157" y="4876801"/>
            <a:ext cx="475371" cy="6110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25" name="Straight Arrow Connector 224"/>
          <p:cNvCxnSpPr>
            <a:stCxn id="223" idx="3"/>
          </p:cNvCxnSpPr>
          <p:nvPr/>
        </p:nvCxnSpPr>
        <p:spPr bwMode="auto">
          <a:xfrm flipV="1">
            <a:off x="4364156" y="5280775"/>
            <a:ext cx="683582" cy="2071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226" name="TextBox 225"/>
          <p:cNvSpPr txBox="1"/>
          <p:nvPr/>
        </p:nvSpPr>
        <p:spPr>
          <a:xfrm>
            <a:off x="5785884" y="5864424"/>
            <a:ext cx="864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 layer</a:t>
            </a:r>
          </a:p>
        </p:txBody>
      </p:sp>
      <p:cxnSp>
        <p:nvCxnSpPr>
          <p:cNvPr id="227" name="Straight Arrow Connector 226"/>
          <p:cNvCxnSpPr>
            <a:stCxn id="226" idx="0"/>
          </p:cNvCxnSpPr>
          <p:nvPr/>
        </p:nvCxnSpPr>
        <p:spPr bwMode="auto">
          <a:xfrm flipH="1" flipV="1">
            <a:off x="6098202" y="5112897"/>
            <a:ext cx="119980" cy="7515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28" name="Straight Arrow Connector 227"/>
          <p:cNvCxnSpPr>
            <a:stCxn id="226" idx="0"/>
          </p:cNvCxnSpPr>
          <p:nvPr/>
        </p:nvCxnSpPr>
        <p:spPr bwMode="auto">
          <a:xfrm flipV="1">
            <a:off x="6218183" y="4455169"/>
            <a:ext cx="32417" cy="14092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216" name="Title 1"/>
          <p:cNvSpPr>
            <a:spLocks noGrp="1"/>
          </p:cNvSpPr>
          <p:nvPr>
            <p:ph type="title"/>
          </p:nvPr>
        </p:nvSpPr>
        <p:spPr>
          <a:xfrm>
            <a:off x="1897063" y="114300"/>
            <a:ext cx="8439150" cy="685800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RE4(3)/1 chambers gas distribution schematic</a:t>
            </a:r>
          </a:p>
        </p:txBody>
      </p:sp>
      <p:sp>
        <p:nvSpPr>
          <p:cNvPr id="229" name="TextBox 228"/>
          <p:cNvSpPr txBox="1"/>
          <p:nvPr/>
        </p:nvSpPr>
        <p:spPr>
          <a:xfrm>
            <a:off x="1583492" y="4114801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Supply</a:t>
            </a:r>
          </a:p>
        </p:txBody>
      </p:sp>
      <p:sp>
        <p:nvSpPr>
          <p:cNvPr id="230" name="TextBox 229"/>
          <p:cNvSpPr txBox="1"/>
          <p:nvPr/>
        </p:nvSpPr>
        <p:spPr>
          <a:xfrm>
            <a:off x="2745799" y="4111824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</a:p>
        </p:txBody>
      </p:sp>
      <p:cxnSp>
        <p:nvCxnSpPr>
          <p:cNvPr id="231" name="Straight Arrow Connector 230"/>
          <p:cNvCxnSpPr>
            <a:stCxn id="229" idx="0"/>
          </p:cNvCxnSpPr>
          <p:nvPr/>
        </p:nvCxnSpPr>
        <p:spPr bwMode="auto">
          <a:xfrm flipV="1">
            <a:off x="1929902" y="3886200"/>
            <a:ext cx="508499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32" name="Straight Arrow Connector 231"/>
          <p:cNvCxnSpPr>
            <a:stCxn id="230" idx="0"/>
          </p:cNvCxnSpPr>
          <p:nvPr/>
        </p:nvCxnSpPr>
        <p:spPr bwMode="auto">
          <a:xfrm flipH="1" flipV="1">
            <a:off x="2539556" y="4000501"/>
            <a:ext cx="543034" cy="1113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234" name="Flowchart: Collate 233"/>
          <p:cNvSpPr/>
          <p:nvPr/>
        </p:nvSpPr>
        <p:spPr bwMode="auto">
          <a:xfrm rot="19467520">
            <a:off x="4893360" y="4692849"/>
            <a:ext cx="121478" cy="188445"/>
          </a:xfrm>
          <a:prstGeom prst="flowChartCollat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bg-BG" sz="3600">
              <a:latin typeface="Tahoma" pitchFamily="34" charset="0"/>
            </a:endParaRPr>
          </a:p>
        </p:txBody>
      </p:sp>
      <p:sp>
        <p:nvSpPr>
          <p:cNvPr id="235" name="Flowchart: Collate 234"/>
          <p:cNvSpPr/>
          <p:nvPr/>
        </p:nvSpPr>
        <p:spPr bwMode="auto">
          <a:xfrm rot="19467520">
            <a:off x="5014385" y="4598719"/>
            <a:ext cx="121478" cy="188445"/>
          </a:xfrm>
          <a:prstGeom prst="flowChartCollat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bg-BG" sz="3600">
              <a:latin typeface="Tahoma" pitchFamily="34" charset="0"/>
            </a:endParaRPr>
          </a:p>
        </p:txBody>
      </p:sp>
      <p:cxnSp>
        <p:nvCxnSpPr>
          <p:cNvPr id="236" name="Straight Connector 235"/>
          <p:cNvCxnSpPr>
            <a:endCxn id="235" idx="0"/>
          </p:cNvCxnSpPr>
          <p:nvPr/>
        </p:nvCxnSpPr>
        <p:spPr bwMode="auto">
          <a:xfrm flipH="1">
            <a:off x="5020354" y="4485678"/>
            <a:ext cx="54771" cy="1305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37" name="Straight Connector 236"/>
          <p:cNvCxnSpPr/>
          <p:nvPr/>
        </p:nvCxnSpPr>
        <p:spPr bwMode="auto">
          <a:xfrm flipV="1">
            <a:off x="2514600" y="1911011"/>
            <a:ext cx="1132390" cy="12018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45" name="Straight Connector 244"/>
          <p:cNvCxnSpPr>
            <a:endCxn id="209" idx="2"/>
          </p:cNvCxnSpPr>
          <p:nvPr/>
        </p:nvCxnSpPr>
        <p:spPr bwMode="auto">
          <a:xfrm flipV="1">
            <a:off x="2631140" y="2085007"/>
            <a:ext cx="1201858" cy="104831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22" name="TextBox 221"/>
          <p:cNvSpPr txBox="1"/>
          <p:nvPr/>
        </p:nvSpPr>
        <p:spPr>
          <a:xfrm>
            <a:off x="5822816" y="2453402"/>
            <a:ext cx="1908989" cy="461665"/>
          </a:xfrm>
          <a:prstGeom prst="rect">
            <a:avLst/>
          </a:prstGeom>
          <a:solidFill>
            <a:srgbClr val="FFC000"/>
          </a:solidFill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Parallel flow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E4519D-4B1B-40E0-95D1-61BB44392924}" type="datetime3">
              <a:rPr lang="bg-BG" smtClean="0"/>
              <a:t>12/9/18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Aleksandar Aleksandrov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9F2188-0B2E-4B28-A495-5A7C871BA28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6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152401"/>
            <a:ext cx="7990656" cy="661573"/>
          </a:xfrm>
        </p:spPr>
        <p:txBody>
          <a:bodyPr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Piping from USC to UXC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racks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5181600"/>
            <a:ext cx="8458200" cy="914400"/>
          </a:xfrm>
        </p:spPr>
        <p:txBody>
          <a:bodyPr>
            <a:noAutofit/>
          </a:bodyPr>
          <a:lstStyle/>
          <a:p>
            <a:pPr marL="0" indent="0">
              <a:buClr>
                <a:schemeClr val="tx2"/>
              </a:buClr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tx2"/>
              </a:buClr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tx2"/>
              </a:buClr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9F2188-0B2E-4B28-A495-5A7C871BA28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A5A4BD-7387-4096-B935-E41C7FD2256E}" type="datetime3">
              <a:rPr lang="bg-BG" smtClean="0"/>
              <a:t>12/9/18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Aleksandar</a:t>
            </a:r>
            <a:r>
              <a:rPr lang="en-US" dirty="0" smtClean="0"/>
              <a:t> </a:t>
            </a:r>
            <a:r>
              <a:rPr lang="en-US" dirty="0" err="1" smtClean="0"/>
              <a:t>Aleksandrov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977" y="1376838"/>
            <a:ext cx="6237011" cy="4376004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287087" y="1417482"/>
            <a:ext cx="2590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Clr>
                <a:schemeClr val="tx2"/>
              </a:buClr>
            </a:pPr>
            <a:r>
              <a:rPr lang="en-US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USC gas room to UXC gas racks: new pipes will be installed (2 pipes per disk (negative/positive) for supply/return lines).</a:t>
            </a:r>
          </a:p>
          <a:p>
            <a:pPr algn="just">
              <a:buClr>
                <a:schemeClr val="tx2"/>
              </a:buClr>
            </a:pPr>
            <a:endParaRPr lang="en-US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tx2"/>
              </a:buClr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installed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ZEC in Jan 2019. 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tx2"/>
              </a:buClr>
            </a:pPr>
            <a:endParaRPr lang="en-US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tx2"/>
              </a:buClr>
              <a:buNone/>
            </a:pPr>
            <a:endParaRPr lang="en-US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tx2"/>
              </a:buClr>
              <a:buNone/>
            </a:pPr>
            <a:r>
              <a:rPr lang="en-US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</a:t>
            </a:r>
            <a:endParaRPr lang="en-US" sz="22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8212" y="5383510"/>
            <a:ext cx="3816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087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986" y="1681693"/>
            <a:ext cx="4173075" cy="406240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 rot="14483042">
            <a:off x="2477592" y="4291613"/>
            <a:ext cx="515470" cy="152400"/>
            <a:chOff x="838200" y="1066800"/>
            <a:chExt cx="515470" cy="152400"/>
          </a:xfrm>
        </p:grpSpPr>
        <p:sp>
          <p:nvSpPr>
            <p:cNvPr id="6" name="Rectangle 5"/>
            <p:cNvSpPr/>
            <p:nvPr/>
          </p:nvSpPr>
          <p:spPr bwMode="auto">
            <a:xfrm>
              <a:off x="838200" y="1066800"/>
              <a:ext cx="228600" cy="152400"/>
            </a:xfrm>
            <a:prstGeom prst="rect">
              <a:avLst/>
            </a:prstGeom>
            <a:solidFill>
              <a:srgbClr val="0000FF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bg-BG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125070" y="1066800"/>
              <a:ext cx="228600" cy="15240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bg-BG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800279" y="1906221"/>
            <a:ext cx="515470" cy="152400"/>
            <a:chOff x="838200" y="1066800"/>
            <a:chExt cx="515470" cy="152400"/>
          </a:xfrm>
        </p:grpSpPr>
        <p:sp>
          <p:nvSpPr>
            <p:cNvPr id="9" name="Rectangle 8"/>
            <p:cNvSpPr/>
            <p:nvPr/>
          </p:nvSpPr>
          <p:spPr bwMode="auto">
            <a:xfrm>
              <a:off x="838200" y="1066800"/>
              <a:ext cx="228600" cy="152400"/>
            </a:xfrm>
            <a:prstGeom prst="rect">
              <a:avLst/>
            </a:prstGeom>
            <a:solidFill>
              <a:srgbClr val="0000FF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bg-BG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1125070" y="1066800"/>
              <a:ext cx="228600" cy="15240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bg-BG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rot="7055645">
            <a:off x="5267148" y="4280693"/>
            <a:ext cx="515470" cy="152400"/>
            <a:chOff x="838200" y="1066800"/>
            <a:chExt cx="515470" cy="1524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838200" y="1066800"/>
              <a:ext cx="228600" cy="152400"/>
            </a:xfrm>
            <a:prstGeom prst="rect">
              <a:avLst/>
            </a:prstGeom>
            <a:solidFill>
              <a:srgbClr val="0000FF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bg-BG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1125070" y="1066800"/>
              <a:ext cx="228600" cy="15240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bg-BG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827666" y="1034980"/>
            <a:ext cx="3973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YE3 gas rack to be modified to make the 12 channels independent from the present channels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Impedance boxes positioned at three points around the periphery for both RE4/1 and RE3/1</a:t>
            </a:r>
            <a:endParaRPr lang="en-GB" dirty="0"/>
          </a:p>
        </p:txBody>
      </p:sp>
      <p:pic>
        <p:nvPicPr>
          <p:cNvPr id="15" name="Pictur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657" y="3471873"/>
            <a:ext cx="2501238" cy="252199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7349851" y="5993866"/>
            <a:ext cx="2946544" cy="6449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Impedance box for parallel operation, 2 channel shown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703410" y="3787122"/>
            <a:ext cx="2521991" cy="18914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9860" y="553220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proqurement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1</a:t>
            </a:r>
            <a:r>
              <a:rPr lang="en-US" kern="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week of October.</a:t>
            </a:r>
          </a:p>
          <a:p>
            <a:r>
              <a:rPr lang="en-US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Installation 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occurs over 2 weeks for each station starting in March 2019 and finishing    March 2020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61809" y="324364"/>
            <a:ext cx="9152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Gas piping, bulkheads and Impedances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818724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3454" y="340821"/>
            <a:ext cx="10665229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Cooling</a:t>
            </a:r>
          </a:p>
          <a:p>
            <a:endParaRPr lang="en-GB" dirty="0"/>
          </a:p>
          <a:p>
            <a:r>
              <a:rPr lang="en-GB" dirty="0" smtClean="0"/>
              <a:t>Cooling load per station is 540W</a:t>
            </a:r>
          </a:p>
          <a:p>
            <a:endParaRPr lang="en-GB" dirty="0"/>
          </a:p>
          <a:p>
            <a:r>
              <a:rPr lang="en-GB" dirty="0" smtClean="0"/>
              <a:t>RE3/1</a:t>
            </a:r>
            <a:endParaRPr lang="en-GB" dirty="0" smtClean="0"/>
          </a:p>
          <a:p>
            <a:r>
              <a:rPr lang="en-GB" dirty="0" smtClean="0"/>
              <a:t>Verify the assembly of the flexibles with simplified safer version, namely direct from RE3/2 PP to RE3/1 PP with three elements only, as opposed to 3 times as many unions with a “L” Cu pipe producing a lever arm on the chamber PP.</a:t>
            </a:r>
          </a:p>
          <a:p>
            <a:endParaRPr lang="en-GB" dirty="0"/>
          </a:p>
          <a:p>
            <a:r>
              <a:rPr lang="en-GB" dirty="0" smtClean="0"/>
              <a:t>	</a:t>
            </a:r>
            <a:endParaRPr lang="en-GB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RE4/1</a:t>
            </a:r>
            <a:endParaRPr lang="en-GB" dirty="0" smtClean="0"/>
          </a:p>
          <a:p>
            <a:r>
              <a:rPr lang="en-GB" dirty="0" smtClean="0"/>
              <a:t>Modify the present Mini-manifolds to take additional “take offs” direct to the chambers with flexibles all the way to the RE4/1 PP.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72" y="2884571"/>
            <a:ext cx="3941669" cy="22171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533" y="2917794"/>
            <a:ext cx="3358661" cy="215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863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577" y="972038"/>
            <a:ext cx="6030938" cy="46094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6612" y="798023"/>
            <a:ext cx="4795935" cy="182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Mini manifold . To be modified to accept the  necessary “T”s for the RE4/1 cooling.</a:t>
            </a:r>
          </a:p>
          <a:p>
            <a:endParaRPr lang="en-GB" dirty="0"/>
          </a:p>
          <a:p>
            <a:r>
              <a:rPr lang="en-GB" dirty="0" smtClean="0"/>
              <a:t>The same flow regulators will be kept with individual cut off valves to each chamber, if costs permit.</a:t>
            </a:r>
          </a:p>
        </p:txBody>
      </p:sp>
      <p:grpSp>
        <p:nvGrpSpPr>
          <p:cNvPr id="14" name="Group 13"/>
          <p:cNvGrpSpPr/>
          <p:nvPr/>
        </p:nvGrpSpPr>
        <p:grpSpPr>
          <a:xfrm rot="2047503">
            <a:off x="10799317" y="1507567"/>
            <a:ext cx="278129" cy="328816"/>
            <a:chOff x="1280159" y="3100647"/>
            <a:chExt cx="374074" cy="463645"/>
          </a:xfrm>
        </p:grpSpPr>
        <p:sp>
          <p:nvSpPr>
            <p:cNvPr id="7" name="Bent-Up Arrow 6"/>
            <p:cNvSpPr/>
            <p:nvPr/>
          </p:nvSpPr>
          <p:spPr>
            <a:xfrm>
              <a:off x="1280160" y="3100647"/>
              <a:ext cx="374073" cy="266008"/>
            </a:xfrm>
            <a:prstGeom prst="bentUpArrow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Bent-Up Arrow 7"/>
            <p:cNvSpPr/>
            <p:nvPr/>
          </p:nvSpPr>
          <p:spPr>
            <a:xfrm flipV="1">
              <a:off x="1280159" y="3301339"/>
              <a:ext cx="374073" cy="262953"/>
            </a:xfrm>
            <a:prstGeom prst="bentUpArrow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6" name="Group 15"/>
          <p:cNvGrpSpPr/>
          <p:nvPr/>
        </p:nvGrpSpPr>
        <p:grpSpPr>
          <a:xfrm rot="2047503">
            <a:off x="3799698" y="1079338"/>
            <a:ext cx="278129" cy="328816"/>
            <a:chOff x="1280159" y="3100647"/>
            <a:chExt cx="374074" cy="463645"/>
          </a:xfrm>
        </p:grpSpPr>
        <p:sp>
          <p:nvSpPr>
            <p:cNvPr id="17" name="Bent-Up Arrow 16"/>
            <p:cNvSpPr/>
            <p:nvPr/>
          </p:nvSpPr>
          <p:spPr>
            <a:xfrm>
              <a:off x="1280160" y="3100647"/>
              <a:ext cx="374073" cy="266008"/>
            </a:xfrm>
            <a:prstGeom prst="bentUpArrow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Bent-Up Arrow 17"/>
            <p:cNvSpPr/>
            <p:nvPr/>
          </p:nvSpPr>
          <p:spPr>
            <a:xfrm flipV="1">
              <a:off x="1280159" y="3301339"/>
              <a:ext cx="374073" cy="262953"/>
            </a:xfrm>
            <a:prstGeom prst="bentUpArrow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9" name="Group 18"/>
          <p:cNvGrpSpPr/>
          <p:nvPr/>
        </p:nvGrpSpPr>
        <p:grpSpPr>
          <a:xfrm rot="2047503">
            <a:off x="10785728" y="1849065"/>
            <a:ext cx="278129" cy="328816"/>
            <a:chOff x="1280159" y="3100647"/>
            <a:chExt cx="374074" cy="463645"/>
          </a:xfrm>
        </p:grpSpPr>
        <p:sp>
          <p:nvSpPr>
            <p:cNvPr id="20" name="Bent-Up Arrow 19"/>
            <p:cNvSpPr/>
            <p:nvPr/>
          </p:nvSpPr>
          <p:spPr>
            <a:xfrm>
              <a:off x="1280160" y="3100647"/>
              <a:ext cx="374073" cy="266008"/>
            </a:xfrm>
            <a:prstGeom prst="bentUpArrow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Bent-Up Arrow 20"/>
            <p:cNvSpPr/>
            <p:nvPr/>
          </p:nvSpPr>
          <p:spPr>
            <a:xfrm flipV="1">
              <a:off x="1280159" y="3301339"/>
              <a:ext cx="374073" cy="262953"/>
            </a:xfrm>
            <a:prstGeom prst="bentUpArrow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2" name="Group 21"/>
          <p:cNvGrpSpPr/>
          <p:nvPr/>
        </p:nvGrpSpPr>
        <p:grpSpPr>
          <a:xfrm rot="2047503">
            <a:off x="10785726" y="2217129"/>
            <a:ext cx="278129" cy="328816"/>
            <a:chOff x="1280159" y="3100647"/>
            <a:chExt cx="374074" cy="463645"/>
          </a:xfrm>
        </p:grpSpPr>
        <p:sp>
          <p:nvSpPr>
            <p:cNvPr id="23" name="Bent-Up Arrow 22"/>
            <p:cNvSpPr/>
            <p:nvPr/>
          </p:nvSpPr>
          <p:spPr>
            <a:xfrm>
              <a:off x="1280160" y="3100647"/>
              <a:ext cx="374073" cy="266008"/>
            </a:xfrm>
            <a:prstGeom prst="bentUpArrow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Bent-Up Arrow 23"/>
            <p:cNvSpPr/>
            <p:nvPr/>
          </p:nvSpPr>
          <p:spPr>
            <a:xfrm flipV="1">
              <a:off x="1280159" y="3301339"/>
              <a:ext cx="374073" cy="262953"/>
            </a:xfrm>
            <a:prstGeom prst="bentUpArrow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77" y="2516154"/>
            <a:ext cx="5763800" cy="4322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58618" y="155761"/>
            <a:ext cx="2656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RE4/1 cooling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23513" y="5769033"/>
            <a:ext cx="34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Details of which unions to be arranged with cooling group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6135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3087" y="448253"/>
            <a:ext cx="5471160" cy="5659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Actions required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135" y="1529542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HV. Outstanding points with CPE, assembly QC methods and timeline</a:t>
            </a:r>
          </a:p>
          <a:p>
            <a:r>
              <a:rPr lang="en-GB" dirty="0" smtClean="0"/>
              <a:t>LV </a:t>
            </a:r>
          </a:p>
          <a:p>
            <a:pPr lvl="1"/>
            <a:r>
              <a:rPr lang="en-GB" dirty="0" smtClean="0"/>
              <a:t>Do </a:t>
            </a:r>
            <a:r>
              <a:rPr lang="en-GB" dirty="0" smtClean="0"/>
              <a:t>test with New FEB while loading firmware and max cable length ~30m</a:t>
            </a:r>
          </a:p>
          <a:p>
            <a:pPr lvl="1"/>
            <a:r>
              <a:rPr lang="en-GB" dirty="0" smtClean="0"/>
              <a:t>S. Bally for exact cable lengths</a:t>
            </a:r>
          </a:p>
          <a:p>
            <a:pPr lvl="1"/>
            <a:r>
              <a:rPr lang="en-GB" dirty="0" smtClean="0"/>
              <a:t>Contact </a:t>
            </a:r>
            <a:r>
              <a:rPr lang="en-GB" dirty="0" err="1" smtClean="0"/>
              <a:t>Houari</a:t>
            </a:r>
            <a:r>
              <a:rPr lang="en-GB" dirty="0" smtClean="0"/>
              <a:t> for cable length in P5 store.</a:t>
            </a:r>
          </a:p>
          <a:p>
            <a:endParaRPr lang="en-GB" dirty="0"/>
          </a:p>
          <a:p>
            <a:r>
              <a:rPr lang="en-GB" dirty="0" smtClean="0"/>
              <a:t>Fibres, check where we are with spec and supplier in next </a:t>
            </a:r>
            <a:r>
              <a:rPr lang="en-GB" dirty="0" smtClean="0"/>
              <a:t>10</a:t>
            </a:r>
            <a:r>
              <a:rPr lang="en-GB" dirty="0"/>
              <a:t> </a:t>
            </a:r>
            <a:r>
              <a:rPr lang="en-GB" dirty="0" smtClean="0"/>
              <a:t>days</a:t>
            </a:r>
            <a:r>
              <a:rPr lang="en-GB" dirty="0" smtClean="0"/>
              <a:t> </a:t>
            </a:r>
            <a:r>
              <a:rPr lang="en-GB" dirty="0" smtClean="0"/>
              <a:t>as </a:t>
            </a:r>
            <a:r>
              <a:rPr lang="en-GB" dirty="0" err="1" smtClean="0"/>
              <a:t>Bezhad</a:t>
            </a:r>
            <a:r>
              <a:rPr lang="en-GB" dirty="0" smtClean="0"/>
              <a:t> and </a:t>
            </a:r>
            <a:r>
              <a:rPr lang="en-GB" dirty="0" err="1" smtClean="0"/>
              <a:t>Zhenan</a:t>
            </a:r>
            <a:r>
              <a:rPr lang="en-GB" dirty="0" smtClean="0"/>
              <a:t> are here.</a:t>
            </a:r>
          </a:p>
          <a:p>
            <a:pPr lvl="1"/>
            <a:r>
              <a:rPr lang="en-GB" dirty="0"/>
              <a:t>C</a:t>
            </a:r>
            <a:r>
              <a:rPr lang="en-GB" dirty="0" smtClean="0"/>
              <a:t>heck procurement details with Austin.</a:t>
            </a:r>
            <a:br>
              <a:rPr lang="en-GB" dirty="0" smtClean="0"/>
            </a:br>
            <a:endParaRPr lang="en-GB" dirty="0"/>
          </a:p>
          <a:p>
            <a:r>
              <a:rPr lang="en-GB" dirty="0" smtClean="0"/>
              <a:t>Gas </a:t>
            </a:r>
            <a:r>
              <a:rPr lang="en-GB" dirty="0" smtClean="0"/>
              <a:t>requires details drawing for installation.</a:t>
            </a:r>
            <a:endParaRPr lang="en-GB" dirty="0" smtClean="0"/>
          </a:p>
          <a:p>
            <a:r>
              <a:rPr lang="en-GB" dirty="0" smtClean="0"/>
              <a:t>See with cooling </a:t>
            </a:r>
            <a:r>
              <a:rPr lang="en-GB" dirty="0" smtClean="0"/>
              <a:t>suppliers for </a:t>
            </a:r>
            <a:r>
              <a:rPr lang="en-GB" dirty="0" smtClean="0"/>
              <a:t>the  inch size on “T” mini manifolds and the metric on the chamber.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7207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Additional Material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099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2708" y="532563"/>
            <a:ext cx="51045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https://www.epi.ge.ch/prestations-entreprises-particuliers/ateliers/microtechnique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0346" t="11242" r="12353" b="-234"/>
          <a:stretch/>
        </p:blipFill>
        <p:spPr>
          <a:xfrm>
            <a:off x="6079253" y="0"/>
            <a:ext cx="5486401" cy="667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394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RPC Power System Review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Anton Dimitrov, Ian Crotty</a:t>
            </a:r>
          </a:p>
          <a:p>
            <a:r>
              <a:rPr lang="en-GB" dirty="0" smtClean="0"/>
              <a:t>RPC Upgrade Mini Workshop, 05.Sep.2018, CERN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014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05848" y="1515294"/>
            <a:ext cx="32287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The HV power system will be based on CAEN EASY </a:t>
            </a:r>
            <a:r>
              <a:rPr lang="en-US" b="1" dirty="0" smtClean="0">
                <a:solidFill>
                  <a:srgbClr val="002060"/>
                </a:solidFill>
              </a:rPr>
              <a:t>system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(practically, extension of the existing HV system): </a:t>
            </a:r>
            <a:br>
              <a:rPr lang="en-US" b="1" dirty="0" smtClean="0">
                <a:solidFill>
                  <a:srgbClr val="002060"/>
                </a:solidFill>
              </a:rPr>
            </a:br>
            <a:endParaRPr lang="en-US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SY4527 – 1 </a:t>
            </a:r>
            <a:r>
              <a:rPr lang="en-US" dirty="0" smtClean="0"/>
              <a:t>(existing)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A3485S </a:t>
            </a:r>
            <a:r>
              <a:rPr lang="en-US" dirty="0"/>
              <a:t>- 2 </a:t>
            </a:r>
            <a:r>
              <a:rPr lang="en-US" dirty="0" smtClean="0"/>
              <a:t>modules (existing)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FF0000"/>
                </a:solidFill>
              </a:rPr>
              <a:t>4 EASY3000 crates</a:t>
            </a:r>
            <a:endParaRPr lang="en-US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FF0000"/>
                </a:solidFill>
              </a:rPr>
              <a:t>A3512N </a:t>
            </a:r>
            <a:r>
              <a:rPr lang="en-US" b="1" dirty="0">
                <a:solidFill>
                  <a:srgbClr val="FF0000"/>
                </a:solidFill>
              </a:rPr>
              <a:t>– </a:t>
            </a:r>
            <a:r>
              <a:rPr lang="en-US" b="1" dirty="0" smtClean="0">
                <a:solidFill>
                  <a:srgbClr val="FF0000"/>
                </a:solidFill>
              </a:rPr>
              <a:t>12 HV Boards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971800" y="4114800"/>
            <a:ext cx="0" cy="2057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971800" y="6172200"/>
            <a:ext cx="736963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0341430" y="4800600"/>
            <a:ext cx="0" cy="1371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080863" y="2438400"/>
            <a:ext cx="2615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 HV multiconductor cables per endcap. Each with 20 HV channels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must go via the YE1’s main cable </a:t>
            </a:r>
            <a:r>
              <a:rPr lang="en-US" dirty="0" smtClean="0"/>
              <a:t>chains (MCC)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52485" y="5208815"/>
            <a:ext cx="6244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 term maintenance will be secured by </a:t>
            </a:r>
            <a:r>
              <a:rPr lang="en-US" dirty="0" smtClean="0"/>
              <a:t>CERN-CAEN </a:t>
            </a:r>
            <a:r>
              <a:rPr lang="en-US" dirty="0"/>
              <a:t>contract. </a:t>
            </a:r>
          </a:p>
          <a:p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be integrated in the RPC DCS.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040058" y="914400"/>
            <a:ext cx="0" cy="4038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Picture 14" descr="1177_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739" y="3503890"/>
            <a:ext cx="2115797" cy="1084346"/>
          </a:xfrm>
          <a:prstGeom prst="rect">
            <a:avLst/>
          </a:prstGeom>
        </p:spPr>
      </p:pic>
      <p:pic>
        <p:nvPicPr>
          <p:cNvPr id="19" name="Picture 18" descr="840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52654" y="3257007"/>
            <a:ext cx="563880" cy="12192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886205" y="3781696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A3512N</a:t>
            </a:r>
          </a:p>
        </p:txBody>
      </p:sp>
      <p:pic>
        <p:nvPicPr>
          <p:cNvPr id="22" name="Picture 21" descr="download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655" y="1643737"/>
            <a:ext cx="2400300" cy="1905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34140" y="3590111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A3485S 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1225729" y="1600202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SY4527 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3211289" y="1687283"/>
            <a:ext cx="1822939" cy="1513792"/>
            <a:chOff x="3211289" y="2105298"/>
            <a:chExt cx="1822939" cy="1513792"/>
          </a:xfrm>
        </p:grpSpPr>
        <p:pic>
          <p:nvPicPr>
            <p:cNvPr id="17" name="Picture 16" descr="874_L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11289" y="2137952"/>
              <a:ext cx="1822939" cy="148113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579224" y="2105298"/>
              <a:ext cx="12453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EASY3000 </a:t>
              </a:r>
              <a:endParaRPr lang="en-GB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81460" y="222110"/>
            <a:ext cx="9292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i="1" dirty="0" smtClean="0">
                <a:solidFill>
                  <a:srgbClr val="002060"/>
                </a:solidFill>
              </a:rPr>
              <a:t>HV Power System Upgrade for RE3/1 &amp; RE4/1 (I)</a:t>
            </a:r>
            <a:endParaRPr lang="en-GB" sz="3600" i="1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83675" y="1025433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u="sng" dirty="0" smtClean="0">
                <a:solidFill>
                  <a:srgbClr val="7030A0"/>
                </a:solidFill>
              </a:rPr>
              <a:t>USC</a:t>
            </a:r>
            <a:endParaRPr lang="en-GB" b="1" i="1" u="sng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43680" y="1025433"/>
            <a:ext cx="574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u="sng" dirty="0" smtClean="0">
                <a:solidFill>
                  <a:srgbClr val="7030A0"/>
                </a:solidFill>
              </a:rPr>
              <a:t>UXC</a:t>
            </a:r>
            <a:endParaRPr lang="en-GB" b="1" i="1" u="sng" dirty="0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9508341">
            <a:off x="8934993" y="1619796"/>
            <a:ext cx="2367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2060"/>
                </a:solidFill>
                <a:cs typeface="Arial" charset="0"/>
              </a:rPr>
              <a:t>TDR Baseline: Variant </a:t>
            </a:r>
            <a:r>
              <a:rPr lang="en-US" b="1" i="1" dirty="0" smtClean="0">
                <a:solidFill>
                  <a:srgbClr val="002060"/>
                </a:solidFill>
                <a:cs typeface="Arial" charset="0"/>
              </a:rPr>
              <a:t>I</a:t>
            </a:r>
            <a:endParaRPr lang="en-GB" b="1" i="1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848564" y="651666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07285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612" y="1888609"/>
            <a:ext cx="779648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HV cables and connectors, Umbilical cables USC to UXC. Coaxial cables from YE1PP to YE3 via mini-cable chains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LV cables &amp; connectors on YE3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Fibre optics &amp; Patch Panels from YE3 to YE1PP through to USC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Gas System piping, Impedances and Bulkheads on YE3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Cooling, flexibles on RE4 face of YE3, RE3/1 cooling comes with chambers</a:t>
            </a:r>
          </a:p>
          <a:p>
            <a:endParaRPr lang="en-GB" dirty="0"/>
          </a:p>
        </p:txBody>
      </p:sp>
      <p:sp>
        <p:nvSpPr>
          <p:cNvPr id="3" name="Trapezoid 2"/>
          <p:cNvSpPr/>
          <p:nvPr/>
        </p:nvSpPr>
        <p:spPr>
          <a:xfrm rot="5400000">
            <a:off x="9540919" y="2753718"/>
            <a:ext cx="2044931" cy="2277687"/>
          </a:xfrm>
          <a:prstGeom prst="trapezoid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7558106" y="2673047"/>
            <a:ext cx="1866436" cy="5833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582955" y="3494365"/>
            <a:ext cx="5841586" cy="31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380513" y="4706094"/>
            <a:ext cx="2044027" cy="31107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3" idx="2"/>
          </p:cNvCxnSpPr>
          <p:nvPr/>
        </p:nvCxnSpPr>
        <p:spPr>
          <a:xfrm flipH="1">
            <a:off x="6351661" y="3892562"/>
            <a:ext cx="3072880" cy="902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691672" y="4316213"/>
            <a:ext cx="3732868" cy="14878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947564" y="3555065"/>
            <a:ext cx="1231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 3/1 &amp; RE 4/1</a:t>
            </a:r>
            <a:endParaRPr lang="en-GB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47" y="557073"/>
            <a:ext cx="10931075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382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9611583" y="308130"/>
            <a:ext cx="2362952" cy="6436501"/>
            <a:chOff x="209003" y="574764"/>
            <a:chExt cx="2455820" cy="6035042"/>
          </a:xfrm>
        </p:grpSpPr>
        <p:sp>
          <p:nvSpPr>
            <p:cNvPr id="4" name="Rectangle 3"/>
            <p:cNvSpPr/>
            <p:nvPr/>
          </p:nvSpPr>
          <p:spPr>
            <a:xfrm>
              <a:off x="209003" y="875211"/>
              <a:ext cx="2455820" cy="5734595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22067" y="5773785"/>
              <a:ext cx="2416612" cy="54864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A3485S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17711" y="5207728"/>
              <a:ext cx="2416612" cy="54864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A3485S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7711" y="4646025"/>
              <a:ext cx="2416612" cy="54864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A3485S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17712" y="4084321"/>
              <a:ext cx="2416612" cy="54864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A3485S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17711" y="2821575"/>
              <a:ext cx="2425321" cy="107986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SY4527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13355" y="1733004"/>
              <a:ext cx="2425321" cy="107986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SY4527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45026" y="574764"/>
              <a:ext cx="7857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S1H07</a:t>
              </a:r>
              <a:endParaRPr lang="en-GB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184355" y="3844834"/>
              <a:ext cx="4860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/>
                <a:t>HEX</a:t>
              </a:r>
              <a:endParaRPr lang="en-GB" sz="14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53872" y="796825"/>
              <a:ext cx="4860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/>
                <a:t>HEX</a:t>
              </a:r>
              <a:endParaRPr lang="en-GB" sz="1400" b="1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2770094" y="813574"/>
            <a:ext cx="6562165" cy="21347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ENDCAP RACKS</a:t>
            </a:r>
            <a:br>
              <a:rPr lang="en-GB" dirty="0" smtClean="0"/>
            </a:br>
            <a:r>
              <a:rPr lang="en-GB" dirty="0" smtClean="0"/>
              <a:t>S1H11 – S1H08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134292" y="282862"/>
            <a:ext cx="2362952" cy="6417933"/>
            <a:chOff x="134292" y="282862"/>
            <a:chExt cx="2362952" cy="6417933"/>
          </a:xfrm>
        </p:grpSpPr>
        <p:sp>
          <p:nvSpPr>
            <p:cNvPr id="10" name="Rectangle 9"/>
            <p:cNvSpPr/>
            <p:nvPr/>
          </p:nvSpPr>
          <p:spPr>
            <a:xfrm>
              <a:off x="134292" y="584728"/>
              <a:ext cx="2362952" cy="6116067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51050" y="4699255"/>
              <a:ext cx="2333606" cy="10448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Crate4</a:t>
              </a:r>
            </a:p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RE-3/1</a:t>
              </a:r>
              <a:br>
                <a:rPr lang="en-GB" b="1" dirty="0" smtClean="0">
                  <a:solidFill>
                    <a:srgbClr val="FF0000"/>
                  </a:solidFill>
                </a:rPr>
              </a:br>
              <a:r>
                <a:rPr lang="en-GB" b="1" dirty="0" smtClean="0">
                  <a:solidFill>
                    <a:srgbClr val="FF0000"/>
                  </a:solidFill>
                </a:rPr>
                <a:t>RE-4/1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50557" y="3640430"/>
              <a:ext cx="2341984" cy="10402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Crate4</a:t>
              </a:r>
            </a:p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RE+3/1</a:t>
              </a:r>
              <a:br>
                <a:rPr lang="en-GB" b="1" dirty="0" smtClean="0">
                  <a:solidFill>
                    <a:srgbClr val="FF0000"/>
                  </a:solidFill>
                </a:rPr>
              </a:br>
              <a:r>
                <a:rPr lang="en-GB" b="1" dirty="0" smtClean="0">
                  <a:solidFill>
                    <a:srgbClr val="FF0000"/>
                  </a:solidFill>
                </a:rPr>
                <a:t>RE+4/1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55243" y="3320009"/>
              <a:ext cx="2325226" cy="29721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HV Distribution Box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51051" y="3008861"/>
              <a:ext cx="2325226" cy="29721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HV Distribution Box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51051" y="2493351"/>
              <a:ext cx="2325226" cy="29721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HV Distribution Box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51051" y="2190358"/>
              <a:ext cx="2325226" cy="29721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HV Distribution Box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51051" y="1780226"/>
              <a:ext cx="2325226" cy="29721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HV Distribution Box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51051" y="1487657"/>
              <a:ext cx="2325226" cy="29721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HV Distribution Box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093710" y="2753775"/>
              <a:ext cx="467650" cy="328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/>
                <a:t>HEX</a:t>
              </a:r>
              <a:endParaRPr lang="en-GB" sz="14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114657" y="496487"/>
              <a:ext cx="467650" cy="328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/>
                <a:t>HEX</a:t>
              </a:r>
              <a:endParaRPr lang="en-GB" sz="1400" b="1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056007" y="282862"/>
              <a:ext cx="7857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S1H12</a:t>
              </a:r>
              <a:endParaRPr lang="en-GB" dirty="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55534" y="1078937"/>
              <a:ext cx="2325226" cy="29721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HV Distribution Box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55534" y="786368"/>
              <a:ext cx="2325226" cy="29721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HV Distribution Box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6" name="Straight Arrow Connector 5"/>
          <p:cNvCxnSpPr/>
          <p:nvPr/>
        </p:nvCxnSpPr>
        <p:spPr>
          <a:xfrm flipH="1" flipV="1">
            <a:off x="2492541" y="3709846"/>
            <a:ext cx="5893813" cy="1306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H="1" flipV="1">
            <a:off x="2514311" y="5691651"/>
            <a:ext cx="5893813" cy="118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83157" y="3345746"/>
            <a:ext cx="492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48V DC cable connected after Crate3 in rack S1H09</a:t>
            </a:r>
            <a:endParaRPr lang="en-GB" dirty="0"/>
          </a:p>
        </p:txBody>
      </p:sp>
      <p:sp>
        <p:nvSpPr>
          <p:cNvPr id="89" name="TextBox 88"/>
          <p:cNvSpPr txBox="1"/>
          <p:nvPr/>
        </p:nvSpPr>
        <p:spPr>
          <a:xfrm>
            <a:off x="2778801" y="5382930"/>
            <a:ext cx="4950138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48V DC cable connected after Crate3 in rack S1H11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017519" y="3876286"/>
            <a:ext cx="53197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1 new rack (already defined S1H12, to be equipped)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2 EASY crates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8 umbilical cables all arriving to one rack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6 A3512N HV boards in each Crate (12 boards in total)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8 HV Distributor Boxes in total (all in one rack)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8503920" y="3709846"/>
            <a:ext cx="828339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8499564" y="5704112"/>
            <a:ext cx="828339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1913879" y="651666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2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316583" y="2286000"/>
            <a:ext cx="1554480" cy="1306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258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05848" y="1515294"/>
            <a:ext cx="34943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The HV power system will be based on CAEN </a:t>
            </a:r>
            <a:r>
              <a:rPr lang="en-US" b="1" dirty="0" smtClean="0">
                <a:solidFill>
                  <a:srgbClr val="002060"/>
                </a:solidFill>
              </a:rPr>
              <a:t>NON-EASY </a:t>
            </a:r>
            <a:r>
              <a:rPr lang="en-US" b="1" dirty="0">
                <a:solidFill>
                  <a:srgbClr val="002060"/>
                </a:solidFill>
              </a:rPr>
              <a:t>system: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SY4527 – </a:t>
            </a:r>
            <a:r>
              <a:rPr lang="en-US" dirty="0" smtClean="0"/>
              <a:t>2 (new)</a:t>
            </a:r>
            <a:endParaRPr lang="en-US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FF0000"/>
                </a:solidFill>
              </a:rPr>
              <a:t>New HV boards </a:t>
            </a:r>
            <a:r>
              <a:rPr lang="en-US" b="1" dirty="0">
                <a:solidFill>
                  <a:srgbClr val="FF0000"/>
                </a:solidFill>
              </a:rPr>
              <a:t>– </a:t>
            </a:r>
            <a:r>
              <a:rPr lang="en-US" b="1" dirty="0" smtClean="0">
                <a:solidFill>
                  <a:srgbClr val="FF0000"/>
                </a:solidFill>
              </a:rPr>
              <a:t>prototype ready in 2019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971800" y="4114800"/>
            <a:ext cx="0" cy="2057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971800" y="6172200"/>
            <a:ext cx="736963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0341430" y="4800600"/>
            <a:ext cx="0" cy="1371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080863" y="2438400"/>
            <a:ext cx="2615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 HV multiconductor cables per endcap. Each with 20 HV channels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must go via the YE1’s main cable </a:t>
            </a:r>
            <a:r>
              <a:rPr lang="en-US" dirty="0" smtClean="0"/>
              <a:t>chains (MCC)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52485" y="5208815"/>
            <a:ext cx="6244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 term maintenance will be secured by </a:t>
            </a:r>
            <a:r>
              <a:rPr lang="en-US" dirty="0" smtClean="0"/>
              <a:t>CERN-CAEN </a:t>
            </a:r>
            <a:r>
              <a:rPr lang="en-US" dirty="0"/>
              <a:t>contract. </a:t>
            </a:r>
          </a:p>
          <a:p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be integrated in the RPC DCS.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040058" y="914400"/>
            <a:ext cx="0" cy="4038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Picture 14" descr="1177_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739" y="3503890"/>
            <a:ext cx="2115797" cy="1084346"/>
          </a:xfrm>
          <a:prstGeom prst="rect">
            <a:avLst/>
          </a:prstGeom>
        </p:spPr>
      </p:pic>
      <p:pic>
        <p:nvPicPr>
          <p:cNvPr id="19" name="Picture 18" descr="840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52654" y="3257007"/>
            <a:ext cx="563880" cy="12192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886205" y="3781696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A3512N</a:t>
            </a:r>
          </a:p>
        </p:txBody>
      </p:sp>
      <p:pic>
        <p:nvPicPr>
          <p:cNvPr id="22" name="Picture 21" descr="download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655" y="1643737"/>
            <a:ext cx="2400300" cy="1905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34140" y="3590111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A3485S 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1225729" y="1600202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SY4527 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3211289" y="1687283"/>
            <a:ext cx="1822939" cy="1513792"/>
            <a:chOff x="3211289" y="2105298"/>
            <a:chExt cx="1822939" cy="1513792"/>
          </a:xfrm>
        </p:grpSpPr>
        <p:pic>
          <p:nvPicPr>
            <p:cNvPr id="17" name="Picture 16" descr="874_L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11289" y="2137952"/>
              <a:ext cx="1822939" cy="148113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579224" y="2105298"/>
              <a:ext cx="12453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EASY3000 </a:t>
              </a:r>
              <a:endParaRPr lang="en-GB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81460" y="222110"/>
            <a:ext cx="9292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i="1" dirty="0" smtClean="0">
                <a:solidFill>
                  <a:srgbClr val="002060"/>
                </a:solidFill>
              </a:rPr>
              <a:t>HV Power System Upgrade for RE3/1 &amp; RE4/1 (II)</a:t>
            </a:r>
            <a:endParaRPr lang="en-GB" sz="3600" i="1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83675" y="1025433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u="sng" dirty="0" smtClean="0">
                <a:solidFill>
                  <a:srgbClr val="7030A0"/>
                </a:solidFill>
              </a:rPr>
              <a:t>USC</a:t>
            </a:r>
            <a:endParaRPr lang="en-GB" b="1" i="1" u="sng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43680" y="1025433"/>
            <a:ext cx="574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u="sng" dirty="0" smtClean="0">
                <a:solidFill>
                  <a:srgbClr val="7030A0"/>
                </a:solidFill>
              </a:rPr>
              <a:t>UXC</a:t>
            </a:r>
            <a:endParaRPr lang="en-GB" b="1" i="1" u="sng" dirty="0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9508341">
            <a:off x="8735693" y="1606731"/>
            <a:ext cx="2844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2060"/>
                </a:solidFill>
                <a:cs typeface="Arial" charset="0"/>
              </a:rPr>
              <a:t>Preferred Variant: Variant II</a:t>
            </a:r>
            <a:endParaRPr lang="en-GB" b="1" i="1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848564" y="651666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03048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9611583" y="268941"/>
            <a:ext cx="2362952" cy="6436501"/>
            <a:chOff x="209003" y="574764"/>
            <a:chExt cx="2455820" cy="6035042"/>
          </a:xfrm>
        </p:grpSpPr>
        <p:sp>
          <p:nvSpPr>
            <p:cNvPr id="4" name="Rectangle 3"/>
            <p:cNvSpPr/>
            <p:nvPr/>
          </p:nvSpPr>
          <p:spPr>
            <a:xfrm>
              <a:off x="209003" y="875211"/>
              <a:ext cx="2455820" cy="5734595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22067" y="5773785"/>
              <a:ext cx="2416612" cy="54864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A3485S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17711" y="5207728"/>
              <a:ext cx="2416612" cy="54864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A3485S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7711" y="4646025"/>
              <a:ext cx="2416612" cy="54864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A3485S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17712" y="4084321"/>
              <a:ext cx="2416612" cy="54864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A3485S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17711" y="2821575"/>
              <a:ext cx="2425321" cy="107986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SY4527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13355" y="1733004"/>
              <a:ext cx="2425321" cy="107986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SY4527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45026" y="574764"/>
              <a:ext cx="7857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S1H07</a:t>
              </a:r>
              <a:endParaRPr lang="en-GB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184355" y="3844834"/>
              <a:ext cx="4860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/>
                <a:t>HEX</a:t>
              </a:r>
              <a:endParaRPr lang="en-GB" sz="1400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53872" y="796825"/>
              <a:ext cx="4860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/>
                <a:t>HEX</a:t>
              </a:r>
              <a:endParaRPr lang="en-GB" sz="1400" b="1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2770094" y="813574"/>
            <a:ext cx="6562165" cy="21347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ENDCAP RACKS</a:t>
            </a:r>
            <a:br>
              <a:rPr lang="en-GB" dirty="0" smtClean="0"/>
            </a:br>
            <a:r>
              <a:rPr lang="en-GB" dirty="0" smtClean="0"/>
              <a:t>S1H11 – S1H08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34292" y="571665"/>
            <a:ext cx="2362952" cy="6116067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142180" y="6076283"/>
            <a:ext cx="2325226" cy="4365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HV Distribution Box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93710" y="3446112"/>
            <a:ext cx="467650" cy="328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HEX</a:t>
            </a:r>
            <a:endParaRPr lang="en-GB" sz="1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114657" y="496487"/>
            <a:ext cx="467650" cy="328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HEX</a:t>
            </a:r>
            <a:endParaRPr lang="en-GB" sz="14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1056007" y="282862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S1H12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756259" y="3027197"/>
            <a:ext cx="657827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- No EASY system </a:t>
            </a:r>
            <a:r>
              <a:rPr lang="en-GB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no EASY crates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- 2 SY4527 mainframes more 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- 8 umbilical cables all arriving to one rack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- New type of HV boards!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- 8 HV Distributor Boxes in total (all in one rack), but bigger in size</a:t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 smtClean="0">
                <a:solidFill>
                  <a:srgbClr val="FF0000"/>
                </a:solidFill>
              </a:rPr>
              <a:t>   since all inputs and outputs should be at the back side of the rack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- No rack cross reference in DSS Action Matrix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45008" y="4489659"/>
            <a:ext cx="2333606" cy="11516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SY4527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40656" y="1559223"/>
            <a:ext cx="2333606" cy="11516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SY4527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37824" y="5640848"/>
            <a:ext cx="2325226" cy="4365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HV Distribution Box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37824" y="4099431"/>
            <a:ext cx="2325226" cy="4365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HV Distribution Box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46531" y="3677059"/>
            <a:ext cx="2325226" cy="4365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HV Distribution Box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37824" y="3080530"/>
            <a:ext cx="2325226" cy="4365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HV Distribution Box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46531" y="2658158"/>
            <a:ext cx="2325226" cy="4365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HV Distribution Box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46531" y="1155927"/>
            <a:ext cx="2325226" cy="4365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HV Distribution Box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42175" y="733555"/>
            <a:ext cx="2325226" cy="4365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HV Distribution Box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926942" y="651666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94500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8055439" y="3012168"/>
            <a:ext cx="40783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en-GB" sz="1600" b="1" dirty="0" smtClean="0">
                <a:solidFill>
                  <a:srgbClr val="0070C0"/>
                </a:solidFill>
              </a:rPr>
              <a:t>24 </a:t>
            </a:r>
            <a:r>
              <a:rPr lang="en-GB" sz="1600" b="1" dirty="0">
                <a:solidFill>
                  <a:srgbClr val="0070C0"/>
                </a:solidFill>
              </a:rPr>
              <a:t>A3016 LV boards </a:t>
            </a:r>
            <a:r>
              <a:rPr lang="en-GB" sz="1600" b="1" dirty="0" smtClean="0">
                <a:solidFill>
                  <a:srgbClr val="0070C0"/>
                </a:solidFill>
              </a:rPr>
              <a:t>in total to </a:t>
            </a:r>
            <a:r>
              <a:rPr lang="en-GB" sz="1600" b="1" dirty="0">
                <a:solidFill>
                  <a:srgbClr val="0070C0"/>
                </a:solidFill>
              </a:rPr>
              <a:t>power the </a:t>
            </a:r>
            <a:r>
              <a:rPr lang="en-GB" sz="1600" b="1" dirty="0" smtClean="0">
                <a:solidFill>
                  <a:srgbClr val="0070C0"/>
                </a:solidFill>
              </a:rPr>
              <a:t>FE of all RE3/1 </a:t>
            </a:r>
            <a:r>
              <a:rPr lang="en-GB" sz="1600" b="1" dirty="0">
                <a:solidFill>
                  <a:srgbClr val="0070C0"/>
                </a:solidFill>
              </a:rPr>
              <a:t>and RE4/1 chambers</a:t>
            </a:r>
            <a:r>
              <a:rPr lang="en-GB" sz="1600" b="1" dirty="0" smtClean="0">
                <a:solidFill>
                  <a:srgbClr val="0070C0"/>
                </a:solidFill>
              </a:rPr>
              <a:t>.</a:t>
            </a:r>
            <a:endParaRPr lang="en-US" sz="1600" b="1" dirty="0">
              <a:solidFill>
                <a:srgbClr val="0070C0"/>
              </a:solidFill>
            </a:endParaRP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rgbClr val="0070C0"/>
                </a:solidFill>
              </a:rPr>
              <a:t>9U in each YE3 X4Far tower rack for</a:t>
            </a:r>
          </a:p>
          <a:p>
            <a:pPr marL="742950" lvl="1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70C0"/>
                </a:solidFill>
              </a:rPr>
              <a:t>1 CAEN EASY3000S crate</a:t>
            </a:r>
          </a:p>
          <a:p>
            <a:pPr marL="742950" lvl="1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70C0"/>
                </a:solidFill>
              </a:rPr>
              <a:t>1 CAEN A3486S MAO- AC/DC 48V PS</a:t>
            </a: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rgbClr val="0070C0"/>
                </a:solidFill>
              </a:rPr>
              <a:t>15U in each X2Near YE3 tower rack for</a:t>
            </a:r>
          </a:p>
          <a:p>
            <a:pPr marL="742950" lvl="1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70C0"/>
                </a:solidFill>
              </a:rPr>
              <a:t>2 CAEN EASY3000S crates</a:t>
            </a:r>
          </a:p>
          <a:p>
            <a:pPr marL="742950" lvl="1" indent="-285750">
              <a:buClr>
                <a:srgbClr val="7030A0"/>
              </a:buClr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70C0"/>
                </a:solidFill>
              </a:rPr>
              <a:t>1 CAEN A3486S MAO- AC/DC 48V PS</a:t>
            </a:r>
            <a:endParaRPr lang="en-GB" sz="1600" b="1" dirty="0">
              <a:solidFill>
                <a:srgbClr val="0070C0"/>
              </a:solidFill>
            </a:endParaRPr>
          </a:p>
        </p:txBody>
      </p:sp>
      <p:pic>
        <p:nvPicPr>
          <p:cNvPr id="8" name="Picture 7" descr="download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310" y="3211285"/>
            <a:ext cx="2400300" cy="1905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06281" y="2686597"/>
            <a:ext cx="2257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SY4527 with A1676A</a:t>
            </a:r>
          </a:p>
        </p:txBody>
      </p:sp>
      <p:pic>
        <p:nvPicPr>
          <p:cNvPr id="12" name="Picture 11" descr="1177_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3188">
            <a:off x="5503375" y="4327717"/>
            <a:ext cx="2212848" cy="1134086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4865910" y="925285"/>
            <a:ext cx="0" cy="4800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Picture 14" descr="874_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5613" y="2946907"/>
            <a:ext cx="2205756" cy="1792177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1208310" y="6411685"/>
            <a:ext cx="5715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923310" y="6030685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6607621" y="1659680"/>
            <a:ext cx="13066" cy="155160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6392087" y="1652451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208310" y="5040085"/>
            <a:ext cx="0" cy="13716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513110" y="5040085"/>
            <a:ext cx="0" cy="1235616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596907" y="1602703"/>
            <a:ext cx="25808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CAEN EASY3000S</a:t>
            </a:r>
            <a:endParaRPr lang="en-US" dirty="0"/>
          </a:p>
          <a:p>
            <a:r>
              <a:rPr lang="en-US" dirty="0"/>
              <a:t>with </a:t>
            </a:r>
            <a:r>
              <a:rPr lang="en-US" dirty="0" smtClean="0"/>
              <a:t>CAEN A3016</a:t>
            </a:r>
            <a:br>
              <a:rPr lang="en-US" dirty="0" smtClean="0"/>
            </a:br>
            <a:r>
              <a:rPr lang="en-US" dirty="0" smtClean="0"/>
              <a:t>in X2Near &amp;&amp; X4Far racks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7670748" y="482890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A3486S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1513110" y="6275701"/>
            <a:ext cx="7419542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8932652" y="6275701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17711" y="6423353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48V Service power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59277" y="5807616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50p Communication bus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96740" y="842567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u="sng" dirty="0" smtClean="0">
                <a:solidFill>
                  <a:srgbClr val="7030A0"/>
                </a:solidFill>
              </a:rPr>
              <a:t>USC</a:t>
            </a:r>
            <a:endParaRPr lang="en-GB" b="1" i="1" u="sng" dirty="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254468" y="842567"/>
            <a:ext cx="574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u="sng" dirty="0" smtClean="0">
                <a:solidFill>
                  <a:srgbClr val="7030A0"/>
                </a:solidFill>
              </a:rPr>
              <a:t>UXC</a:t>
            </a:r>
            <a:endParaRPr lang="en-GB" b="1" i="1" u="sng" dirty="0">
              <a:solidFill>
                <a:srgbClr val="7030A0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916" y="948227"/>
            <a:ext cx="828950" cy="163743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612668" y="5599611"/>
            <a:ext cx="2601690" cy="3918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2060"/>
                </a:solidFill>
              </a:rPr>
              <a:t>YE1 LV PP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1460" y="222110"/>
            <a:ext cx="7776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i="1" dirty="0" smtClean="0">
                <a:solidFill>
                  <a:srgbClr val="002060"/>
                </a:solidFill>
              </a:rPr>
              <a:t>RPC LV Power System for RE3/1 &amp; RE4/1</a:t>
            </a:r>
            <a:endParaRPr lang="en-GB" sz="3600" i="1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848564" y="651666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67557" y="6078753"/>
            <a:ext cx="2093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</a:t>
            </a:r>
            <a:r>
              <a:rPr lang="en-GB" dirty="0" smtClean="0"/>
              <a:t>oing directly to YE3</a:t>
            </a:r>
            <a:endParaRPr lang="en-GB" dirty="0"/>
          </a:p>
        </p:txBody>
      </p:sp>
      <p:sp>
        <p:nvSpPr>
          <p:cNvPr id="6" name="Chevron 5"/>
          <p:cNvSpPr/>
          <p:nvPr/>
        </p:nvSpPr>
        <p:spPr>
          <a:xfrm>
            <a:off x="871521" y="5582532"/>
            <a:ext cx="330562" cy="402901"/>
          </a:xfrm>
          <a:prstGeom prst="chevro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120" y="5599277"/>
            <a:ext cx="68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Relay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676151" y="1410787"/>
            <a:ext cx="3457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YE+3</a:t>
            </a:r>
            <a:r>
              <a:rPr lang="en-GB" dirty="0" smtClean="0"/>
              <a:t>: X2J52, X3J51, X3A51, X4A51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YE-3</a:t>
            </a:r>
            <a:r>
              <a:rPr lang="en-GB" dirty="0" smtClean="0"/>
              <a:t>:  X2V52, X3V51,X3S51, X4S51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9940834" y="1211899"/>
            <a:ext cx="1397726" cy="9434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9392197" y="2442755"/>
            <a:ext cx="2668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Existing RE3&amp;RE4 detector</a:t>
            </a:r>
            <a:endParaRPr lang="en-GB" dirty="0"/>
          </a:p>
        </p:txBody>
      </p:sp>
      <p:cxnSp>
        <p:nvCxnSpPr>
          <p:cNvPr id="13" name="Straight Arrow Connector 12"/>
          <p:cNvCxnSpPr>
            <a:stCxn id="5" idx="4"/>
          </p:cNvCxnSpPr>
          <p:nvPr/>
        </p:nvCxnSpPr>
        <p:spPr>
          <a:xfrm>
            <a:off x="10639697" y="2155371"/>
            <a:ext cx="45720" cy="3706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56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796838" y="1234449"/>
            <a:ext cx="9946787" cy="5280885"/>
            <a:chOff x="809901" y="1221379"/>
            <a:chExt cx="9946787" cy="5280885"/>
          </a:xfrm>
        </p:grpSpPr>
        <p:grpSp>
          <p:nvGrpSpPr>
            <p:cNvPr id="43" name="Group 42"/>
            <p:cNvGrpSpPr/>
            <p:nvPr/>
          </p:nvGrpSpPr>
          <p:grpSpPr>
            <a:xfrm>
              <a:off x="809901" y="1221379"/>
              <a:ext cx="9413966" cy="5280885"/>
              <a:chOff x="1267097" y="633549"/>
              <a:chExt cx="9413966" cy="5280885"/>
            </a:xfrm>
          </p:grpSpPr>
          <p:pic>
            <p:nvPicPr>
              <p:cNvPr id="4098" name="Picture 2" descr="G:\Websites\p\project-cms-rpc-endcap\RPC\UpscopeHighEta\RPCDevelopements\RE31and41\RE31\Drawings\YE3Boki07062016\YEP3IPSideView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7063" y="865190"/>
                <a:ext cx="9144000" cy="50492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8544272" y="1052737"/>
                <a:ext cx="1728192" cy="646331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mini </a:t>
                </a:r>
                <a:r>
                  <a:rPr lang="en-GB" b="1" dirty="0"/>
                  <a:t>Cable Chains for </a:t>
                </a:r>
                <a:r>
                  <a:rPr lang="en-GB" b="1" dirty="0" smtClean="0"/>
                  <a:t>OF</a:t>
                </a:r>
                <a:endParaRPr lang="en-GB" b="1" dirty="0"/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>
                <a:off x="2403566" y="1720838"/>
                <a:ext cx="1102940" cy="1305013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H="1">
                <a:off x="8184233" y="1699068"/>
                <a:ext cx="1203411" cy="140676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H="1">
                <a:off x="8506992" y="3555275"/>
                <a:ext cx="484608" cy="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1267097" y="3317967"/>
                <a:ext cx="1565369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LV Easy crates</a:t>
                </a:r>
              </a:p>
            </p:txBody>
          </p:sp>
          <p:cxnSp>
            <p:nvCxnSpPr>
              <p:cNvPr id="33" name="Straight Arrow Connector 32"/>
              <p:cNvCxnSpPr/>
              <p:nvPr/>
            </p:nvCxnSpPr>
            <p:spPr>
              <a:xfrm>
                <a:off x="2815516" y="3515755"/>
                <a:ext cx="443199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8754312" y="646612"/>
                <a:ext cx="12490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i="1" u="sng" dirty="0">
                    <a:solidFill>
                      <a:srgbClr val="7030A0"/>
                    </a:solidFill>
                  </a:rPr>
                  <a:t>Near Side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886996" y="633549"/>
                <a:ext cx="10951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i="1" u="sng" dirty="0">
                    <a:solidFill>
                      <a:srgbClr val="7030A0"/>
                    </a:solidFill>
                  </a:rPr>
                  <a:t>Far Side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590456" y="1074507"/>
                <a:ext cx="1728192" cy="646331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mini </a:t>
                </a:r>
                <a:r>
                  <a:rPr lang="en-GB" b="1" dirty="0"/>
                  <a:t>Cable Chains for </a:t>
                </a:r>
                <a:r>
                  <a:rPr lang="en-GB" b="1" dirty="0" smtClean="0"/>
                  <a:t>OF</a:t>
                </a:r>
                <a:endParaRPr lang="en-GB" b="1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8995978" y="3326674"/>
                <a:ext cx="1565369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LV Easy crates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0319662" y="4963882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X2</a:t>
              </a:r>
              <a:endParaRPr lang="en-GB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328366" y="2895586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X4</a:t>
              </a:r>
              <a:endParaRPr lang="en-GB" b="1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0765391" y="3052350"/>
            <a:ext cx="442538" cy="2109268"/>
            <a:chOff x="10765391" y="3052350"/>
            <a:chExt cx="442538" cy="2109268"/>
          </a:xfrm>
        </p:grpSpPr>
        <p:cxnSp>
          <p:nvCxnSpPr>
            <p:cNvPr id="31" name="Straight Connector 30"/>
            <p:cNvCxnSpPr/>
            <p:nvPr/>
          </p:nvCxnSpPr>
          <p:spPr>
            <a:xfrm flipH="1">
              <a:off x="10769747" y="5159829"/>
              <a:ext cx="43818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10765391" y="3052350"/>
              <a:ext cx="43818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1177447" y="3065413"/>
              <a:ext cx="0" cy="209620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320100" y="222110"/>
            <a:ext cx="3142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i="1" dirty="0" smtClean="0">
                <a:solidFill>
                  <a:srgbClr val="002060"/>
                </a:solidFill>
              </a:rPr>
              <a:t>RPC LV Services</a:t>
            </a:r>
            <a:endParaRPr lang="en-GB" sz="3600" i="1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848564" y="651666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2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531401" y="2521131"/>
            <a:ext cx="6690976" cy="339634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9252359" y="5747655"/>
            <a:ext cx="1625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X2Near – X4Far</a:t>
            </a:r>
            <a:br>
              <a:rPr lang="en-GB" dirty="0" smtClean="0"/>
            </a:br>
            <a:r>
              <a:rPr lang="en-GB" dirty="0" smtClean="0"/>
              <a:t>diagonal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551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9195571" y="449742"/>
            <a:ext cx="2362952" cy="6116067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9203459" y="6362596"/>
            <a:ext cx="2325226" cy="1981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Air Deflector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162873" y="1079960"/>
            <a:ext cx="467650" cy="328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HEX</a:t>
            </a:r>
            <a:endParaRPr lang="en-GB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0065034" y="174002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X2J52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9206287" y="5337938"/>
            <a:ext cx="2333606" cy="6778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RE3 LBB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212166" y="6015823"/>
            <a:ext cx="2325226" cy="2008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Cable Distribution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212166" y="4186516"/>
            <a:ext cx="2325226" cy="4365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RE A3486S AC/DC-0</a:t>
            </a:r>
            <a:br>
              <a:rPr lang="en-GB" sz="1600" b="1" dirty="0" smtClean="0">
                <a:solidFill>
                  <a:srgbClr val="FF0000"/>
                </a:solidFill>
              </a:rPr>
            </a:br>
            <a:r>
              <a:rPr lang="en-GB" sz="1600" b="1" dirty="0" smtClean="0">
                <a:solidFill>
                  <a:srgbClr val="FF0000"/>
                </a:solidFill>
              </a:rPr>
              <a:t>CH0	CH1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199103" y="1900515"/>
            <a:ext cx="2325226" cy="4365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EMU Maraton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207810" y="1308328"/>
            <a:ext cx="2325226" cy="4365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EMU Maraton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207810" y="720492"/>
            <a:ext cx="2325226" cy="4365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Turbine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203454" y="441814"/>
            <a:ext cx="2325226" cy="2801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Power Distribution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347875" y="462805"/>
            <a:ext cx="2362952" cy="6116067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7243464" y="174002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X3J51</a:t>
            </a:r>
            <a:endParaRPr lang="en-GB" dirty="0"/>
          </a:p>
        </p:txBody>
      </p:sp>
      <p:sp>
        <p:nvSpPr>
          <p:cNvPr id="46" name="Rectangle 45"/>
          <p:cNvSpPr/>
          <p:nvPr/>
        </p:nvSpPr>
        <p:spPr>
          <a:xfrm>
            <a:off x="2925397" y="462805"/>
            <a:ext cx="2362952" cy="6116067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TextBox 49"/>
          <p:cNvSpPr txBox="1"/>
          <p:nvPr/>
        </p:nvSpPr>
        <p:spPr>
          <a:xfrm>
            <a:off x="3703419" y="174002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X4A51</a:t>
            </a:r>
            <a:endParaRPr lang="en-GB" dirty="0"/>
          </a:p>
        </p:txBody>
      </p:sp>
      <p:sp>
        <p:nvSpPr>
          <p:cNvPr id="60" name="TextBox 59"/>
          <p:cNvSpPr txBox="1"/>
          <p:nvPr/>
        </p:nvSpPr>
        <p:spPr>
          <a:xfrm>
            <a:off x="5316583" y="69498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 smtClean="0"/>
              <a:t>YE+3</a:t>
            </a:r>
            <a:endParaRPr lang="en-GB" b="1" u="sng" dirty="0"/>
          </a:p>
        </p:txBody>
      </p:sp>
      <p:sp>
        <p:nvSpPr>
          <p:cNvPr id="61" name="TextBox 60"/>
          <p:cNvSpPr txBox="1"/>
          <p:nvPr/>
        </p:nvSpPr>
        <p:spPr>
          <a:xfrm>
            <a:off x="8323242" y="6535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u="sng" dirty="0">
                <a:solidFill>
                  <a:srgbClr val="7030A0"/>
                </a:solidFill>
              </a:rPr>
              <a:t>Near Side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082946" y="6538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u="sng" dirty="0">
                <a:solidFill>
                  <a:srgbClr val="7030A0"/>
                </a:solidFill>
              </a:rPr>
              <a:t>Far Side</a:t>
            </a:r>
          </a:p>
        </p:txBody>
      </p:sp>
      <p:sp>
        <p:nvSpPr>
          <p:cNvPr id="63" name="Rectangle 62"/>
          <p:cNvSpPr/>
          <p:nvPr/>
        </p:nvSpPr>
        <p:spPr>
          <a:xfrm>
            <a:off x="9214994" y="4623047"/>
            <a:ext cx="2333606" cy="7222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RE4 LBB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0150633" y="6128354"/>
            <a:ext cx="467650" cy="328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HEX</a:t>
            </a:r>
            <a:endParaRPr lang="en-GB" sz="14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10171580" y="1663436"/>
            <a:ext cx="467650" cy="328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HEX</a:t>
            </a:r>
            <a:endParaRPr lang="en-GB" sz="1400" b="1" dirty="0"/>
          </a:p>
        </p:txBody>
      </p:sp>
      <p:sp>
        <p:nvSpPr>
          <p:cNvPr id="66" name="Rectangle 65"/>
          <p:cNvSpPr/>
          <p:nvPr/>
        </p:nvSpPr>
        <p:spPr>
          <a:xfrm>
            <a:off x="9210638" y="3456098"/>
            <a:ext cx="2333606" cy="72221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RE3/1 FE EASY3000S</a:t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 smtClean="0">
                <a:solidFill>
                  <a:srgbClr val="FF0000"/>
                </a:solidFill>
              </a:rPr>
              <a:t>Crate0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9210639" y="2737641"/>
            <a:ext cx="2333606" cy="72221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RE4/1 FE EASY3000S</a:t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 smtClean="0">
                <a:solidFill>
                  <a:srgbClr val="FF0000"/>
                </a:solidFill>
              </a:rPr>
              <a:t>Crate1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323870" y="1101730"/>
            <a:ext cx="467650" cy="328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HEX</a:t>
            </a:r>
            <a:endParaRPr lang="en-GB" sz="1400" b="1" dirty="0"/>
          </a:p>
        </p:txBody>
      </p:sp>
      <p:sp>
        <p:nvSpPr>
          <p:cNvPr id="69" name="Rectangle 68"/>
          <p:cNvSpPr/>
          <p:nvPr/>
        </p:nvSpPr>
        <p:spPr>
          <a:xfrm>
            <a:off x="6355744" y="742262"/>
            <a:ext cx="2325226" cy="4365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Turbine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364451" y="463584"/>
            <a:ext cx="2325226" cy="2801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Power Distribution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360099" y="2052915"/>
            <a:ext cx="2325226" cy="4365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EMU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368806" y="1321391"/>
            <a:ext cx="2325226" cy="6833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EMU VME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364455" y="6371304"/>
            <a:ext cx="2325226" cy="1981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Air Deflector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311629" y="6137062"/>
            <a:ext cx="467650" cy="328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HEX</a:t>
            </a:r>
            <a:endParaRPr lang="en-GB" sz="1400" b="1" dirty="0"/>
          </a:p>
        </p:txBody>
      </p:sp>
      <p:sp>
        <p:nvSpPr>
          <p:cNvPr id="75" name="Rectangle 74"/>
          <p:cNvSpPr/>
          <p:nvPr/>
        </p:nvSpPr>
        <p:spPr>
          <a:xfrm>
            <a:off x="6354220" y="5542590"/>
            <a:ext cx="2333606" cy="6778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RE3 LBB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6360099" y="5319134"/>
            <a:ext cx="2325226" cy="2008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Cable Distribution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358571" y="4131014"/>
            <a:ext cx="2333606" cy="72221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RE3-4 FEB EASY3000S</a:t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 smtClean="0">
                <a:solidFill>
                  <a:srgbClr val="FF0000"/>
                </a:solidFill>
              </a:rPr>
              <a:t>Crate2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358572" y="3412557"/>
            <a:ext cx="2333606" cy="72221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RE3-4 LBB EASY3000S</a:t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 smtClean="0">
                <a:solidFill>
                  <a:srgbClr val="FF0000"/>
                </a:solidFill>
              </a:rPr>
              <a:t>Crate3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6360103" y="4874494"/>
            <a:ext cx="2325226" cy="4365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RE A3486S AC/DC-1</a:t>
            </a:r>
            <a:br>
              <a:rPr lang="en-GB" sz="1600" b="1" dirty="0" smtClean="0">
                <a:solidFill>
                  <a:srgbClr val="FF0000"/>
                </a:solidFill>
              </a:rPr>
            </a:br>
            <a:r>
              <a:rPr lang="en-GB" sz="1600" b="1" dirty="0" smtClean="0">
                <a:solidFill>
                  <a:srgbClr val="FF0000"/>
                </a:solidFill>
              </a:rPr>
              <a:t>CH0	CH1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6349866" y="2672326"/>
            <a:ext cx="2333606" cy="7222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RE4 LBB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9546176" y="6600084"/>
            <a:ext cx="1703814" cy="20329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Power Dist.</a:t>
            </a:r>
            <a:endParaRPr lang="en-GB" b="1" dirty="0"/>
          </a:p>
        </p:txBody>
      </p:sp>
      <p:sp>
        <p:nvSpPr>
          <p:cNvPr id="83" name="Rectangle 82"/>
          <p:cNvSpPr/>
          <p:nvPr/>
        </p:nvSpPr>
        <p:spPr>
          <a:xfrm>
            <a:off x="6720241" y="6608791"/>
            <a:ext cx="1703814" cy="20329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Power Dist.</a:t>
            </a:r>
            <a:endParaRPr lang="en-GB" b="1" dirty="0"/>
          </a:p>
        </p:txBody>
      </p:sp>
      <p:sp>
        <p:nvSpPr>
          <p:cNvPr id="84" name="Rectangle 83"/>
          <p:cNvSpPr/>
          <p:nvPr/>
        </p:nvSpPr>
        <p:spPr>
          <a:xfrm>
            <a:off x="3154073" y="6608791"/>
            <a:ext cx="1703814" cy="20329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Power Dist.</a:t>
            </a:r>
            <a:endParaRPr lang="en-GB" b="1" dirty="0"/>
          </a:p>
        </p:txBody>
      </p:sp>
      <p:cxnSp>
        <p:nvCxnSpPr>
          <p:cNvPr id="87" name="Straight Connector 86"/>
          <p:cNvCxnSpPr/>
          <p:nvPr/>
        </p:nvCxnSpPr>
        <p:spPr>
          <a:xfrm flipV="1">
            <a:off x="11249990" y="6767046"/>
            <a:ext cx="942010" cy="4863"/>
          </a:xfrm>
          <a:prstGeom prst="line">
            <a:avLst/>
          </a:prstGeom>
          <a:ln w="381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8424055" y="6829100"/>
            <a:ext cx="3704222" cy="3768"/>
          </a:xfrm>
          <a:prstGeom prst="line">
            <a:avLst/>
          </a:prstGeom>
          <a:ln w="381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8947772" y="4352529"/>
            <a:ext cx="0" cy="2357909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8947772" y="4348428"/>
            <a:ext cx="247799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endCxn id="82" idx="1"/>
          </p:cNvCxnSpPr>
          <p:nvPr/>
        </p:nvCxnSpPr>
        <p:spPr>
          <a:xfrm>
            <a:off x="8947772" y="6701731"/>
            <a:ext cx="598404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9021792" y="4542004"/>
            <a:ext cx="5984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9021791" y="3977508"/>
            <a:ext cx="10692" cy="5911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>
            <a:off x="9032482" y="3990571"/>
            <a:ext cx="47450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11120559" y="4537648"/>
            <a:ext cx="5984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11720995" y="3189935"/>
            <a:ext cx="0" cy="13477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flipH="1">
            <a:off x="11120559" y="3189935"/>
            <a:ext cx="59840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8203182" y="5225624"/>
            <a:ext cx="5984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8803618" y="3877911"/>
            <a:ext cx="0" cy="13477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flipH="1">
            <a:off x="8203182" y="3877911"/>
            <a:ext cx="59840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6235046" y="5216921"/>
            <a:ext cx="5984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6235045" y="4652425"/>
            <a:ext cx="10692" cy="5911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>
            <a:off x="6245736" y="4665488"/>
            <a:ext cx="47450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>
            <a:off x="6095709" y="4984154"/>
            <a:ext cx="6721" cy="172192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6095707" y="6697375"/>
            <a:ext cx="598404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6108774" y="4997213"/>
            <a:ext cx="247799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3897039" y="1110437"/>
            <a:ext cx="467650" cy="328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HEX</a:t>
            </a:r>
            <a:endParaRPr lang="en-GB" sz="1400" b="1" dirty="0"/>
          </a:p>
        </p:txBody>
      </p:sp>
      <p:sp>
        <p:nvSpPr>
          <p:cNvPr id="89" name="Rectangle 88"/>
          <p:cNvSpPr/>
          <p:nvPr/>
        </p:nvSpPr>
        <p:spPr>
          <a:xfrm>
            <a:off x="2941976" y="750969"/>
            <a:ext cx="2325226" cy="4365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Turbine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2937620" y="472291"/>
            <a:ext cx="2325226" cy="2801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Power Distribution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2927390" y="1345050"/>
            <a:ext cx="2333606" cy="6778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RE3 LBB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2937619" y="2027892"/>
            <a:ext cx="2332085" cy="7222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RE4 LBB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933275" y="5170586"/>
            <a:ext cx="2325226" cy="4365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EMU Maraton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897045" y="5525694"/>
            <a:ext cx="467650" cy="328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HEX</a:t>
            </a:r>
            <a:endParaRPr lang="en-GB" sz="1400" b="1" dirty="0"/>
          </a:p>
        </p:txBody>
      </p:sp>
      <p:sp>
        <p:nvSpPr>
          <p:cNvPr id="97" name="Rectangle 96"/>
          <p:cNvSpPr/>
          <p:nvPr/>
        </p:nvSpPr>
        <p:spPr>
          <a:xfrm>
            <a:off x="2933270" y="5758420"/>
            <a:ext cx="2325226" cy="4365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EMU Maraton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897040" y="6113528"/>
            <a:ext cx="467650" cy="328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HEX</a:t>
            </a:r>
            <a:endParaRPr lang="en-GB" sz="1400" b="1" dirty="0"/>
          </a:p>
        </p:txBody>
      </p:sp>
      <p:sp>
        <p:nvSpPr>
          <p:cNvPr id="99" name="Rectangle 98"/>
          <p:cNvSpPr/>
          <p:nvPr/>
        </p:nvSpPr>
        <p:spPr>
          <a:xfrm>
            <a:off x="2937628" y="6353885"/>
            <a:ext cx="2325226" cy="1981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Air Deflector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2933263" y="4182750"/>
            <a:ext cx="2332085" cy="574686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Alignment DAQ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2931743" y="2768118"/>
            <a:ext cx="2333606" cy="72221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RE3-4/1 FE EASY3000S</a:t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 smtClean="0">
                <a:solidFill>
                  <a:srgbClr val="FF0000"/>
                </a:solidFill>
              </a:rPr>
              <a:t>Crate2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>
            <a:off x="2734195" y="3751883"/>
            <a:ext cx="13066" cy="2962906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2734195" y="6710438"/>
            <a:ext cx="498256" cy="8707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2721136" y="3764946"/>
            <a:ext cx="247799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2933275" y="3498537"/>
            <a:ext cx="2325226" cy="4365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RE A3486S AC/DC-1</a:t>
            </a:r>
            <a:br>
              <a:rPr lang="en-GB" sz="1600" b="1" dirty="0" smtClean="0">
                <a:solidFill>
                  <a:srgbClr val="FF0000"/>
                </a:solidFill>
              </a:rPr>
            </a:br>
            <a:r>
              <a:rPr lang="en-GB" sz="1600" b="1" dirty="0" smtClean="0">
                <a:solidFill>
                  <a:srgbClr val="FF0000"/>
                </a:solidFill>
              </a:rPr>
              <a:t>CH0	CH1</a:t>
            </a:r>
            <a:endParaRPr lang="en-GB" sz="1600" b="1" dirty="0">
              <a:solidFill>
                <a:srgbClr val="FF0000"/>
              </a:solidFill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>
            <a:off x="2789944" y="3627604"/>
            <a:ext cx="394612" cy="43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V="1">
            <a:off x="2779720" y="3080528"/>
            <a:ext cx="291627" cy="182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2442460" y="3067466"/>
            <a:ext cx="10692" cy="5911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/>
          <p:cNvSpPr/>
          <p:nvPr/>
        </p:nvSpPr>
        <p:spPr>
          <a:xfrm>
            <a:off x="256219" y="458449"/>
            <a:ext cx="2362952" cy="6116067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7" name="Rectangle 106"/>
          <p:cNvSpPr/>
          <p:nvPr/>
        </p:nvSpPr>
        <p:spPr>
          <a:xfrm>
            <a:off x="537142" y="6604435"/>
            <a:ext cx="1703814" cy="20329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Power Dist.</a:t>
            </a:r>
            <a:endParaRPr lang="en-GB" b="1" dirty="0"/>
          </a:p>
        </p:txBody>
      </p:sp>
      <p:sp>
        <p:nvSpPr>
          <p:cNvPr id="109" name="TextBox 108"/>
          <p:cNvSpPr txBox="1"/>
          <p:nvPr/>
        </p:nvSpPr>
        <p:spPr>
          <a:xfrm>
            <a:off x="1227861" y="1106081"/>
            <a:ext cx="467650" cy="328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HEX</a:t>
            </a:r>
            <a:endParaRPr lang="en-GB" sz="1400" b="1" dirty="0"/>
          </a:p>
        </p:txBody>
      </p:sp>
      <p:sp>
        <p:nvSpPr>
          <p:cNvPr id="112" name="Rectangle 111"/>
          <p:cNvSpPr/>
          <p:nvPr/>
        </p:nvSpPr>
        <p:spPr>
          <a:xfrm>
            <a:off x="272798" y="746613"/>
            <a:ext cx="2325226" cy="4365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Turbine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268442" y="467935"/>
            <a:ext cx="2325226" cy="2801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Power Distribution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1227862" y="6109172"/>
            <a:ext cx="467650" cy="328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HEX</a:t>
            </a:r>
            <a:endParaRPr lang="en-GB" sz="1400" b="1" dirty="0"/>
          </a:p>
        </p:txBody>
      </p:sp>
      <p:sp>
        <p:nvSpPr>
          <p:cNvPr id="121" name="Rectangle 120"/>
          <p:cNvSpPr/>
          <p:nvPr/>
        </p:nvSpPr>
        <p:spPr>
          <a:xfrm>
            <a:off x="268450" y="6349529"/>
            <a:ext cx="2325226" cy="1981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Air Deflector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127" name="Straight Connector 126"/>
          <p:cNvCxnSpPr/>
          <p:nvPr/>
        </p:nvCxnSpPr>
        <p:spPr>
          <a:xfrm>
            <a:off x="36390" y="4934069"/>
            <a:ext cx="15568" cy="1776364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V="1">
            <a:off x="38891" y="6706082"/>
            <a:ext cx="498256" cy="8707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>
            <a:off x="38895" y="4936244"/>
            <a:ext cx="247799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2812564" y="3084878"/>
            <a:ext cx="10692" cy="5911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tangle 143"/>
          <p:cNvSpPr/>
          <p:nvPr/>
        </p:nvSpPr>
        <p:spPr>
          <a:xfrm>
            <a:off x="268436" y="5446014"/>
            <a:ext cx="2332085" cy="7222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RE4 LBB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255371" y="2585245"/>
            <a:ext cx="2332085" cy="7222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RE4 LBB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268440" y="5236400"/>
            <a:ext cx="2325226" cy="2008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Cable Distribution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266913" y="3329823"/>
            <a:ext cx="2333606" cy="72221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RE3-4  LBB EASY3000S</a:t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 smtClean="0">
                <a:solidFill>
                  <a:srgbClr val="FF0000"/>
                </a:solidFill>
              </a:rPr>
              <a:t>Crate1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266912" y="4048280"/>
            <a:ext cx="2333606" cy="72221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RE3-4 FEB EASY3000S</a:t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 smtClean="0">
                <a:solidFill>
                  <a:srgbClr val="FF0000"/>
                </a:solidFill>
              </a:rPr>
              <a:t>Crate0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255382" y="4791760"/>
            <a:ext cx="2325226" cy="4365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RE A3486S AC/DC-0</a:t>
            </a:r>
            <a:br>
              <a:rPr lang="en-GB" sz="1600" b="1" dirty="0" smtClean="0">
                <a:solidFill>
                  <a:srgbClr val="FF0000"/>
                </a:solidFill>
              </a:rPr>
            </a:br>
            <a:r>
              <a:rPr lang="en-GB" sz="1600" b="1" dirty="0" smtClean="0">
                <a:solidFill>
                  <a:srgbClr val="FF0000"/>
                </a:solidFill>
              </a:rPr>
              <a:t>CH0	CH1</a:t>
            </a:r>
            <a:endParaRPr lang="en-GB" sz="1600" b="1" dirty="0">
              <a:solidFill>
                <a:srgbClr val="FF0000"/>
              </a:solidFill>
            </a:endParaRPr>
          </a:p>
        </p:txBody>
      </p:sp>
      <p:cxnSp>
        <p:nvCxnSpPr>
          <p:cNvPr id="132" name="Straight Arrow Connector 131"/>
          <p:cNvCxnSpPr/>
          <p:nvPr/>
        </p:nvCxnSpPr>
        <p:spPr>
          <a:xfrm>
            <a:off x="110543" y="4473897"/>
            <a:ext cx="47450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99849" y="4460836"/>
            <a:ext cx="10692" cy="5911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99853" y="5025330"/>
            <a:ext cx="5984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-45051" y="6772493"/>
            <a:ext cx="711257" cy="4759"/>
          </a:xfrm>
          <a:prstGeom prst="line">
            <a:avLst/>
          </a:prstGeom>
          <a:ln w="381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1060362" y="182709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X3A51</a:t>
            </a:r>
            <a:endParaRPr lang="en-GB" dirty="0"/>
          </a:p>
        </p:txBody>
      </p:sp>
      <p:cxnSp>
        <p:nvCxnSpPr>
          <p:cNvPr id="153" name="Straight Connector 152"/>
          <p:cNvCxnSpPr/>
          <p:nvPr/>
        </p:nvCxnSpPr>
        <p:spPr>
          <a:xfrm>
            <a:off x="-45057" y="6824744"/>
            <a:ext cx="3277508" cy="4356"/>
          </a:xfrm>
          <a:prstGeom prst="line">
            <a:avLst/>
          </a:prstGeom>
          <a:ln w="381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2220370" y="5186439"/>
            <a:ext cx="5984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2820806" y="3838726"/>
            <a:ext cx="0" cy="13477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 flipH="1">
            <a:off x="2220370" y="3838726"/>
            <a:ext cx="59840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Rectangle 157"/>
          <p:cNvSpPr/>
          <p:nvPr/>
        </p:nvSpPr>
        <p:spPr>
          <a:xfrm>
            <a:off x="252373" y="2064636"/>
            <a:ext cx="2325226" cy="4365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EMU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261080" y="1333112"/>
            <a:ext cx="2325226" cy="6833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EMU VME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77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199" y="1164386"/>
            <a:ext cx="5672930" cy="4051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" y="1164386"/>
            <a:ext cx="5694365" cy="40510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13826" y="45724"/>
            <a:ext cx="216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i="1" u="sng" dirty="0" smtClean="0">
                <a:solidFill>
                  <a:srgbClr val="7030A0"/>
                </a:solidFill>
              </a:rPr>
              <a:t>DCS daisy chain</a:t>
            </a:r>
            <a:endParaRPr lang="en-GB" sz="2400" b="1" i="1" u="sng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52685" y="688478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 smtClean="0"/>
              <a:t>YE+3</a:t>
            </a:r>
            <a:endParaRPr lang="en-GB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8731208" y="625515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u="sng" dirty="0">
                <a:solidFill>
                  <a:srgbClr val="7030A0"/>
                </a:solidFill>
              </a:rPr>
              <a:t>Near Side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20572" y="625518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u="sng" dirty="0">
                <a:solidFill>
                  <a:srgbClr val="7030A0"/>
                </a:solidFill>
              </a:rPr>
              <a:t>Far Side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80273" y="1974503"/>
            <a:ext cx="923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X2J52</a:t>
            </a:r>
            <a:endParaRPr lang="en-GB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788981" y="3444241"/>
            <a:ext cx="923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X3J51</a:t>
            </a:r>
            <a:endParaRPr lang="en-GB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301429" y="1992925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X3A51</a:t>
            </a:r>
            <a:endParaRPr lang="en-GB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256882" y="3453618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X4A51</a:t>
            </a:r>
            <a:endParaRPr lang="en-GB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284362" y="5669279"/>
            <a:ext cx="10213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YE3Near and YE3far equipment (including existing RE3&amp;RE4 detector on X3) on separate branch controllers,</a:t>
            </a:r>
            <a:br>
              <a:rPr lang="en-GB" dirty="0" smtClean="0"/>
            </a:br>
            <a:r>
              <a:rPr lang="en-GB" dirty="0" smtClean="0"/>
              <a:t> </a:t>
            </a:r>
            <a:r>
              <a:rPr lang="en-GB" b="1" dirty="0" smtClean="0">
                <a:solidFill>
                  <a:srgbClr val="FF0000"/>
                </a:solidFill>
              </a:rPr>
              <a:t>therefore 4 new A1676 branches will be needed in total.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43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5469" y="847898"/>
            <a:ext cx="1052391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				</a:t>
            </a:r>
            <a:r>
              <a:rPr lang="en-GB" sz="3200" dirty="0" smtClean="0"/>
              <a:t>HV System in UXC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We have </a:t>
            </a:r>
            <a:r>
              <a:rPr lang="en-GB" dirty="0" smtClean="0"/>
              <a:t>selected a</a:t>
            </a:r>
            <a:r>
              <a:rPr lang="en-GB" dirty="0" smtClean="0"/>
              <a:t> </a:t>
            </a:r>
            <a:r>
              <a:rPr lang="en-GB" dirty="0" smtClean="0"/>
              <a:t>coaxial connector, tested over many years, </a:t>
            </a:r>
            <a:r>
              <a:rPr lang="en-GB" dirty="0"/>
              <a:t>n</a:t>
            </a:r>
            <a:r>
              <a:rPr lang="en-GB" dirty="0" smtClean="0"/>
              <a:t>amely the C.P.E. “Jupiter” coaxial connector. </a:t>
            </a:r>
          </a:p>
          <a:p>
            <a:endParaRPr lang="en-GB" dirty="0"/>
          </a:p>
          <a:p>
            <a:r>
              <a:rPr lang="en-GB" dirty="0" smtClean="0"/>
              <a:t>The order for the cables and connectors is ready, only awaiting the choice of dielectric. </a:t>
            </a:r>
            <a:r>
              <a:rPr lang="en-GB" dirty="0" smtClean="0"/>
              <a:t>The cables will be QA in the company under our supervision and  </a:t>
            </a:r>
            <a:r>
              <a:rPr lang="en-GB" dirty="0" smtClean="0"/>
              <a:t>retested in 904.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Commissioning will be enhanced with resistances </a:t>
            </a:r>
            <a:r>
              <a:rPr lang="en-GB" dirty="0" smtClean="0"/>
              <a:t>in boxes, simulating the chamber load, </a:t>
            </a:r>
            <a:r>
              <a:rPr lang="en-GB" dirty="0" smtClean="0"/>
              <a:t>placed </a:t>
            </a:r>
            <a:r>
              <a:rPr lang="en-GB" dirty="0" smtClean="0"/>
              <a:t>in place of the chambers </a:t>
            </a:r>
            <a:r>
              <a:rPr lang="en-GB" dirty="0" smtClean="0"/>
              <a:t>. 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/>
              <a:t>	</a:t>
            </a:r>
            <a:r>
              <a:rPr lang="en-GB" dirty="0" smtClean="0"/>
              <a:t>		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7089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4014" y="1195754"/>
            <a:ext cx="975695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3200" dirty="0" smtClean="0">
                <a:solidFill>
                  <a:prstClr val="black"/>
                </a:solidFill>
              </a:rPr>
              <a:t>		HV </a:t>
            </a:r>
            <a:r>
              <a:rPr lang="en-GB" sz="3200" dirty="0">
                <a:solidFill>
                  <a:prstClr val="black"/>
                </a:solidFill>
              </a:rPr>
              <a:t>System in the USC</a:t>
            </a:r>
          </a:p>
          <a:p>
            <a:pPr lvl="0"/>
            <a:endParaRPr lang="en-GB" dirty="0" smtClean="0">
              <a:solidFill>
                <a:prstClr val="black"/>
              </a:solidFill>
            </a:endParaRPr>
          </a:p>
          <a:p>
            <a:pPr lvl="0"/>
            <a:r>
              <a:rPr lang="en-GB" dirty="0" smtClean="0">
                <a:solidFill>
                  <a:prstClr val="black"/>
                </a:solidFill>
              </a:rPr>
              <a:t>A new rack, S1H12, is installed for the RE3/1 and RE4/1 components.</a:t>
            </a:r>
          </a:p>
          <a:p>
            <a:pPr lvl="0"/>
            <a:endParaRPr lang="en-GB" dirty="0" smtClean="0">
              <a:solidFill>
                <a:prstClr val="black"/>
              </a:solidFill>
            </a:endParaRPr>
          </a:p>
          <a:p>
            <a:pPr lvl="0"/>
            <a:r>
              <a:rPr lang="en-GB" dirty="0" smtClean="0">
                <a:solidFill>
                  <a:prstClr val="black"/>
                </a:solidFill>
              </a:rPr>
              <a:t>The TDR version, an extension of the present system is planned.</a:t>
            </a:r>
          </a:p>
          <a:p>
            <a:pPr lvl="0"/>
            <a:endParaRPr lang="en-GB" dirty="0">
              <a:solidFill>
                <a:prstClr val="black"/>
              </a:solidFill>
            </a:endParaRPr>
          </a:p>
          <a:p>
            <a:pPr lvl="0"/>
            <a:r>
              <a:rPr lang="en-GB" dirty="0" smtClean="0">
                <a:solidFill>
                  <a:prstClr val="black"/>
                </a:solidFill>
              </a:rPr>
              <a:t>However an alternative preferred version is planned for testing in 2019</a:t>
            </a:r>
            <a:endParaRPr lang="en-GB" dirty="0">
              <a:solidFill>
                <a:prstClr val="black"/>
              </a:solidFill>
            </a:endParaRPr>
          </a:p>
          <a:p>
            <a:pPr lvl="0"/>
            <a:r>
              <a:rPr lang="en-GB" dirty="0" smtClean="0">
                <a:solidFill>
                  <a:prstClr val="black"/>
                </a:solidFill>
              </a:rPr>
              <a:t> </a:t>
            </a:r>
            <a:endParaRPr lang="en-GB" dirty="0">
              <a:solidFill>
                <a:prstClr val="black"/>
              </a:solidFill>
            </a:endParaRPr>
          </a:p>
          <a:p>
            <a:pPr lvl="0"/>
            <a:r>
              <a:rPr lang="en-GB" dirty="0">
                <a:solidFill>
                  <a:prstClr val="black"/>
                </a:solidFill>
              </a:rPr>
              <a:t>Layout from Anton with calculation of components.</a:t>
            </a:r>
          </a:p>
          <a:p>
            <a:endParaRPr lang="en-GB" dirty="0" smtClean="0"/>
          </a:p>
          <a:p>
            <a:r>
              <a:rPr lang="en-GB" dirty="0" smtClean="0"/>
              <a:t>Which ever solution is finally taken does not influence the cabling from UXC.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1524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605" y="766242"/>
            <a:ext cx="5496762" cy="3433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91330" y="1484602"/>
            <a:ext cx="4630533" cy="3472900"/>
          </a:xfrm>
        </p:spPr>
      </p:pic>
      <p:sp>
        <p:nvSpPr>
          <p:cNvPr id="7" name="TextBox 6"/>
          <p:cNvSpPr txBox="1"/>
          <p:nvPr/>
        </p:nvSpPr>
        <p:spPr>
          <a:xfrm>
            <a:off x="2645924" y="321014"/>
            <a:ext cx="6990445" cy="58477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3200" dirty="0"/>
              <a:t>HV system routing from USC to UXC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2924" y="3588820"/>
            <a:ext cx="2357336" cy="646327"/>
          </a:xfrm>
          <a:prstGeom prst="rect">
            <a:avLst/>
          </a:prstGeom>
          <a:solidFill>
            <a:schemeClr val="bg1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/>
              <a:t>Routing from the USC HV racks to the YE1 PPs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10092" y="905786"/>
            <a:ext cx="2536286" cy="6570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The Main Cable chains in X0 under CMS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9081" y="5197765"/>
            <a:ext cx="426071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Cable sections and lengths, including spares, to be evaluated with CMS Integ Office, S. Bally and Boki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148" y="2494450"/>
            <a:ext cx="3033347" cy="404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93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391" y="2129903"/>
            <a:ext cx="4020546" cy="30154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10" y="1055077"/>
            <a:ext cx="3443375" cy="25825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3743" y="261257"/>
            <a:ext cx="4200211" cy="643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Modification of the YE1 PP to accept the alternative Jupiter connecter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8957" t="5310" r="7376" b="6192"/>
          <a:stretch/>
        </p:blipFill>
        <p:spPr>
          <a:xfrm>
            <a:off x="4828181" y="124317"/>
            <a:ext cx="2700852" cy="68542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99890" y="4080636"/>
            <a:ext cx="2180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Cable routing done by Integration office. Requires finalising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8350180" y="1607736"/>
            <a:ext cx="2612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YE1 Patch Panel (PP)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105593" y="5394960"/>
            <a:ext cx="2651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Cable installation, 2 weeks for each station starting in March 2019 and finishing in March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0303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189" y="58189"/>
            <a:ext cx="1207008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		</a:t>
            </a:r>
            <a:r>
              <a:rPr lang="en-GB" sz="3200" dirty="0" smtClean="0"/>
              <a:t>LV Cables UXC, Rack to chamber on YE3</a:t>
            </a:r>
          </a:p>
          <a:p>
            <a:endParaRPr lang="en-GB" dirty="0"/>
          </a:p>
          <a:p>
            <a:r>
              <a:rPr lang="en-GB" dirty="0" smtClean="0"/>
              <a:t>LV tests done, different cable sections and </a:t>
            </a:r>
            <a:r>
              <a:rPr lang="en-GB" dirty="0" err="1" smtClean="0"/>
              <a:t>stiffnesses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smtClean="0"/>
              <a:t>Measured </a:t>
            </a:r>
            <a:r>
              <a:rPr lang="en-GB" dirty="0" smtClean="0"/>
              <a:t>time response</a:t>
            </a:r>
            <a:r>
              <a:rPr lang="en-GB" dirty="0" smtClean="0"/>
              <a:t>, using sense wires </a:t>
            </a:r>
            <a:r>
              <a:rPr lang="en-GB" dirty="0" smtClean="0"/>
              <a:t>tested on restive loads, to be repeated on the FEBs during 	firmware upload </a:t>
            </a:r>
            <a:r>
              <a:rPr lang="en-GB" dirty="0" smtClean="0"/>
              <a:t> ?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Supply of 3.5km of the cable (in P5) </a:t>
            </a:r>
            <a:r>
              <a:rPr lang="en-GB" dirty="0" smtClean="0"/>
              <a:t>previously used </a:t>
            </a:r>
            <a:r>
              <a:rPr lang="en-GB" dirty="0" smtClean="0"/>
              <a:t>for LB </a:t>
            </a:r>
          </a:p>
          <a:p>
            <a:endParaRPr lang="en-GB" dirty="0"/>
          </a:p>
          <a:p>
            <a:r>
              <a:rPr lang="en-GB" dirty="0" smtClean="0"/>
              <a:t>Connectors at chamber end are more or less defined , “D-Sub’ with sense pins</a:t>
            </a:r>
          </a:p>
          <a:p>
            <a:r>
              <a:rPr lang="en-GB" dirty="0" smtClean="0"/>
              <a:t>2 cables per chamber but what of the connection in the CAEN module ? Choice of two.</a:t>
            </a:r>
          </a:p>
          <a:p>
            <a:endParaRPr lang="en-GB" dirty="0"/>
          </a:p>
          <a:p>
            <a:r>
              <a:rPr lang="en-GB" dirty="0" smtClean="0"/>
              <a:t>Assembly can be done in Geneva EPI or </a:t>
            </a:r>
            <a:r>
              <a:rPr lang="en-GB" dirty="0" err="1" smtClean="0"/>
              <a:t>Cavitech</a:t>
            </a:r>
            <a:r>
              <a:rPr lang="en-GB" dirty="0" smtClean="0"/>
              <a:t> , </a:t>
            </a:r>
            <a:r>
              <a:rPr lang="en-GB" dirty="0" err="1" smtClean="0"/>
              <a:t>Boudry</a:t>
            </a:r>
            <a:r>
              <a:rPr lang="en-GB" dirty="0" smtClean="0"/>
              <a:t>, Neuchatel</a:t>
            </a:r>
          </a:p>
          <a:p>
            <a:endParaRPr lang="en-GB" dirty="0"/>
          </a:p>
          <a:p>
            <a:r>
              <a:rPr lang="en-GB" dirty="0" smtClean="0"/>
              <a:t>As with the HV the load should be simulated by a resistance in place to</a:t>
            </a:r>
          </a:p>
          <a:p>
            <a:r>
              <a:rPr lang="en-GB" dirty="0" smtClean="0"/>
              <a:t> aid in rapid commissioning</a:t>
            </a:r>
            <a:r>
              <a:rPr lang="en-GB" dirty="0" smtClean="0"/>
              <a:t>.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Communication </a:t>
            </a:r>
            <a:r>
              <a:rPr lang="en-GB" dirty="0" smtClean="0"/>
              <a:t>cable </a:t>
            </a:r>
            <a:r>
              <a:rPr lang="en-GB" dirty="0" smtClean="0"/>
              <a:t>from </a:t>
            </a:r>
            <a:r>
              <a:rPr lang="en-GB" dirty="0" smtClean="0"/>
              <a:t>USC to </a:t>
            </a:r>
            <a:r>
              <a:rPr lang="en-GB" dirty="0" smtClean="0"/>
              <a:t>UXC </a:t>
            </a:r>
            <a:r>
              <a:rPr lang="en-GB" dirty="0" smtClean="0"/>
              <a:t>to be installed in main cable chains Jan 2019 </a:t>
            </a:r>
            <a:endParaRPr lang="en-GB" dirty="0"/>
          </a:p>
          <a:p>
            <a:endParaRPr lang="en-GB" dirty="0" smtClean="0"/>
          </a:p>
          <a:p>
            <a:r>
              <a:rPr lang="en-GB" dirty="0"/>
              <a:t>Cable installation, 2 weeks for each station starting in March 2019 and finishing in March 2020</a:t>
            </a:r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750" y="2441748"/>
            <a:ext cx="2626388" cy="350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796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6254" y="623455"/>
            <a:ext cx="12025745" cy="3067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Fibre optics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From the choice between</a:t>
            </a:r>
            <a:r>
              <a:rPr lang="en-GB" dirty="0" smtClean="0"/>
              <a:t> </a:t>
            </a:r>
            <a:r>
              <a:rPr lang="en-GB" dirty="0" smtClean="0"/>
              <a:t>Blown fibres </a:t>
            </a:r>
            <a:r>
              <a:rPr lang="en-GB" dirty="0" smtClean="0"/>
              <a:t>and </a:t>
            </a:r>
            <a:r>
              <a:rPr lang="en-GB" dirty="0" smtClean="0"/>
              <a:t>Trunk cables, we have taken the latter, with approval from TC .</a:t>
            </a:r>
            <a:endParaRPr lang="en-GB" dirty="0" smtClean="0"/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As the main protagonists, </a:t>
            </a:r>
            <a:r>
              <a:rPr lang="en-GB" dirty="0" err="1" smtClean="0"/>
              <a:t>Zhenan</a:t>
            </a:r>
            <a:r>
              <a:rPr lang="en-GB" dirty="0" smtClean="0"/>
              <a:t> and </a:t>
            </a:r>
            <a:r>
              <a:rPr lang="en-GB" dirty="0" err="1" smtClean="0"/>
              <a:t>Behzad</a:t>
            </a:r>
            <a:r>
              <a:rPr lang="en-GB" dirty="0" smtClean="0"/>
              <a:t> are here at CERN we will come out with a full spec by end of next week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 order should leave CERN before the end of September. 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Fibres to be installed in week 5 of 2019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7631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140" y="321255"/>
            <a:ext cx="10515600" cy="52831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Schematic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F3F4-61C9-4915-8491-357BD26382EF}" type="slidenum">
              <a:rPr lang="en-US" smtClean="0"/>
              <a:t>9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266092" y="1177358"/>
            <a:ext cx="8025415" cy="4881798"/>
            <a:chOff x="4167397" y="1646238"/>
            <a:chExt cx="6577134" cy="3883960"/>
          </a:xfrm>
        </p:grpSpPr>
        <p:grpSp>
          <p:nvGrpSpPr>
            <p:cNvPr id="10" name="Group 9"/>
            <p:cNvGrpSpPr/>
            <p:nvPr/>
          </p:nvGrpSpPr>
          <p:grpSpPr>
            <a:xfrm>
              <a:off x="4167397" y="1646238"/>
              <a:ext cx="6577134" cy="3883960"/>
              <a:chOff x="5680608" y="1273406"/>
              <a:chExt cx="6577134" cy="3883960"/>
            </a:xfrm>
          </p:grpSpPr>
          <p:pic>
            <p:nvPicPr>
              <p:cNvPr id="6" name="Picture 5"/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80608" y="1273406"/>
                <a:ext cx="6577134" cy="3883960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6611191" y="2834953"/>
                <a:ext cx="229275" cy="276999"/>
              </a:xfrm>
              <a:prstGeom prst="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1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516151" y="2460469"/>
                <a:ext cx="229275" cy="276999"/>
              </a:xfrm>
              <a:prstGeom prst="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2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8637572" y="2837581"/>
                <a:ext cx="229275" cy="276999"/>
              </a:xfrm>
              <a:prstGeom prst="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455964" y="3953531"/>
              <a:ext cx="229275" cy="276999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992102" y="4332508"/>
              <a:ext cx="229275" cy="276999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5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8767719" y="2461906"/>
            <a:ext cx="229275" cy="276999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285959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C000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2297</TotalTime>
  <Words>1287</Words>
  <Application>Microsoft Office PowerPoint</Application>
  <PresentationFormat>Widescreen</PresentationFormat>
  <Paragraphs>374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Services RE3 &amp; 4/1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Schematic</vt:lpstr>
      <vt:lpstr>RE4(3)/1 chambers gas distribution schematic</vt:lpstr>
      <vt:lpstr>Piping from USC to UXC distribution racks </vt:lpstr>
      <vt:lpstr>PowerPoint Presentation</vt:lpstr>
      <vt:lpstr>PowerPoint Presentation</vt:lpstr>
      <vt:lpstr>PowerPoint Presentation</vt:lpstr>
      <vt:lpstr>Actions required</vt:lpstr>
      <vt:lpstr>Additional Material</vt:lpstr>
      <vt:lpstr>PowerPoint Presentation</vt:lpstr>
      <vt:lpstr>RPC Power System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Services RE3&amp;4/1</dc:title>
  <dc:creator>Ian Crotty</dc:creator>
  <cp:lastModifiedBy>Ian Crotty</cp:lastModifiedBy>
  <cp:revision>103</cp:revision>
  <dcterms:created xsi:type="dcterms:W3CDTF">2018-09-02T13:22:00Z</dcterms:created>
  <dcterms:modified xsi:type="dcterms:W3CDTF">2018-09-12T17:45:05Z</dcterms:modified>
</cp:coreProperties>
</file>