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811B-2882-4A9B-AD91-A9A9F655BA4F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53DE-7AE2-4BFA-ACF0-394236F6A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4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8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9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3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DDB0-47EA-4011-BAAF-463B8DDBE35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660F-490A-4495-89F8-6C595C8A3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RPC Power System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 Dimitrov, Ian Crotty</a:t>
            </a:r>
          </a:p>
          <a:p>
            <a:r>
              <a:rPr lang="en-GB" dirty="0" smtClean="0"/>
              <a:t>RPC Upgrade Mini Workshop, 05.Sep.2018,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0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22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EASY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(practically, extension of the existing HV system):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1 </a:t>
            </a:r>
            <a:r>
              <a:rPr lang="en-US" dirty="0" smtClean="0"/>
              <a:t>(existing)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A3485S </a:t>
            </a:r>
            <a:r>
              <a:rPr lang="en-US" dirty="0"/>
              <a:t>- 2 </a:t>
            </a:r>
            <a:r>
              <a:rPr lang="en-US" dirty="0" smtClean="0"/>
              <a:t>modules (existing)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4 EASY3000 crates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A3512N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12 HV Boards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934993" y="1619796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cs typeface="Arial" charset="0"/>
              </a:rPr>
              <a:t>TDR Baseline: Variant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20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308130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4292" y="282862"/>
            <a:ext cx="2362952" cy="6417933"/>
            <a:chOff x="134292" y="282862"/>
            <a:chExt cx="2362952" cy="6417933"/>
          </a:xfrm>
        </p:grpSpPr>
        <p:sp>
          <p:nvSpPr>
            <p:cNvPr id="10" name="Rectangle 9"/>
            <p:cNvSpPr/>
            <p:nvPr/>
          </p:nvSpPr>
          <p:spPr>
            <a:xfrm>
              <a:off x="134292" y="584728"/>
              <a:ext cx="2362952" cy="611606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1050" y="4699255"/>
              <a:ext cx="2333606" cy="104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RE-3/1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RE-4/1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557" y="3640430"/>
              <a:ext cx="2341984" cy="1040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RE+3/1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RE+4/1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243" y="3320009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051" y="300886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051" y="249335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1051" y="219035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051" y="1780226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1051" y="148765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3710" y="2753775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4657" y="496487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56007" y="282862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S1H12</a:t>
              </a: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5534" y="107893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5534" y="78636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492541" y="3709846"/>
            <a:ext cx="5893813" cy="13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514311" y="5691651"/>
            <a:ext cx="5893813" cy="11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157" y="3345746"/>
            <a:ext cx="492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S1H09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778801" y="5382930"/>
            <a:ext cx="495013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17519" y="3876286"/>
            <a:ext cx="5319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new rack (already defined S1H12, to be equipped)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2 EASY crates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6 A3512N HV boards in each Crate (12 boards in total)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HV Distributor Boxes in total (all in one rack)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03920" y="3709846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99564" y="5704112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913879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16583" y="2286000"/>
            <a:ext cx="1554480" cy="130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5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494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</a:t>
            </a:r>
            <a:r>
              <a:rPr lang="en-US" b="1" dirty="0" smtClean="0">
                <a:solidFill>
                  <a:srgbClr val="002060"/>
                </a:solidFill>
              </a:rPr>
              <a:t>NON-EASY </a:t>
            </a:r>
            <a:r>
              <a:rPr lang="en-US" b="1" dirty="0">
                <a:solidFill>
                  <a:srgbClr val="002060"/>
                </a:solidFill>
              </a:rPr>
              <a:t>system: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</a:t>
            </a:r>
            <a:r>
              <a:rPr lang="en-US" dirty="0" smtClean="0"/>
              <a:t>2 (new)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New HV boards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prototype ready in 2019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94764" y="3781696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boards</a:t>
            </a:r>
            <a:endParaRPr lang="en-US" dirty="0"/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735693" y="1606731"/>
            <a:ext cx="284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Preferred Variant: Variant II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872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268941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4292" y="57166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42180" y="607628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3710" y="344611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14657" y="49648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056007" y="2828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S1H12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56259" y="3027197"/>
            <a:ext cx="6578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 No EASY system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EASY crates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- 2 SY4527 mainframes more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New type of HV boards!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HV Distributor Boxes in total (all in one rack), but bigger in size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since all inputs and outputs should be at the back side of the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No rack cross reference in DSS Action Matrix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008" y="4489659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0656" y="1559223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824" y="564084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7824" y="4099431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6531" y="367705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824" y="3080530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531" y="265815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6531" y="1155927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2175" y="733555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26942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337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55439" y="3012168"/>
            <a:ext cx="4078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70C0"/>
                </a:solidFill>
              </a:rPr>
              <a:t>24 </a:t>
            </a:r>
            <a:r>
              <a:rPr lang="en-GB" sz="1600" b="1" dirty="0">
                <a:solidFill>
                  <a:srgbClr val="0070C0"/>
                </a:solidFill>
              </a:rPr>
              <a:t>A3016 LV boards </a:t>
            </a:r>
            <a:r>
              <a:rPr lang="en-GB" sz="1600" b="1" dirty="0" smtClean="0">
                <a:solidFill>
                  <a:srgbClr val="0070C0"/>
                </a:solidFill>
              </a:rPr>
              <a:t>in total to </a:t>
            </a:r>
            <a:r>
              <a:rPr lang="en-GB" sz="1600" b="1" dirty="0">
                <a:solidFill>
                  <a:srgbClr val="0070C0"/>
                </a:solidFill>
              </a:rPr>
              <a:t>power the </a:t>
            </a:r>
            <a:r>
              <a:rPr lang="en-GB" sz="1600" b="1" dirty="0" smtClean="0">
                <a:solidFill>
                  <a:srgbClr val="0070C0"/>
                </a:solidFill>
              </a:rPr>
              <a:t>FE of all RE3/1 </a:t>
            </a:r>
            <a:r>
              <a:rPr lang="en-GB" sz="1600" b="1" dirty="0">
                <a:solidFill>
                  <a:srgbClr val="0070C0"/>
                </a:solidFill>
              </a:rPr>
              <a:t>and RE4/1 chambers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9U in each YE3 X4Far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EASY3000S crate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15U in each X2Near YE3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2 CAEN EASY3000S crates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10" y="3211285"/>
            <a:ext cx="24003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281" y="2686597"/>
            <a:ext cx="22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SY4527 with A1676A</a:t>
            </a:r>
          </a:p>
        </p:txBody>
      </p:sp>
      <p:pic>
        <p:nvPicPr>
          <p:cNvPr id="12" name="Picture 11" descr="117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188">
            <a:off x="5503375" y="4327717"/>
            <a:ext cx="2212848" cy="11340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65910" y="925285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87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613" y="2946907"/>
            <a:ext cx="2205756" cy="179217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08310" y="6411685"/>
            <a:ext cx="571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23310" y="603068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607621" y="1659680"/>
            <a:ext cx="13066" cy="15516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92087" y="165245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8310" y="5040085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13110" y="5040085"/>
            <a:ext cx="0" cy="12356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6907" y="1602703"/>
            <a:ext cx="2580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EASY3000S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CAEN A3016</a:t>
            </a:r>
            <a:br>
              <a:rPr lang="en-US" dirty="0" smtClean="0"/>
            </a:br>
            <a:r>
              <a:rPr lang="en-US" dirty="0" smtClean="0"/>
              <a:t>in X2Near &amp;&amp; X4Far racks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70748" y="4828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A3486S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13110" y="6275701"/>
            <a:ext cx="74195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932652" y="627570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7711" y="642335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48V Service power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9277" y="580761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50p Communication bus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6740" y="84256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54468" y="842567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16" y="948227"/>
            <a:ext cx="828950" cy="1637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2668" y="5599611"/>
            <a:ext cx="2601690" cy="39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YE1 LV PP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460" y="222110"/>
            <a:ext cx="777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Power System for RE3/1 &amp; RE4/1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557" y="6078753"/>
            <a:ext cx="209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oing directly to YE3</a:t>
            </a:r>
            <a:endParaRPr lang="en-GB" dirty="0"/>
          </a:p>
        </p:txBody>
      </p:sp>
      <p:sp>
        <p:nvSpPr>
          <p:cNvPr id="6" name="Chevron 5"/>
          <p:cNvSpPr/>
          <p:nvPr/>
        </p:nvSpPr>
        <p:spPr>
          <a:xfrm>
            <a:off x="871521" y="5582532"/>
            <a:ext cx="330562" cy="402901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20" y="5599277"/>
            <a:ext cx="6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76151" y="1410787"/>
            <a:ext cx="34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YE+3</a:t>
            </a:r>
            <a:r>
              <a:rPr lang="en-GB" dirty="0" smtClean="0"/>
              <a:t>: X2J52, X3J51, X3A51, X4A51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YE-3</a:t>
            </a:r>
            <a:r>
              <a:rPr lang="en-GB" dirty="0" smtClean="0"/>
              <a:t>:  X2V52, X3V51,X3S51, X4S51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9940834" y="1211899"/>
            <a:ext cx="1397726" cy="943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392197" y="2442755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Existing RE3&amp;RE4 detector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5" idx="4"/>
          </p:cNvCxnSpPr>
          <p:nvPr/>
        </p:nvCxnSpPr>
        <p:spPr>
          <a:xfrm>
            <a:off x="10639697" y="2155371"/>
            <a:ext cx="45720" cy="370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96838" y="1234449"/>
            <a:ext cx="9946787" cy="5280885"/>
            <a:chOff x="809901" y="1221379"/>
            <a:chExt cx="9946787" cy="5280885"/>
          </a:xfrm>
        </p:grpSpPr>
        <p:grpSp>
          <p:nvGrpSpPr>
            <p:cNvPr id="43" name="Group 42"/>
            <p:cNvGrpSpPr/>
            <p:nvPr/>
          </p:nvGrpSpPr>
          <p:grpSpPr>
            <a:xfrm>
              <a:off x="809901" y="1221379"/>
              <a:ext cx="9413966" cy="5280885"/>
              <a:chOff x="1267097" y="633549"/>
              <a:chExt cx="9413966" cy="5280885"/>
            </a:xfrm>
          </p:grpSpPr>
          <p:pic>
            <p:nvPicPr>
              <p:cNvPr id="4098" name="Picture 2" descr="G:\Websites\p\project-cms-rpc-endcap\RPC\UpscopeHighEta\RPCDevelopements\RE31and41\RE31\Drawings\YE3Boki07062016\YEP3IPSid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063" y="865190"/>
                <a:ext cx="9144000" cy="504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544272" y="105273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03566" y="1720838"/>
                <a:ext cx="1102940" cy="13050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184233" y="1699068"/>
                <a:ext cx="1203411" cy="14067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506992" y="3555275"/>
                <a:ext cx="484608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267097" y="3317967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2815516" y="3515755"/>
                <a:ext cx="44319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8754312" y="64661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Near Side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86996" y="6335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Far Side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90456" y="107450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995978" y="3326674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19662" y="49638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X2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28366" y="289558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X4</a:t>
              </a:r>
              <a:endParaRPr lang="en-GB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65391" y="3052350"/>
            <a:ext cx="442538" cy="2109268"/>
            <a:chOff x="10765391" y="3052350"/>
            <a:chExt cx="442538" cy="21092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769747" y="5159829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765391" y="3052350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177447" y="3065413"/>
              <a:ext cx="0" cy="20962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0100" y="222110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Services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31401" y="2521131"/>
            <a:ext cx="6690976" cy="33963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52359" y="5747655"/>
            <a:ext cx="162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X2Near – X4Far</a:t>
            </a:r>
            <a:br>
              <a:rPr lang="en-GB" dirty="0" smtClean="0"/>
            </a:br>
            <a:r>
              <a:rPr lang="en-GB" dirty="0" smtClean="0"/>
              <a:t>diagonal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571" y="449742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03459" y="6362596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2873" y="107996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6503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X2J52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206287" y="5337938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12166" y="6015823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2166" y="4186516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99103" y="19005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07810" y="1308328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07810" y="72049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03454" y="44181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7875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24346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X3J51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925397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703419" y="1740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X4A51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316583" y="694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8323242" y="65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2946" y="65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14994" y="4623047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50633" y="612835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171580" y="1663436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9210638" y="345609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210639" y="2737641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3870" y="110173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9" name="Rectangle 68"/>
          <p:cNvSpPr/>
          <p:nvPr/>
        </p:nvSpPr>
        <p:spPr>
          <a:xfrm>
            <a:off x="6355744" y="74226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4451" y="46358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60099" y="20529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68806" y="1321391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64455" y="6371304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1629" y="613706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6354220" y="554259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60099" y="5319134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58571" y="4131014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58572" y="3412557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60103" y="4874494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49866" y="2672326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6176" y="6600084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3" name="Rectangle 82"/>
          <p:cNvSpPr/>
          <p:nvPr/>
        </p:nvSpPr>
        <p:spPr>
          <a:xfrm>
            <a:off x="6720241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4" name="Rectangle 83"/>
          <p:cNvSpPr/>
          <p:nvPr/>
        </p:nvSpPr>
        <p:spPr>
          <a:xfrm>
            <a:off x="3154073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1249990" y="6767046"/>
            <a:ext cx="942010" cy="4863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24055" y="6829100"/>
            <a:ext cx="3704222" cy="3768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947772" y="4352529"/>
            <a:ext cx="0" cy="235790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947772" y="4348428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2" idx="1"/>
          </p:cNvCxnSpPr>
          <p:nvPr/>
        </p:nvCxnSpPr>
        <p:spPr>
          <a:xfrm>
            <a:off x="8947772" y="6701731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21792" y="454200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9021791" y="397750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032482" y="3990571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120559" y="4537648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720995" y="3189935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11120559" y="3189935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203182" y="522562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803618" y="3877911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8203182" y="3877911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235046" y="5216921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35045" y="4652425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245736" y="4665488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095709" y="4984154"/>
            <a:ext cx="6721" cy="17219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95707" y="6697375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108774" y="4997213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97039" y="111043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89" name="Rectangle 88"/>
          <p:cNvSpPr/>
          <p:nvPr/>
        </p:nvSpPr>
        <p:spPr>
          <a:xfrm>
            <a:off x="2941976" y="75096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37620" y="472291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27390" y="134505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37619" y="2027892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33275" y="517058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97045" y="552569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7" name="Rectangle 96"/>
          <p:cNvSpPr/>
          <p:nvPr/>
        </p:nvSpPr>
        <p:spPr>
          <a:xfrm>
            <a:off x="2933270" y="5758420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7040" y="6113528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9" name="Rectangle 98"/>
          <p:cNvSpPr/>
          <p:nvPr/>
        </p:nvSpPr>
        <p:spPr>
          <a:xfrm>
            <a:off x="2937628" y="6353885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33263" y="4182750"/>
            <a:ext cx="2332085" cy="5746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Alignment DAQ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31743" y="276811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734195" y="3751883"/>
            <a:ext cx="13066" cy="29629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734195" y="6710438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21136" y="3764946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933275" y="3498537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89944" y="3627604"/>
            <a:ext cx="394612" cy="4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779720" y="3080528"/>
            <a:ext cx="291627" cy="1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2460" y="306746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56219" y="458449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537142" y="6604435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227861" y="1106081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12" name="Rectangle 111"/>
          <p:cNvSpPr/>
          <p:nvPr/>
        </p:nvSpPr>
        <p:spPr>
          <a:xfrm>
            <a:off x="272798" y="74661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68442" y="467935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27862" y="610917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21" name="Rectangle 120"/>
          <p:cNvSpPr/>
          <p:nvPr/>
        </p:nvSpPr>
        <p:spPr>
          <a:xfrm>
            <a:off x="268450" y="6349529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36390" y="4934069"/>
            <a:ext cx="15568" cy="1776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891" y="6706082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8895" y="4936244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812564" y="308487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8436" y="5446014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55371" y="2585245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8440" y="5236400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66913" y="3329823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66912" y="4048280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5382" y="4791760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110543" y="4473897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9849" y="446083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9853" y="5025330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-45051" y="6772493"/>
            <a:ext cx="711257" cy="4759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60362" y="1827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X3A51</a:t>
            </a:r>
            <a:endParaRPr lang="en-GB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-45057" y="6824744"/>
            <a:ext cx="3277508" cy="435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220370" y="5186439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820806" y="3838726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2220370" y="3838726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52373" y="206463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1080" y="1333112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9" y="1164386"/>
            <a:ext cx="5672930" cy="405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" y="1164386"/>
            <a:ext cx="5694365" cy="405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826" y="45724"/>
            <a:ext cx="216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DCS daisy chain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685" y="68847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731208" y="6255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572" y="6255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0273" y="19745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X2J52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88981" y="344424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X3J51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1429" y="199292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X3A51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6882" y="345361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X4A51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4362" y="5669279"/>
            <a:ext cx="1021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YE3Near and YE3far equipment (including existing RE3&amp;RE4 detector on X3) on separate branch controllers,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therefore 4 new A1676 branches will be needed in total.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680</Words>
  <Application>Microsoft Office PowerPoint</Application>
  <PresentationFormat>Widescreen</PresentationFormat>
  <Paragraphs>209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RPC Power System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Power System Review</dc:title>
  <dc:creator>Anton Dimitrov</dc:creator>
  <cp:lastModifiedBy>Anton Dimitrov</cp:lastModifiedBy>
  <cp:revision>4</cp:revision>
  <dcterms:created xsi:type="dcterms:W3CDTF">2018-09-04T13:20:32Z</dcterms:created>
  <dcterms:modified xsi:type="dcterms:W3CDTF">2018-09-12T15:41:15Z</dcterms:modified>
</cp:coreProperties>
</file>